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1" r:id="rId1"/>
    <p:sldMasterId id="2147483766" r:id="rId2"/>
  </p:sldMasterIdLst>
  <p:notesMasterIdLst>
    <p:notesMasterId r:id="rId18"/>
  </p:notesMasterIdLst>
  <p:sldIdLst>
    <p:sldId id="256" r:id="rId3"/>
    <p:sldId id="403" r:id="rId4"/>
    <p:sldId id="408" r:id="rId5"/>
    <p:sldId id="399" r:id="rId6"/>
    <p:sldId id="400" r:id="rId7"/>
    <p:sldId id="409" r:id="rId8"/>
    <p:sldId id="410" r:id="rId9"/>
    <p:sldId id="411" r:id="rId10"/>
    <p:sldId id="384" r:id="rId11"/>
    <p:sldId id="407" r:id="rId12"/>
    <p:sldId id="404" r:id="rId13"/>
    <p:sldId id="405" r:id="rId14"/>
    <p:sldId id="406" r:id="rId15"/>
    <p:sldId id="386" r:id="rId16"/>
    <p:sldId id="40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78" autoAdjust="0"/>
    <p:restoredTop sz="94660"/>
  </p:normalViewPr>
  <p:slideViewPr>
    <p:cSldViewPr snapToObjects="1" showGuides="1">
      <p:cViewPr varScale="1">
        <p:scale>
          <a:sx n="105" d="100"/>
          <a:sy n="105" d="100"/>
        </p:scale>
        <p:origin x="-84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328885-4F95-EC43-9F35-DF755EC9985E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A80E0-E375-2444-9718-359241C4F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359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80E0-E375-2444-9718-359241C4F7F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/>
          <p:nvPr/>
        </p:nvGrpSpPr>
        <p:grpSpPr>
          <a:xfrm>
            <a:off x="-1" y="2133600"/>
            <a:ext cx="7543801" cy="3850341"/>
            <a:chOff x="-1" y="3379694"/>
            <a:chExt cx="7543801" cy="2604247"/>
          </a:xfrm>
        </p:grpSpPr>
        <p:sp>
          <p:nvSpPr>
            <p:cNvPr id="15" name="Snip Single Corner Rectangle 14"/>
            <p:cNvSpPr/>
            <p:nvPr/>
          </p:nvSpPr>
          <p:spPr>
            <a:xfrm flipV="1">
              <a:off x="-1" y="3393141"/>
              <a:ext cx="7543800" cy="2590800"/>
            </a:xfrm>
            <a:prstGeom prst="snip1Rect">
              <a:avLst>
                <a:gd name="adj" fmla="val 7379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0" y="3379694"/>
              <a:ext cx="7543800" cy="2377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ardrop 12"/>
          <p:cNvSpPr/>
          <p:nvPr/>
        </p:nvSpPr>
        <p:spPr>
          <a:xfrm>
            <a:off x="6844553" y="2743200"/>
            <a:ext cx="394447" cy="394447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4CBEAF9-9E58-4CC8-A6FF-6DD8A58DEEA4}" type="datetimeFigureOut">
              <a:rPr lang="en-US" smtClean="0"/>
              <a:pPr/>
              <a:t>4/4/2013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0D3A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2963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DD4A0-32E4-7D4E-8F3F-D9263700511C}" type="slidenum">
              <a:rPr lang="en-US">
                <a:solidFill>
                  <a:srgbClr val="FFFFFF"/>
                </a:solidFill>
                <a:latin typeface="Arial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63498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154319-0CC3-C841-BB66-7AAA2718B6A3}" type="slidenum">
              <a:rPr lang="en-US">
                <a:solidFill>
                  <a:srgbClr val="FFFFFF"/>
                </a:solidFill>
                <a:latin typeface="Arial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3934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B5449-22AC-4A4F-A913-31B854B77391}" type="slidenum">
              <a:rPr lang="en-US">
                <a:solidFill>
                  <a:srgbClr val="FFFFFF"/>
                </a:solidFill>
                <a:latin typeface="Arial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62289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7ED9F-0212-BB43-AF1F-0B756E630BA7}" type="slidenum">
              <a:rPr lang="en-US">
                <a:solidFill>
                  <a:srgbClr val="FFFFFF"/>
                </a:solidFill>
                <a:latin typeface="Arial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73917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B3EAB9-C654-9A4C-9DC1-42747503D2AE}" type="slidenum">
              <a:rPr lang="en-US">
                <a:solidFill>
                  <a:srgbClr val="FFFFFF"/>
                </a:solidFill>
                <a:latin typeface="Arial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0772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85E6B-630A-E943-97E6-7C740D7A5344}" type="slidenum">
              <a:rPr lang="en-US">
                <a:solidFill>
                  <a:srgbClr val="FFFFFF"/>
                </a:solidFill>
                <a:latin typeface="Arial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51037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266AD-9865-0048-BEA0-3D97A33ECF5B}" type="slidenum">
              <a:rPr lang="en-US">
                <a:solidFill>
                  <a:srgbClr val="FFFFFF"/>
                </a:solidFill>
                <a:latin typeface="Arial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40609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9CF3D9-52E7-804C-801E-3549BC3B8D1A}" type="slidenum">
              <a:rPr lang="en-US">
                <a:solidFill>
                  <a:srgbClr val="FFFFFF"/>
                </a:solidFill>
                <a:latin typeface="Arial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4559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D302A1-9EE2-4248-8873-AF401F2C0C1E}" type="slidenum">
              <a:rPr lang="en-US">
                <a:solidFill>
                  <a:srgbClr val="FFFFFF"/>
                </a:solidFill>
                <a:latin typeface="Arial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16034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C08F50-49A2-854E-82AA-8C4CACFB2E93}" type="slidenum">
              <a:rPr lang="en-US">
                <a:solidFill>
                  <a:srgbClr val="FFFFFF"/>
                </a:solidFill>
                <a:latin typeface="Arial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05162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83D29-6660-A44D-BA87-1ADCA7D33C53}" type="slidenum">
              <a:rPr lang="en-US">
                <a:solidFill>
                  <a:srgbClr val="FFFFFF"/>
                </a:solidFill>
                <a:latin typeface="Arial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37475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85CCE7-C13B-D143-9FB9-3AE06BE27863}" type="slidenum">
              <a:rPr lang="en-US">
                <a:solidFill>
                  <a:srgbClr val="FFFFFF"/>
                </a:solidFill>
                <a:latin typeface="Arial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26410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E6565-69BD-AC40-A4EF-9255D87C786B}" type="slidenum">
              <a:rPr lang="en-US">
                <a:solidFill>
                  <a:srgbClr val="FFFFFF"/>
                </a:solidFill>
                <a:latin typeface="Arial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43095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4BD033-FFEF-AA45-A419-9890D001BF1B}" type="slidenum">
              <a:rPr lang="en-US">
                <a:solidFill>
                  <a:srgbClr val="FFFFFF"/>
                </a:solidFill>
                <a:latin typeface="Arial"/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6801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1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 userDrawn="1"/>
        </p:nvSpPr>
        <p:spPr bwMode="auto">
          <a:xfrm>
            <a:off x="0" y="6553200"/>
            <a:ext cx="9144000" cy="304800"/>
          </a:xfrm>
          <a:prstGeom prst="rect">
            <a:avLst/>
          </a:prstGeom>
          <a:solidFill>
            <a:srgbClr val="0D3A7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7" name="Text Box 8"/>
          <p:cNvSpPr txBox="1">
            <a:spLocks noChangeArrowheads="1"/>
          </p:cNvSpPr>
          <p:nvPr userDrawn="1"/>
        </p:nvSpPr>
        <p:spPr bwMode="auto">
          <a:xfrm>
            <a:off x="0" y="6553200"/>
            <a:ext cx="5943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400" dirty="0" err="1" smtClean="0">
                <a:solidFill>
                  <a:srgbClr val="FFFFFF"/>
                </a:solidFill>
              </a:rPr>
              <a:t>July</a:t>
            </a:r>
            <a:r>
              <a:rPr lang="de-DE" sz="1400" dirty="0" smtClean="0">
                <a:solidFill>
                  <a:srgbClr val="FFFFFF"/>
                </a:solidFill>
              </a:rPr>
              <a:t> 6, 2011 | ISCC        		 Yacine Kadi</a:t>
            </a:r>
            <a:endParaRPr lang="en-US" sz="1400" dirty="0" smtClean="0">
              <a:solidFill>
                <a:srgbClr val="FFFFFF"/>
              </a:solidFill>
            </a:endParaRPr>
          </a:p>
        </p:txBody>
      </p:sp>
      <p:sp>
        <p:nvSpPr>
          <p:cNvPr id="1028" name="Line 11"/>
          <p:cNvSpPr>
            <a:spLocks noChangeShapeType="1"/>
          </p:cNvSpPr>
          <p:nvPr userDrawn="1"/>
        </p:nvSpPr>
        <p:spPr bwMode="auto">
          <a:xfrm>
            <a:off x="0" y="730250"/>
            <a:ext cx="9144000" cy="0"/>
          </a:xfrm>
          <a:prstGeom prst="line">
            <a:avLst/>
          </a:prstGeom>
          <a:noFill/>
          <a:ln w="28575">
            <a:solidFill>
              <a:srgbClr val="0D3A7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5341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A7E7E18-24AB-1546-802F-A8206B42DF54}" type="slidenum">
              <a:rPr lang="en-US">
                <a:solidFill>
                  <a:srgbClr val="FFFFFF"/>
                </a:solidFill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1030" name="Picture 18" descr="CERN-logo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4550" y="41275"/>
            <a:ext cx="639763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9" descr="http://hie-isolde.web.cern.ch/hie-isolde/images/HIE-ISOLDE.jpg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14300"/>
            <a:ext cx="1762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478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389824"/>
            <a:ext cx="5867400" cy="2199416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3556" b="1" dirty="0" smtClean="0"/>
              <a:t>Report on HIE-ISOLDE Status </a:t>
            </a:r>
            <a:br>
              <a:rPr lang="en-US" sz="3556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  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257800"/>
            <a:ext cx="5867400" cy="573741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 smtClean="0"/>
              <a:t>Yacine </a:t>
            </a:r>
            <a:r>
              <a:rPr lang="en-US" sz="1800" dirty="0" err="1" smtClean="0"/>
              <a:t>Kadi</a:t>
            </a:r>
            <a:r>
              <a:rPr lang="en-US" sz="1800" dirty="0" smtClean="0"/>
              <a:t> on behalf of the HIE-ISOLDE project team</a:t>
            </a:r>
          </a:p>
          <a:p>
            <a:r>
              <a:rPr lang="en-US" sz="1800" dirty="0" smtClean="0"/>
              <a:t>ISCC, </a:t>
            </a:r>
            <a:r>
              <a:rPr lang="en-US" sz="1800" dirty="0"/>
              <a:t>6</a:t>
            </a:r>
            <a:r>
              <a:rPr lang="en-US" sz="1800" dirty="0" smtClean="0"/>
              <a:t> July 2011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209800"/>
            <a:ext cx="2992784" cy="974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9800"/>
            <a:ext cx="990600" cy="974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779463" y="2139280"/>
            <a:ext cx="7583488" cy="3810000"/>
          </a:xfrm>
        </p:spPr>
        <p:txBody>
          <a:bodyPr>
            <a:noAutofit/>
          </a:bodyPr>
          <a:lstStyle/>
          <a:p>
            <a:pPr>
              <a:spcBef>
                <a:spcPts val="800"/>
              </a:spcBef>
            </a:pPr>
            <a:r>
              <a:rPr lang="en-US" sz="2400" dirty="0" smtClean="0"/>
              <a:t>Launching of Market Surveys</a:t>
            </a:r>
            <a:endParaRPr lang="en-US" b="1" dirty="0">
              <a:solidFill>
                <a:srgbClr val="FF0000"/>
              </a:solidFill>
            </a:endParaRPr>
          </a:p>
          <a:p>
            <a:pPr>
              <a:spcBef>
                <a:spcPts val="800"/>
              </a:spcBef>
            </a:pPr>
            <a:r>
              <a:rPr lang="en-US" sz="2400" dirty="0" smtClean="0"/>
              <a:t>Hiring of CATHI fellows</a:t>
            </a:r>
            <a:endParaRPr lang="en-US" sz="2400" dirty="0"/>
          </a:p>
          <a:p>
            <a:pPr>
              <a:spcBef>
                <a:spcPts val="800"/>
              </a:spcBef>
            </a:pPr>
            <a:r>
              <a:rPr lang="en-US" sz="2400" dirty="0" smtClean="0"/>
              <a:t>Budget allocation</a:t>
            </a:r>
            <a:endParaRPr lang="en-US" sz="2400" dirty="0"/>
          </a:p>
          <a:p>
            <a:pPr>
              <a:spcBef>
                <a:spcPts val="800"/>
              </a:spcBef>
            </a:pPr>
            <a:r>
              <a:rPr lang="en-US" sz="2400" dirty="0" smtClean="0"/>
              <a:t>International Collaboration</a:t>
            </a:r>
          </a:p>
          <a:p>
            <a:pPr>
              <a:spcBef>
                <a:spcPts val="800"/>
              </a:spcBef>
            </a:pPr>
            <a:r>
              <a:rPr lang="en-US" sz="2400" dirty="0" err="1" smtClean="0"/>
              <a:t>Cryomodule</a:t>
            </a:r>
            <a:r>
              <a:rPr lang="en-US" sz="2400" dirty="0" smtClean="0"/>
              <a:t> design</a:t>
            </a:r>
            <a:endParaRPr lang="en-US" sz="2400" dirty="0"/>
          </a:p>
          <a:p>
            <a:pPr>
              <a:spcBef>
                <a:spcPts val="800"/>
              </a:spcBef>
            </a:pPr>
            <a:r>
              <a:rPr lang="en-US" sz="2400" dirty="0" smtClean="0"/>
              <a:t>Cavity </a:t>
            </a:r>
            <a:r>
              <a:rPr lang="en-US" sz="2400" dirty="0"/>
              <a:t>RF tests </a:t>
            </a:r>
            <a:r>
              <a:rPr lang="en-US" sz="2400" dirty="0" smtClean="0"/>
              <a:t>@ </a:t>
            </a:r>
            <a:r>
              <a:rPr lang="en-US" sz="2400" dirty="0"/>
              <a:t>SM18</a:t>
            </a:r>
          </a:p>
          <a:p>
            <a:pPr>
              <a:spcBef>
                <a:spcPts val="800"/>
              </a:spcBef>
            </a:pPr>
            <a:r>
              <a:rPr lang="en-US" sz="2400" dirty="0" smtClean="0"/>
              <a:t>Summary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52413" y="6669360"/>
            <a:ext cx="8639175" cy="231775"/>
          </a:xfrm>
        </p:spPr>
        <p:txBody>
          <a:bodyPr/>
          <a:lstStyle/>
          <a:p>
            <a:r>
              <a:rPr lang="de-DE" dirty="0" err="1" smtClean="0"/>
              <a:t>July</a:t>
            </a:r>
            <a:r>
              <a:rPr lang="de-DE" dirty="0" smtClean="0"/>
              <a:t> 6, 2011  </a:t>
            </a:r>
            <a:r>
              <a:rPr lang="de-DE" dirty="0"/>
              <a:t>| </a:t>
            </a:r>
            <a:r>
              <a:rPr lang="de-DE" dirty="0" smtClean="0"/>
              <a:t> ISCC						|  Yacine Kadi |  								</a:t>
            </a:r>
            <a:fld id="{EFB2295D-2621-4841-9032-DCDCDC4CC697}" type="slidenum">
              <a:rPr lang="de-DE" smtClean="0"/>
              <a:pPr/>
              <a:t>2</a:t>
            </a:fld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019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Surveys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779463" y="1772816"/>
            <a:ext cx="7583488" cy="4548336"/>
          </a:xfrm>
        </p:spPr>
        <p:txBody>
          <a:bodyPr>
            <a:noAutofit/>
          </a:bodyPr>
          <a:lstStyle/>
          <a:p>
            <a:pPr>
              <a:spcBef>
                <a:spcPts val="800"/>
              </a:spcBef>
            </a:pPr>
            <a:r>
              <a:rPr lang="en-US" sz="1800" dirty="0" smtClean="0"/>
              <a:t>Call for tender for dismantling and relocation of “hangar </a:t>
            </a:r>
            <a:r>
              <a:rPr lang="en-US" sz="1800" dirty="0" err="1" smtClean="0"/>
              <a:t>à</a:t>
            </a:r>
            <a:r>
              <a:rPr lang="en-US" sz="1800" dirty="0" smtClean="0"/>
              <a:t> camion” over =&gt; start of civil engineering at ISOLDE</a:t>
            </a:r>
            <a:endParaRPr lang="en-US" sz="1800" dirty="0"/>
          </a:p>
          <a:p>
            <a:pPr lvl="3">
              <a:spcBef>
                <a:spcPts val="200"/>
              </a:spcBef>
            </a:pPr>
            <a:r>
              <a:rPr lang="en-US" sz="1600" dirty="0" smtClean="0"/>
              <a:t>Deadline was June 15 </a:t>
            </a:r>
            <a:r>
              <a:rPr lang="en-US" sz="1600" dirty="0"/>
              <a:t>=&gt; </a:t>
            </a:r>
            <a:r>
              <a:rPr lang="en-US" sz="1600" b="1" dirty="0" smtClean="0">
                <a:solidFill>
                  <a:srgbClr val="FF0000"/>
                </a:solidFill>
              </a:rPr>
              <a:t>under selection</a:t>
            </a:r>
            <a:endParaRPr lang="en-US" sz="1600" b="1" dirty="0">
              <a:solidFill>
                <a:srgbClr val="FF0000"/>
              </a:solidFill>
            </a:endParaRPr>
          </a:p>
          <a:p>
            <a:r>
              <a:rPr lang="en-US" sz="1800" dirty="0" smtClean="0"/>
              <a:t>Market survey for the Cryogenic System has been launched (MS-3777, EDMS </a:t>
            </a:r>
            <a:r>
              <a:rPr lang="en-US" sz="1800" dirty="0"/>
              <a:t>N°: </a:t>
            </a:r>
            <a:r>
              <a:rPr lang="en-US" sz="1800" dirty="0" smtClean="0"/>
              <a:t>1146908)</a:t>
            </a:r>
            <a:r>
              <a:rPr lang="en-US" sz="1800" dirty="0"/>
              <a:t>	</a:t>
            </a:r>
          </a:p>
          <a:p>
            <a:pPr lvl="3"/>
            <a:r>
              <a:rPr lang="en-US" sz="1600" dirty="0" smtClean="0"/>
              <a:t>It </a:t>
            </a:r>
            <a:r>
              <a:rPr lang="en-US" sz="1600" dirty="0"/>
              <a:t>will be followed by the issue of an invitation to tender to qualified and selected firms in August 2011 for a contract to be awarded in January 2012 	</a:t>
            </a:r>
          </a:p>
          <a:p>
            <a:r>
              <a:rPr lang="en-US" sz="1800" dirty="0" smtClean="0"/>
              <a:t>Market survey for </a:t>
            </a:r>
            <a:r>
              <a:rPr lang="en-GB" sz="1800" dirty="0"/>
              <a:t>the design, supply, installation and commissioning </a:t>
            </a:r>
            <a:r>
              <a:rPr lang="en-GB" sz="1800" dirty="0" smtClean="0"/>
              <a:t>of </a:t>
            </a:r>
            <a:r>
              <a:rPr lang="en-GB" sz="1800" dirty="0"/>
              <a:t>a chilled water plant, and of an heating, ventilation </a:t>
            </a:r>
            <a:r>
              <a:rPr lang="en-GB" sz="1800" dirty="0" smtClean="0"/>
              <a:t>and </a:t>
            </a:r>
            <a:r>
              <a:rPr lang="en-GB" sz="1800" dirty="0"/>
              <a:t>air-conditioning equipment for the HIE </a:t>
            </a:r>
            <a:r>
              <a:rPr lang="en-GB" sz="1800" dirty="0" err="1"/>
              <a:t>Isolde</a:t>
            </a:r>
            <a:r>
              <a:rPr lang="en-GB" sz="1800" dirty="0"/>
              <a:t> infrastructure</a:t>
            </a:r>
            <a:r>
              <a:rPr lang="en-US" sz="1800" dirty="0"/>
              <a:t> </a:t>
            </a:r>
            <a:r>
              <a:rPr lang="en-US" sz="1800" dirty="0" smtClean="0"/>
              <a:t>(MS-3785, </a:t>
            </a:r>
            <a:r>
              <a:rPr lang="en-US" sz="1800" dirty="0"/>
              <a:t>EDMS N°: </a:t>
            </a:r>
            <a:r>
              <a:rPr lang="en-US" sz="1800" dirty="0" smtClean="0"/>
              <a:t>1145842)</a:t>
            </a:r>
          </a:p>
          <a:p>
            <a:pPr lvl="3"/>
            <a:r>
              <a:rPr lang="en-GB" sz="1600" dirty="0"/>
              <a:t>It will be followed by the issue of an invitation to tender to qualified and selected firms and combination of firms in August 2011 for a contract to be awarded in December 2011 and a commissioning of the plant in January 2013</a:t>
            </a:r>
            <a:r>
              <a:rPr lang="en-US" sz="1600" dirty="0"/>
              <a:t> 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52413" y="6669360"/>
            <a:ext cx="8639175" cy="231775"/>
          </a:xfrm>
        </p:spPr>
        <p:txBody>
          <a:bodyPr/>
          <a:lstStyle/>
          <a:p>
            <a:r>
              <a:rPr lang="de-DE" dirty="0" err="1" smtClean="0"/>
              <a:t>July</a:t>
            </a:r>
            <a:r>
              <a:rPr lang="de-DE" dirty="0" smtClean="0"/>
              <a:t> 6, 2011  </a:t>
            </a:r>
            <a:r>
              <a:rPr lang="de-DE" dirty="0"/>
              <a:t>| </a:t>
            </a:r>
            <a:r>
              <a:rPr lang="de-DE" dirty="0" smtClean="0"/>
              <a:t> ISCC						|  Yacine Kadi |  								</a:t>
            </a:r>
            <a:fld id="{EFB2295D-2621-4841-9032-DCDCDC4CC697}" type="slidenum">
              <a:rPr lang="de-DE" smtClean="0"/>
              <a:pPr/>
              <a:t>3</a:t>
            </a:fld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954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9 CATHI </a:t>
            </a:r>
            <a:r>
              <a:rPr lang="en-US" sz="4000" dirty="0" smtClean="0"/>
              <a:t>Positions Appointed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413" y="1700808"/>
            <a:ext cx="8595693" cy="4192488"/>
          </a:xfrm>
        </p:spPr>
        <p:txBody>
          <a:bodyPr>
            <a:noAutofit/>
          </a:bodyPr>
          <a:lstStyle/>
          <a:p>
            <a:pPr lvl="0"/>
            <a:r>
              <a:rPr lang="en-US" sz="2000" dirty="0" smtClean="0">
                <a:solidFill>
                  <a:srgbClr val="000090"/>
                </a:solidFill>
              </a:rPr>
              <a:t>ESR2: Cavity and </a:t>
            </a:r>
            <a:r>
              <a:rPr lang="en-US" sz="2000" dirty="0" err="1" smtClean="0">
                <a:solidFill>
                  <a:srgbClr val="000090"/>
                </a:solidFill>
              </a:rPr>
              <a:t>Cryomodule</a:t>
            </a:r>
            <a:r>
              <a:rPr lang="en-US" sz="2000" dirty="0" smtClean="0">
                <a:solidFill>
                  <a:srgbClr val="000090"/>
                </a:solidFill>
              </a:rPr>
              <a:t> tests =&gt; </a:t>
            </a:r>
            <a:r>
              <a:rPr lang="en-US" sz="2000" dirty="0" smtClean="0">
                <a:solidFill>
                  <a:srgbClr val="FF6600"/>
                </a:solidFill>
              </a:rPr>
              <a:t>Irene </a:t>
            </a:r>
            <a:r>
              <a:rPr lang="en-US" sz="2000" dirty="0" err="1" smtClean="0">
                <a:solidFill>
                  <a:srgbClr val="FF6600"/>
                </a:solidFill>
              </a:rPr>
              <a:t>Mondino</a:t>
            </a:r>
            <a:r>
              <a:rPr lang="en-US" sz="2000" dirty="0" smtClean="0">
                <a:solidFill>
                  <a:srgbClr val="FF6600"/>
                </a:solidFill>
              </a:rPr>
              <a:t> BE/RF (May 1</a:t>
            </a:r>
            <a:r>
              <a:rPr lang="en-US" sz="2000" baseline="30000" dirty="0" smtClean="0">
                <a:solidFill>
                  <a:srgbClr val="FF6600"/>
                </a:solidFill>
              </a:rPr>
              <a:t>st</a:t>
            </a:r>
            <a:r>
              <a:rPr lang="en-US" sz="2000" dirty="0" smtClean="0">
                <a:solidFill>
                  <a:srgbClr val="FF6600"/>
                </a:solidFill>
              </a:rPr>
              <a:t>)</a:t>
            </a:r>
          </a:p>
          <a:p>
            <a:pPr lvl="0">
              <a:spcBef>
                <a:spcPts val="800"/>
              </a:spcBef>
            </a:pPr>
            <a:r>
              <a:rPr lang="en-US" sz="2000" dirty="0">
                <a:solidFill>
                  <a:srgbClr val="000090"/>
                </a:solidFill>
              </a:rPr>
              <a:t>ESR5: Development and participation to the integration </a:t>
            </a:r>
            <a:r>
              <a:rPr lang="en-US" sz="2000" dirty="0" smtClean="0">
                <a:solidFill>
                  <a:srgbClr val="000090"/>
                </a:solidFill>
              </a:rPr>
              <a:t>studies</a:t>
            </a:r>
            <a:br>
              <a:rPr lang="en-US" sz="2000" dirty="0" smtClean="0">
                <a:solidFill>
                  <a:srgbClr val="000090"/>
                </a:solidFill>
              </a:rPr>
            </a:br>
            <a:r>
              <a:rPr lang="en-US" sz="2000" dirty="0" smtClean="0">
                <a:solidFill>
                  <a:srgbClr val="000090"/>
                </a:solidFill>
              </a:rPr>
              <a:t>=&gt; </a:t>
            </a:r>
            <a:r>
              <a:rPr lang="en-US" sz="2000" dirty="0" err="1" smtClean="0">
                <a:solidFill>
                  <a:srgbClr val="FF6600"/>
                </a:solidFill>
              </a:rPr>
              <a:t>Eleftherios</a:t>
            </a:r>
            <a:r>
              <a:rPr lang="en-US" sz="2000" dirty="0" smtClean="0">
                <a:solidFill>
                  <a:srgbClr val="FF6600"/>
                </a:solidFill>
              </a:rPr>
              <a:t> </a:t>
            </a:r>
            <a:r>
              <a:rPr lang="en-US" sz="2000" dirty="0" err="1" smtClean="0">
                <a:solidFill>
                  <a:srgbClr val="FF6600"/>
                </a:solidFill>
              </a:rPr>
              <a:t>Zografos</a:t>
            </a:r>
            <a:r>
              <a:rPr lang="en-US" sz="2000" dirty="0" smtClean="0">
                <a:solidFill>
                  <a:srgbClr val="FF6600"/>
                </a:solidFill>
              </a:rPr>
              <a:t> EN/MEF (Aug. 1</a:t>
            </a:r>
            <a:r>
              <a:rPr lang="en-US" sz="2000" baseline="30000" dirty="0" smtClean="0">
                <a:solidFill>
                  <a:srgbClr val="FF6600"/>
                </a:solidFill>
              </a:rPr>
              <a:t>st</a:t>
            </a:r>
            <a:r>
              <a:rPr lang="en-US" sz="2000" dirty="0">
                <a:solidFill>
                  <a:srgbClr val="FF6600"/>
                </a:solidFill>
              </a:rPr>
              <a:t>)</a:t>
            </a:r>
          </a:p>
          <a:p>
            <a:pPr lvl="0">
              <a:spcBef>
                <a:spcPts val="800"/>
              </a:spcBef>
            </a:pPr>
            <a:r>
              <a:rPr lang="en-US" sz="2000" dirty="0" smtClean="0">
                <a:solidFill>
                  <a:srgbClr val="000090"/>
                </a:solidFill>
              </a:rPr>
              <a:t>ESR6: Development and participation to the control, alignment and positioning metrology =&gt; </a:t>
            </a:r>
            <a:r>
              <a:rPr lang="en-US" sz="2000" dirty="0" smtClean="0">
                <a:solidFill>
                  <a:srgbClr val="FF6600"/>
                </a:solidFill>
              </a:rPr>
              <a:t>Carla Babcock BE/ABP (Sep. 1</a:t>
            </a:r>
            <a:r>
              <a:rPr lang="en-US" sz="2000" baseline="30000" dirty="0" smtClean="0">
                <a:solidFill>
                  <a:srgbClr val="FF6600"/>
                </a:solidFill>
              </a:rPr>
              <a:t>st</a:t>
            </a:r>
            <a:r>
              <a:rPr lang="en-US" sz="2000" dirty="0" smtClean="0">
                <a:solidFill>
                  <a:srgbClr val="FF6600"/>
                </a:solidFill>
              </a:rPr>
              <a:t>)</a:t>
            </a:r>
          </a:p>
          <a:p>
            <a:pPr lvl="0">
              <a:spcBef>
                <a:spcPts val="800"/>
              </a:spcBef>
            </a:pPr>
            <a:r>
              <a:rPr lang="en-US" sz="2000" dirty="0" smtClean="0">
                <a:solidFill>
                  <a:srgbClr val="000090"/>
                </a:solidFill>
              </a:rPr>
              <a:t>ESR8: Target material studies =&gt; </a:t>
            </a:r>
            <a:r>
              <a:rPr lang="en-US" sz="2000" dirty="0" smtClean="0">
                <a:solidFill>
                  <a:srgbClr val="FF6600"/>
                </a:solidFill>
              </a:rPr>
              <a:t>Michal </a:t>
            </a:r>
            <a:r>
              <a:rPr lang="en-US" sz="2000" dirty="0" err="1" smtClean="0">
                <a:solidFill>
                  <a:srgbClr val="FF6600"/>
                </a:solidFill>
              </a:rPr>
              <a:t>Czaspi</a:t>
            </a:r>
            <a:r>
              <a:rPr lang="en-US" sz="2000" dirty="0" smtClean="0">
                <a:solidFill>
                  <a:srgbClr val="FF6600"/>
                </a:solidFill>
              </a:rPr>
              <a:t> EN/STI (Aug. 1</a:t>
            </a:r>
            <a:r>
              <a:rPr lang="en-US" sz="2000" baseline="30000" dirty="0" smtClean="0">
                <a:solidFill>
                  <a:srgbClr val="FF6600"/>
                </a:solidFill>
              </a:rPr>
              <a:t>st</a:t>
            </a:r>
            <a:r>
              <a:rPr lang="en-US" sz="2000" dirty="0" smtClean="0">
                <a:solidFill>
                  <a:srgbClr val="FF6600"/>
                </a:solidFill>
              </a:rPr>
              <a:t>)</a:t>
            </a:r>
          </a:p>
          <a:p>
            <a:pPr>
              <a:spcBef>
                <a:spcPts val="800"/>
              </a:spcBef>
            </a:pPr>
            <a:r>
              <a:rPr lang="en-US" sz="2000" dirty="0">
                <a:solidFill>
                  <a:srgbClr val="000090"/>
                </a:solidFill>
              </a:rPr>
              <a:t>ESR12: Low-level controls </a:t>
            </a:r>
            <a:r>
              <a:rPr lang="en-US" sz="2000" dirty="0" smtClean="0">
                <a:solidFill>
                  <a:srgbClr val="000090"/>
                </a:solidFill>
              </a:rPr>
              <a:t>=&gt; </a:t>
            </a:r>
            <a:r>
              <a:rPr lang="en-US" sz="2000" dirty="0" smtClean="0">
                <a:solidFill>
                  <a:srgbClr val="FF6600"/>
                </a:solidFill>
              </a:rPr>
              <a:t>Martino </a:t>
            </a:r>
            <a:r>
              <a:rPr lang="en-US" sz="2000" dirty="0" err="1" smtClean="0">
                <a:solidFill>
                  <a:srgbClr val="FF6600"/>
                </a:solidFill>
              </a:rPr>
              <a:t>Colciago</a:t>
            </a:r>
            <a:r>
              <a:rPr lang="en-US" sz="2000" dirty="0" smtClean="0">
                <a:solidFill>
                  <a:srgbClr val="FF6600"/>
                </a:solidFill>
              </a:rPr>
              <a:t> EN/STI (Aug. 1</a:t>
            </a:r>
            <a:r>
              <a:rPr lang="en-US" sz="2000" baseline="30000" dirty="0" smtClean="0">
                <a:solidFill>
                  <a:srgbClr val="FF6600"/>
                </a:solidFill>
              </a:rPr>
              <a:t>st</a:t>
            </a:r>
            <a:r>
              <a:rPr lang="en-US" sz="2000" dirty="0" smtClean="0">
                <a:solidFill>
                  <a:srgbClr val="FF6600"/>
                </a:solidFill>
              </a:rPr>
              <a:t>)</a:t>
            </a:r>
          </a:p>
          <a:p>
            <a:pPr lvl="0">
              <a:spcBef>
                <a:spcPts val="800"/>
              </a:spcBef>
            </a:pPr>
            <a:r>
              <a:rPr lang="en-US" sz="2000" dirty="0" smtClean="0">
                <a:solidFill>
                  <a:srgbClr val="000090"/>
                </a:solidFill>
              </a:rPr>
              <a:t>ESR13: Cooling Ventilation Design Study =&gt; </a:t>
            </a:r>
            <a:r>
              <a:rPr lang="en-US" sz="2000" dirty="0" err="1" smtClean="0">
                <a:solidFill>
                  <a:srgbClr val="FF6600"/>
                </a:solidFill>
              </a:rPr>
              <a:t>Polato</a:t>
            </a:r>
            <a:r>
              <a:rPr lang="en-US" sz="2000" dirty="0" smtClean="0">
                <a:solidFill>
                  <a:srgbClr val="FF6600"/>
                </a:solidFill>
              </a:rPr>
              <a:t> Andrea EN/CV (Oct. 1</a:t>
            </a:r>
            <a:r>
              <a:rPr lang="en-US" sz="2000" baseline="30000" dirty="0" smtClean="0">
                <a:solidFill>
                  <a:srgbClr val="FF6600"/>
                </a:solidFill>
              </a:rPr>
              <a:t>st</a:t>
            </a:r>
            <a:r>
              <a:rPr lang="en-US" sz="2000" dirty="0" smtClean="0">
                <a:solidFill>
                  <a:srgbClr val="FF6600"/>
                </a:solidFill>
              </a:rPr>
              <a:t>)</a:t>
            </a:r>
          </a:p>
          <a:p>
            <a:pPr lvl="0">
              <a:spcBef>
                <a:spcPts val="800"/>
              </a:spcBef>
            </a:pPr>
            <a:r>
              <a:rPr lang="en-US" sz="2000" dirty="0" smtClean="0">
                <a:solidFill>
                  <a:srgbClr val="000090"/>
                </a:solidFill>
              </a:rPr>
              <a:t>ESR14: Design study of the vacuum system for the Front End of the </a:t>
            </a:r>
            <a:r>
              <a:rPr lang="en-US" sz="2000" dirty="0" err="1" smtClean="0">
                <a:solidFill>
                  <a:srgbClr val="000090"/>
                </a:solidFill>
              </a:rPr>
              <a:t>Isolde</a:t>
            </a:r>
            <a:r>
              <a:rPr lang="en-US" sz="2000" dirty="0" smtClean="0">
                <a:solidFill>
                  <a:srgbClr val="000090"/>
                </a:solidFill>
              </a:rPr>
              <a:t> facility =&gt; </a:t>
            </a:r>
            <a:r>
              <a:rPr lang="en-US" sz="2000" dirty="0" smtClean="0">
                <a:solidFill>
                  <a:srgbClr val="FF6600"/>
                </a:solidFill>
              </a:rPr>
              <a:t>Mario Hermann TE/VSC (Apr. 1</a:t>
            </a:r>
            <a:r>
              <a:rPr lang="en-US" sz="2000" baseline="30000" dirty="0" smtClean="0">
                <a:solidFill>
                  <a:srgbClr val="FF6600"/>
                </a:solidFill>
              </a:rPr>
              <a:t>st</a:t>
            </a:r>
            <a:r>
              <a:rPr lang="en-US" sz="2000" dirty="0" smtClean="0">
                <a:solidFill>
                  <a:srgbClr val="FF6600"/>
                </a:solidFill>
              </a:rPr>
              <a:t>)</a:t>
            </a:r>
          </a:p>
          <a:p>
            <a:pPr lvl="0">
              <a:spcBef>
                <a:spcPts val="800"/>
              </a:spcBef>
            </a:pPr>
            <a:r>
              <a:rPr lang="en-US" sz="2000" dirty="0">
                <a:solidFill>
                  <a:srgbClr val="000090"/>
                </a:solidFill>
              </a:rPr>
              <a:t>ESR15: Off-line separator and High-resolution separator </a:t>
            </a:r>
            <a:r>
              <a:rPr lang="en-US" sz="2000" dirty="0" smtClean="0">
                <a:solidFill>
                  <a:srgbClr val="000090"/>
                </a:solidFill>
              </a:rPr>
              <a:t>magnet</a:t>
            </a:r>
            <a:br>
              <a:rPr lang="en-US" sz="2000" dirty="0" smtClean="0">
                <a:solidFill>
                  <a:srgbClr val="000090"/>
                </a:solidFill>
              </a:rPr>
            </a:br>
            <a:r>
              <a:rPr lang="en-US" sz="2000" dirty="0" smtClean="0">
                <a:solidFill>
                  <a:srgbClr val="000090"/>
                </a:solidFill>
              </a:rPr>
              <a:t>=&gt; </a:t>
            </a:r>
            <a:r>
              <a:rPr lang="en-US" sz="2000" dirty="0" err="1" smtClean="0">
                <a:solidFill>
                  <a:srgbClr val="FF6600"/>
                </a:solidFill>
              </a:rPr>
              <a:t>Augustin</a:t>
            </a:r>
            <a:r>
              <a:rPr lang="en-US" sz="2000" dirty="0" smtClean="0">
                <a:solidFill>
                  <a:srgbClr val="FF6600"/>
                </a:solidFill>
              </a:rPr>
              <a:t> Mathieu EN/STI (Sep. 1</a:t>
            </a:r>
            <a:r>
              <a:rPr lang="en-US" sz="2000" baseline="30000" dirty="0" smtClean="0">
                <a:solidFill>
                  <a:srgbClr val="FF6600"/>
                </a:solidFill>
              </a:rPr>
              <a:t>st</a:t>
            </a:r>
            <a:r>
              <a:rPr lang="en-US" sz="2000" dirty="0" smtClean="0">
                <a:solidFill>
                  <a:srgbClr val="FF6600"/>
                </a:solidFill>
              </a:rPr>
              <a:t>)</a:t>
            </a:r>
            <a:endParaRPr lang="en-US" sz="2000" dirty="0">
              <a:solidFill>
                <a:srgbClr val="FF6600"/>
              </a:solidFill>
            </a:endParaRPr>
          </a:p>
          <a:p>
            <a:pPr lvl="0">
              <a:spcBef>
                <a:spcPts val="800"/>
              </a:spcBef>
            </a:pPr>
            <a:r>
              <a:rPr lang="en-US" sz="2000" dirty="0">
                <a:solidFill>
                  <a:srgbClr val="000090"/>
                </a:solidFill>
              </a:rPr>
              <a:t>ESR16: RFQ cooler and pre-</a:t>
            </a:r>
            <a:r>
              <a:rPr lang="en-US" sz="2000" dirty="0" smtClean="0">
                <a:solidFill>
                  <a:srgbClr val="000090"/>
                </a:solidFill>
              </a:rPr>
              <a:t>separator =&gt; </a:t>
            </a:r>
            <a:r>
              <a:rPr lang="en-US" sz="2000" dirty="0" err="1" smtClean="0">
                <a:solidFill>
                  <a:srgbClr val="FF6600"/>
                </a:solidFill>
              </a:rPr>
              <a:t>Jacobo</a:t>
            </a:r>
            <a:r>
              <a:rPr lang="en-US" sz="2000" dirty="0" smtClean="0">
                <a:solidFill>
                  <a:srgbClr val="FF6600"/>
                </a:solidFill>
              </a:rPr>
              <a:t> </a:t>
            </a:r>
            <a:r>
              <a:rPr lang="en-US" sz="2000" dirty="0" err="1" smtClean="0">
                <a:solidFill>
                  <a:srgbClr val="FF6600"/>
                </a:solidFill>
              </a:rPr>
              <a:t>Montaño</a:t>
            </a:r>
            <a:r>
              <a:rPr lang="en-US" sz="2000" dirty="0" smtClean="0">
                <a:solidFill>
                  <a:srgbClr val="FF6600"/>
                </a:solidFill>
              </a:rPr>
              <a:t> EN/STI (Nov. 1</a:t>
            </a:r>
            <a:r>
              <a:rPr lang="en-US" sz="2000" baseline="30000" dirty="0" smtClean="0">
                <a:solidFill>
                  <a:srgbClr val="FF6600"/>
                </a:solidFill>
              </a:rPr>
              <a:t>st</a:t>
            </a:r>
            <a:r>
              <a:rPr lang="en-US" sz="2000" dirty="0" smtClean="0">
                <a:solidFill>
                  <a:srgbClr val="FF6600"/>
                </a:solidFill>
              </a:rPr>
              <a:t>)</a:t>
            </a:r>
            <a:endParaRPr lang="en-US" sz="2000" dirty="0">
              <a:solidFill>
                <a:srgbClr val="FF6600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52413" y="6669360"/>
            <a:ext cx="8639175" cy="231775"/>
          </a:xfrm>
        </p:spPr>
        <p:txBody>
          <a:bodyPr/>
          <a:lstStyle/>
          <a:p>
            <a:r>
              <a:rPr lang="de-DE" dirty="0" err="1" smtClean="0"/>
              <a:t>July</a:t>
            </a:r>
            <a:r>
              <a:rPr lang="de-DE" dirty="0" smtClean="0"/>
              <a:t> 6, 2011  </a:t>
            </a:r>
            <a:r>
              <a:rPr lang="de-DE" dirty="0"/>
              <a:t>| </a:t>
            </a:r>
            <a:r>
              <a:rPr lang="de-DE" dirty="0" smtClean="0"/>
              <a:t> ISCC						|  Yacine Kadi |  								</a:t>
            </a:r>
            <a:fld id="{EFB2295D-2621-4841-9032-DCDCDC4CC697}" type="slidenum">
              <a:rPr lang="de-DE" smtClean="0"/>
              <a:pPr/>
              <a:t>4</a:t>
            </a:fld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7197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10 CATHI Positions still open</a:t>
            </a:r>
            <a:br>
              <a:rPr lang="en-US" dirty="0" smtClean="0"/>
            </a:br>
            <a:r>
              <a:rPr lang="en-US" dirty="0" smtClean="0"/>
              <a:t>(Jul. 15, 2011)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85528"/>
            <a:ext cx="7895407" cy="4495800"/>
          </a:xfrm>
        </p:spPr>
        <p:txBody>
          <a:bodyPr>
            <a:noAutofit/>
          </a:bodyPr>
          <a:lstStyle/>
          <a:p>
            <a:pPr lvl="0"/>
            <a:r>
              <a:rPr lang="en-US" dirty="0" smtClean="0">
                <a:solidFill>
                  <a:srgbClr val="000090"/>
                </a:solidFill>
              </a:rPr>
              <a:t>ESR1: Cavity fabrication</a:t>
            </a:r>
            <a:endParaRPr lang="en-US" dirty="0">
              <a:solidFill>
                <a:srgbClr val="000090"/>
              </a:solidFill>
            </a:endParaRPr>
          </a:p>
          <a:p>
            <a:pPr>
              <a:spcBef>
                <a:spcPts val="800"/>
              </a:spcBef>
            </a:pPr>
            <a:r>
              <a:rPr lang="en-US" dirty="0" smtClean="0">
                <a:solidFill>
                  <a:srgbClr val="000090"/>
                </a:solidFill>
              </a:rPr>
              <a:t>ESR3: Beam Instrumentation</a:t>
            </a:r>
            <a:endParaRPr lang="en-US" dirty="0">
              <a:solidFill>
                <a:srgbClr val="000090"/>
              </a:solidFill>
            </a:endParaRPr>
          </a:p>
          <a:p>
            <a:pPr>
              <a:spcBef>
                <a:spcPts val="800"/>
              </a:spcBef>
            </a:pPr>
            <a:r>
              <a:rPr lang="en-US" dirty="0" smtClean="0">
                <a:solidFill>
                  <a:srgbClr val="000090"/>
                </a:solidFill>
              </a:rPr>
              <a:t>ESR4: Magnet Design</a:t>
            </a:r>
            <a:endParaRPr lang="en-US" dirty="0">
              <a:solidFill>
                <a:srgbClr val="000090"/>
              </a:solidFill>
            </a:endParaRPr>
          </a:p>
          <a:p>
            <a:pPr lvl="0">
              <a:spcBef>
                <a:spcPts val="800"/>
              </a:spcBef>
            </a:pPr>
            <a:r>
              <a:rPr lang="en-US" dirty="0" smtClean="0">
                <a:solidFill>
                  <a:srgbClr val="000090"/>
                </a:solidFill>
              </a:rPr>
              <a:t>ESR7: </a:t>
            </a:r>
            <a:r>
              <a:rPr lang="en-US" dirty="0" err="1" smtClean="0">
                <a:solidFill>
                  <a:srgbClr val="000090"/>
                </a:solidFill>
              </a:rPr>
              <a:t>Linac</a:t>
            </a:r>
            <a:r>
              <a:rPr lang="en-US" dirty="0" smtClean="0">
                <a:solidFill>
                  <a:srgbClr val="000090"/>
                </a:solidFill>
              </a:rPr>
              <a:t> Commissioning</a:t>
            </a:r>
            <a:endParaRPr lang="en-US" dirty="0">
              <a:solidFill>
                <a:srgbClr val="000090"/>
              </a:solidFill>
            </a:endParaRPr>
          </a:p>
          <a:p>
            <a:pPr>
              <a:spcBef>
                <a:spcPts val="800"/>
              </a:spcBef>
            </a:pPr>
            <a:r>
              <a:rPr lang="en-US" dirty="0" smtClean="0">
                <a:solidFill>
                  <a:srgbClr val="000090"/>
                </a:solidFill>
              </a:rPr>
              <a:t>ESR9</a:t>
            </a:r>
            <a:r>
              <a:rPr lang="en-US" dirty="0">
                <a:solidFill>
                  <a:srgbClr val="000090"/>
                </a:solidFill>
              </a:rPr>
              <a:t>: Target conceptual design#1</a:t>
            </a:r>
          </a:p>
          <a:p>
            <a:pPr lvl="0">
              <a:spcBef>
                <a:spcPts val="800"/>
              </a:spcBef>
            </a:pPr>
            <a:r>
              <a:rPr lang="en-US" dirty="0" smtClean="0">
                <a:solidFill>
                  <a:srgbClr val="000090"/>
                </a:solidFill>
              </a:rPr>
              <a:t>ESR10: Target </a:t>
            </a:r>
            <a:r>
              <a:rPr lang="en-US" dirty="0">
                <a:solidFill>
                  <a:srgbClr val="000090"/>
                </a:solidFill>
              </a:rPr>
              <a:t>conceptual </a:t>
            </a:r>
            <a:r>
              <a:rPr lang="en-US" dirty="0" smtClean="0">
                <a:solidFill>
                  <a:srgbClr val="000090"/>
                </a:solidFill>
              </a:rPr>
              <a:t>design#2</a:t>
            </a:r>
          </a:p>
          <a:p>
            <a:pPr lvl="0">
              <a:spcBef>
                <a:spcPts val="800"/>
              </a:spcBef>
            </a:pPr>
            <a:r>
              <a:rPr lang="en-US" dirty="0" smtClean="0">
                <a:solidFill>
                  <a:srgbClr val="000090"/>
                </a:solidFill>
              </a:rPr>
              <a:t>ESR11: Extraction </a:t>
            </a:r>
            <a:r>
              <a:rPr lang="en-US" dirty="0">
                <a:solidFill>
                  <a:srgbClr val="000090"/>
                </a:solidFill>
              </a:rPr>
              <a:t>optics and front-end design </a:t>
            </a:r>
            <a:endParaRPr lang="en-US" dirty="0" smtClean="0">
              <a:solidFill>
                <a:srgbClr val="000090"/>
              </a:solidFill>
            </a:endParaRPr>
          </a:p>
          <a:p>
            <a:pPr>
              <a:spcBef>
                <a:spcPts val="800"/>
              </a:spcBef>
            </a:pPr>
            <a:r>
              <a:rPr lang="en-US" dirty="0" smtClean="0">
                <a:solidFill>
                  <a:srgbClr val="FF0000"/>
                </a:solidFill>
              </a:rPr>
              <a:t>ER2: Beam Instrumentation</a:t>
            </a:r>
            <a:endParaRPr lang="en-US" dirty="0" smtClean="0"/>
          </a:p>
          <a:p>
            <a:pPr>
              <a:spcBef>
                <a:spcPts val="800"/>
              </a:spcBef>
            </a:pPr>
            <a:r>
              <a:rPr lang="en-US" dirty="0" smtClean="0">
                <a:solidFill>
                  <a:srgbClr val="FF0000"/>
                </a:solidFill>
              </a:rPr>
              <a:t>ER3</a:t>
            </a:r>
            <a:r>
              <a:rPr lang="en-US" dirty="0">
                <a:solidFill>
                  <a:srgbClr val="FF0000"/>
                </a:solidFill>
              </a:rPr>
              <a:t>: Design study of a replacement charge breeder for </a:t>
            </a:r>
            <a:r>
              <a:rPr lang="en-US" dirty="0" smtClean="0">
                <a:solidFill>
                  <a:srgbClr val="FF0000"/>
                </a:solidFill>
              </a:rPr>
              <a:t>REXEBIS</a:t>
            </a:r>
            <a:endParaRPr lang="en-US" dirty="0" smtClean="0"/>
          </a:p>
          <a:p>
            <a:pPr lvl="0">
              <a:spcBef>
                <a:spcPts val="800"/>
              </a:spcBef>
            </a:pPr>
            <a:r>
              <a:rPr lang="en-US" dirty="0" smtClean="0">
                <a:solidFill>
                  <a:srgbClr val="FF0000"/>
                </a:solidFill>
              </a:rPr>
              <a:t>ER4: Radiation Protection Studies</a:t>
            </a:r>
            <a:r>
              <a:rPr lang="en-US" dirty="0" smtClean="0"/>
              <a:t>     </a:t>
            </a:r>
            <a:endParaRPr lang="en-US" dirty="0"/>
          </a:p>
          <a:p>
            <a:pPr lvl="0">
              <a:spcBef>
                <a:spcPts val="800"/>
              </a:spcBef>
            </a:pP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52413" y="6669360"/>
            <a:ext cx="8639175" cy="231775"/>
          </a:xfrm>
        </p:spPr>
        <p:txBody>
          <a:bodyPr/>
          <a:lstStyle/>
          <a:p>
            <a:r>
              <a:rPr lang="de-DE" dirty="0" err="1" smtClean="0"/>
              <a:t>July</a:t>
            </a:r>
            <a:r>
              <a:rPr lang="de-DE" dirty="0" smtClean="0"/>
              <a:t> 6, 2011  </a:t>
            </a:r>
            <a:r>
              <a:rPr lang="de-DE" dirty="0"/>
              <a:t>| </a:t>
            </a:r>
            <a:r>
              <a:rPr lang="de-DE" dirty="0" smtClean="0"/>
              <a:t> ISCC						|  Yacine Kadi |  								</a:t>
            </a:r>
            <a:fld id="{EFB2295D-2621-4841-9032-DCDCDC4CC697}" type="slidenum">
              <a:rPr lang="de-DE" smtClean="0"/>
              <a:pPr/>
              <a:t>5</a:t>
            </a:fld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3024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 bwMode="auto">
          <a:xfrm>
            <a:off x="457200" y="-17463"/>
            <a:ext cx="8229600" cy="11430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>
                <a:latin typeface="Arial" charset="0"/>
              </a:rPr>
              <a:t>Material Budget</a:t>
            </a:r>
            <a:endParaRPr lang="en-US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559050"/>
            <a:ext cx="8318500" cy="3613150"/>
          </a:xfrm>
        </p:spPr>
        <p:txBody>
          <a:bodyPr>
            <a:normAutofit fontScale="77500" lnSpcReduction="20000"/>
          </a:bodyPr>
          <a:lstStyle/>
          <a:p>
            <a:pPr>
              <a:buFontTx/>
              <a:buNone/>
              <a:defRPr/>
            </a:pPr>
            <a:r>
              <a:rPr lang="en-US" dirty="0" smtClean="0">
                <a:solidFill>
                  <a:srgbClr val="000090"/>
                </a:solidFill>
              </a:rPr>
              <a:t>   Total budget of 35.3 MCHF (2010 – 2016) with two funding sources:</a:t>
            </a:r>
          </a:p>
          <a:p>
            <a:pPr lvl="1">
              <a:lnSpc>
                <a:spcPct val="170000"/>
              </a:lnSpc>
              <a:defRPr/>
            </a:pPr>
            <a:r>
              <a:rPr lang="en-US" dirty="0" smtClean="0">
                <a:solidFill>
                  <a:srgbClr val="000090"/>
                </a:solidFill>
              </a:rPr>
              <a:t>External funding (incl. </a:t>
            </a:r>
            <a:r>
              <a:rPr lang="en-US" dirty="0" err="1" smtClean="0">
                <a:solidFill>
                  <a:srgbClr val="000090"/>
                </a:solidFill>
              </a:rPr>
              <a:t>Isolde</a:t>
            </a:r>
            <a:r>
              <a:rPr lang="en-US" dirty="0" smtClean="0">
                <a:solidFill>
                  <a:srgbClr val="000090"/>
                </a:solidFill>
              </a:rPr>
              <a:t> Coll.)</a:t>
            </a:r>
          </a:p>
          <a:p>
            <a:pPr lvl="2">
              <a:defRPr/>
            </a:pPr>
            <a:r>
              <a:rPr lang="en-US" dirty="0" smtClean="0">
                <a:solidFill>
                  <a:srgbClr val="000090"/>
                </a:solidFill>
              </a:rPr>
              <a:t>LINAC (17.7 MCHF)</a:t>
            </a:r>
          </a:p>
          <a:p>
            <a:pPr lvl="3">
              <a:defRPr/>
            </a:pPr>
            <a:r>
              <a:rPr lang="en-US" b="1" dirty="0" smtClean="0"/>
              <a:t>5.5 </a:t>
            </a:r>
            <a:r>
              <a:rPr lang="en-US" b="1" dirty="0" err="1" smtClean="0"/>
              <a:t>AMeV</a:t>
            </a:r>
            <a:r>
              <a:rPr lang="en-US" b="1" dirty="0" smtClean="0"/>
              <a:t> + beam line stage1 ~ 8.6 MCHF (6.3 MCHF secured)</a:t>
            </a:r>
          </a:p>
          <a:p>
            <a:pPr lvl="1">
              <a:lnSpc>
                <a:spcPct val="170000"/>
              </a:lnSpc>
              <a:defRPr/>
            </a:pPr>
            <a:r>
              <a:rPr lang="en-US" dirty="0" smtClean="0">
                <a:solidFill>
                  <a:srgbClr val="000090"/>
                </a:solidFill>
              </a:rPr>
              <a:t>CERN budget</a:t>
            </a:r>
          </a:p>
          <a:p>
            <a:pPr lvl="2">
              <a:defRPr/>
            </a:pPr>
            <a:r>
              <a:rPr lang="en-US" dirty="0" smtClean="0">
                <a:solidFill>
                  <a:srgbClr val="000090"/>
                </a:solidFill>
              </a:rPr>
              <a:t>Management (0.2 MCHF)</a:t>
            </a:r>
          </a:p>
          <a:p>
            <a:pPr lvl="2">
              <a:defRPr/>
            </a:pPr>
            <a:r>
              <a:rPr lang="en-US" dirty="0" smtClean="0">
                <a:solidFill>
                  <a:srgbClr val="000090"/>
                </a:solidFill>
              </a:rPr>
              <a:t>Infrastructure (14.7 MCHF)</a:t>
            </a:r>
          </a:p>
          <a:p>
            <a:pPr lvl="2">
              <a:defRPr/>
            </a:pPr>
            <a:r>
              <a:rPr lang="en-US" dirty="0" smtClean="0">
                <a:solidFill>
                  <a:srgbClr val="000090"/>
                </a:solidFill>
              </a:rPr>
              <a:t>Design studies for intensity upgrade (2.1 MCHF)</a:t>
            </a:r>
          </a:p>
          <a:p>
            <a:pPr lvl="2">
              <a:defRPr/>
            </a:pPr>
            <a:r>
              <a:rPr lang="en-US" dirty="0" smtClean="0">
                <a:solidFill>
                  <a:srgbClr val="000090"/>
                </a:solidFill>
              </a:rPr>
              <a:t>Safety (0.8 MCHF)</a:t>
            </a: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2133600" y="1143000"/>
            <a:ext cx="5156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ts val="80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As defined in MTP 2012 </a:t>
            </a:r>
          </a:p>
        </p:txBody>
      </p:sp>
    </p:spTree>
    <p:extLst>
      <p:ext uri="{BB962C8B-B14F-4D97-AF65-F5344CB8AC3E}">
        <p14:creationId xmlns:p14="http://schemas.microsoft.com/office/powerpoint/2010/main" val="414101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1D60AE-E9F3-1446-A2CD-52EFD30256AF}" type="slidenum">
              <a:rPr lang="en-US" sz="1400">
                <a:solidFill>
                  <a:srgbClr val="FFFFFF"/>
                </a:solidFill>
              </a:rPr>
              <a:pPr eaLnBrk="1" hangingPunct="1"/>
              <a:t>7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876425" y="63500"/>
            <a:ext cx="6324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sz="3600" b="1" dirty="0" smtClean="0">
                <a:solidFill>
                  <a:srgbClr val="0D3A7E"/>
                </a:solidFill>
              </a:rPr>
              <a:t>HIE-ISOLDE Schedule</a:t>
            </a:r>
            <a:endParaRPr lang="en-US" sz="3600" b="1" dirty="0" smtClean="0">
              <a:solidFill>
                <a:srgbClr val="0D3A7E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76200" y="4762500"/>
            <a:ext cx="8915400" cy="257175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85725" y="4772025"/>
            <a:ext cx="457200" cy="238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3048000" y="4772025"/>
            <a:ext cx="2371725" cy="238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1495425" y="4772025"/>
            <a:ext cx="561975" cy="238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6057900" y="4772025"/>
            <a:ext cx="390525" cy="238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7518400" y="4775200"/>
            <a:ext cx="381000" cy="234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2533650" y="4772025"/>
            <a:ext cx="504825" cy="2381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754" name="TextBox 86"/>
          <p:cNvSpPr txBox="1">
            <a:spLocks noChangeArrowheads="1"/>
          </p:cNvSpPr>
          <p:nvPr/>
        </p:nvSpPr>
        <p:spPr bwMode="auto">
          <a:xfrm>
            <a:off x="3228975" y="4714875"/>
            <a:ext cx="21240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00"/>
                </a:solidFill>
              </a:rPr>
              <a:t>long shutdown 2013</a:t>
            </a:r>
          </a:p>
        </p:txBody>
      </p:sp>
      <p:sp>
        <p:nvSpPr>
          <p:cNvPr id="31755" name="TextBox 90"/>
          <p:cNvSpPr txBox="1">
            <a:spLocks noChangeArrowheads="1"/>
          </p:cNvSpPr>
          <p:nvPr/>
        </p:nvSpPr>
        <p:spPr bwMode="auto">
          <a:xfrm>
            <a:off x="114300" y="4714875"/>
            <a:ext cx="4000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00"/>
                </a:solidFill>
              </a:rPr>
              <a:t>sd</a:t>
            </a:r>
          </a:p>
        </p:txBody>
      </p:sp>
      <p:sp>
        <p:nvSpPr>
          <p:cNvPr id="31756" name="TextBox 91"/>
          <p:cNvSpPr txBox="1">
            <a:spLocks noChangeArrowheads="1"/>
          </p:cNvSpPr>
          <p:nvPr/>
        </p:nvSpPr>
        <p:spPr bwMode="auto">
          <a:xfrm>
            <a:off x="1571625" y="4724400"/>
            <a:ext cx="4000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00"/>
                </a:solidFill>
              </a:rPr>
              <a:t>sd</a:t>
            </a:r>
          </a:p>
        </p:txBody>
      </p:sp>
      <p:sp>
        <p:nvSpPr>
          <p:cNvPr id="31757" name="TextBox 94"/>
          <p:cNvSpPr txBox="1">
            <a:spLocks noChangeArrowheads="1"/>
          </p:cNvSpPr>
          <p:nvPr/>
        </p:nvSpPr>
        <p:spPr bwMode="auto">
          <a:xfrm>
            <a:off x="6057900" y="4714875"/>
            <a:ext cx="4000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00"/>
                </a:solidFill>
              </a:rPr>
              <a:t>sd</a:t>
            </a:r>
          </a:p>
        </p:txBody>
      </p:sp>
      <p:sp>
        <p:nvSpPr>
          <p:cNvPr id="31758" name="TextBox 96"/>
          <p:cNvSpPr txBox="1">
            <a:spLocks noChangeArrowheads="1"/>
          </p:cNvSpPr>
          <p:nvPr/>
        </p:nvSpPr>
        <p:spPr bwMode="auto">
          <a:xfrm>
            <a:off x="5133975" y="4533900"/>
            <a:ext cx="9144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100" smtClean="0">
                <a:solidFill>
                  <a:srgbClr val="000000"/>
                </a:solidFill>
              </a:rPr>
              <a:t>CM1&amp;2</a:t>
            </a:r>
          </a:p>
        </p:txBody>
      </p:sp>
      <p:sp>
        <p:nvSpPr>
          <p:cNvPr id="31759" name="TextBox 98"/>
          <p:cNvSpPr txBox="1">
            <a:spLocks noChangeArrowheads="1"/>
          </p:cNvSpPr>
          <p:nvPr/>
        </p:nvSpPr>
        <p:spPr bwMode="auto">
          <a:xfrm>
            <a:off x="0" y="4029075"/>
            <a:ext cx="26860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00"/>
                </a:solidFill>
              </a:rPr>
              <a:t>Isolde &amp; REX Operations:</a:t>
            </a:r>
          </a:p>
        </p:txBody>
      </p:sp>
      <p:sp>
        <p:nvSpPr>
          <p:cNvPr id="31760" name="TextBox 99"/>
          <p:cNvSpPr txBox="1">
            <a:spLocks noChangeArrowheads="1"/>
          </p:cNvSpPr>
          <p:nvPr/>
        </p:nvSpPr>
        <p:spPr bwMode="auto">
          <a:xfrm>
            <a:off x="2476500" y="4657725"/>
            <a:ext cx="704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000000"/>
                </a:solidFill>
              </a:rPr>
              <a:t>/////</a:t>
            </a:r>
          </a:p>
        </p:txBody>
      </p:sp>
      <p:sp>
        <p:nvSpPr>
          <p:cNvPr id="101" name="Rectangle 100"/>
          <p:cNvSpPr/>
          <p:nvPr/>
        </p:nvSpPr>
        <p:spPr bwMode="auto">
          <a:xfrm>
            <a:off x="914400" y="5638800"/>
            <a:ext cx="457200" cy="238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2" name="Rectangle 101"/>
          <p:cNvSpPr/>
          <p:nvPr/>
        </p:nvSpPr>
        <p:spPr bwMode="auto">
          <a:xfrm>
            <a:off x="2762250" y="5648325"/>
            <a:ext cx="504825" cy="2381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763" name="TextBox 102"/>
          <p:cNvSpPr txBox="1">
            <a:spLocks noChangeArrowheads="1"/>
          </p:cNvSpPr>
          <p:nvPr/>
        </p:nvSpPr>
        <p:spPr bwMode="auto">
          <a:xfrm>
            <a:off x="2695575" y="5534025"/>
            <a:ext cx="704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000000"/>
                </a:solidFill>
              </a:rPr>
              <a:t>/////</a:t>
            </a:r>
          </a:p>
        </p:txBody>
      </p:sp>
      <p:sp>
        <p:nvSpPr>
          <p:cNvPr id="104" name="Rectangle 103"/>
          <p:cNvSpPr/>
          <p:nvPr/>
        </p:nvSpPr>
        <p:spPr bwMode="auto">
          <a:xfrm>
            <a:off x="6248400" y="5638800"/>
            <a:ext cx="476250" cy="2381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765" name="TextBox 104"/>
          <p:cNvSpPr txBox="1">
            <a:spLocks noChangeArrowheads="1"/>
          </p:cNvSpPr>
          <p:nvPr/>
        </p:nvSpPr>
        <p:spPr bwMode="auto">
          <a:xfrm>
            <a:off x="1219200" y="5581650"/>
            <a:ext cx="1609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00"/>
                </a:solidFill>
              </a:rPr>
              <a:t>  shutdown</a:t>
            </a:r>
          </a:p>
        </p:txBody>
      </p:sp>
      <p:sp>
        <p:nvSpPr>
          <p:cNvPr id="31766" name="TextBox 105"/>
          <p:cNvSpPr txBox="1">
            <a:spLocks noChangeArrowheads="1"/>
          </p:cNvSpPr>
          <p:nvPr/>
        </p:nvSpPr>
        <p:spPr bwMode="auto">
          <a:xfrm>
            <a:off x="3276600" y="5581650"/>
            <a:ext cx="26574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00"/>
                </a:solidFill>
              </a:rPr>
              <a:t>Isolde &amp; REX perturbations</a:t>
            </a:r>
          </a:p>
        </p:txBody>
      </p:sp>
      <p:sp>
        <p:nvSpPr>
          <p:cNvPr id="31767" name="TextBox 106"/>
          <p:cNvSpPr txBox="1">
            <a:spLocks noChangeArrowheads="1"/>
          </p:cNvSpPr>
          <p:nvPr/>
        </p:nvSpPr>
        <p:spPr bwMode="auto">
          <a:xfrm>
            <a:off x="6715125" y="5581650"/>
            <a:ext cx="12573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00"/>
                </a:solidFill>
              </a:rPr>
              <a:t>REX stop</a:t>
            </a:r>
          </a:p>
        </p:txBody>
      </p:sp>
      <p:sp>
        <p:nvSpPr>
          <p:cNvPr id="31768" name="TextBox 108"/>
          <p:cNvSpPr txBox="1">
            <a:spLocks noChangeArrowheads="1"/>
          </p:cNvSpPr>
          <p:nvPr/>
        </p:nvSpPr>
        <p:spPr bwMode="auto">
          <a:xfrm>
            <a:off x="2409825" y="4533900"/>
            <a:ext cx="8953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100" smtClean="0">
                <a:solidFill>
                  <a:srgbClr val="000000"/>
                </a:solidFill>
              </a:rPr>
              <a:t>Main serv.</a:t>
            </a:r>
          </a:p>
        </p:txBody>
      </p:sp>
      <p:sp>
        <p:nvSpPr>
          <p:cNvPr id="107" name="Rectangle 106"/>
          <p:cNvSpPr/>
          <p:nvPr/>
        </p:nvSpPr>
        <p:spPr bwMode="auto">
          <a:xfrm>
            <a:off x="5429250" y="4772025"/>
            <a:ext cx="247650" cy="2381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31770" name="Group 84"/>
          <p:cNvGrpSpPr>
            <a:grpSpLocks/>
          </p:cNvGrpSpPr>
          <p:nvPr/>
        </p:nvGrpSpPr>
        <p:grpSpPr bwMode="auto">
          <a:xfrm>
            <a:off x="76200" y="1200150"/>
            <a:ext cx="9163050" cy="2519363"/>
            <a:chOff x="76200" y="2362200"/>
            <a:chExt cx="9163050" cy="2519363"/>
          </a:xfrm>
        </p:grpSpPr>
        <p:grpSp>
          <p:nvGrpSpPr>
            <p:cNvPr id="31773" name="Group 9"/>
            <p:cNvGrpSpPr>
              <a:grpSpLocks/>
            </p:cNvGrpSpPr>
            <p:nvPr/>
          </p:nvGrpSpPr>
          <p:grpSpPr bwMode="auto">
            <a:xfrm>
              <a:off x="76200" y="2733613"/>
              <a:ext cx="1485900" cy="261567"/>
              <a:chOff x="400050" y="1714499"/>
              <a:chExt cx="1485900" cy="261610"/>
            </a:xfrm>
          </p:grpSpPr>
          <p:sp>
            <p:nvSpPr>
              <p:cNvPr id="31822" name="TextBox 4"/>
              <p:cNvSpPr txBox="1">
                <a:spLocks noChangeArrowheads="1"/>
              </p:cNvSpPr>
              <p:nvPr/>
            </p:nvSpPr>
            <p:spPr bwMode="auto">
              <a:xfrm>
                <a:off x="40005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Q1</a:t>
                </a:r>
              </a:p>
            </p:txBody>
          </p:sp>
          <p:sp>
            <p:nvSpPr>
              <p:cNvPr id="31823" name="TextBox 5"/>
              <p:cNvSpPr txBox="1">
                <a:spLocks noChangeArrowheads="1"/>
              </p:cNvSpPr>
              <p:nvPr/>
            </p:nvSpPr>
            <p:spPr bwMode="auto">
              <a:xfrm>
                <a:off x="77152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Q2</a:t>
                </a:r>
              </a:p>
            </p:txBody>
          </p:sp>
          <p:sp>
            <p:nvSpPr>
              <p:cNvPr id="31824" name="TextBox 6"/>
              <p:cNvSpPr txBox="1">
                <a:spLocks noChangeArrowheads="1"/>
              </p:cNvSpPr>
              <p:nvPr/>
            </p:nvSpPr>
            <p:spPr bwMode="auto">
              <a:xfrm>
                <a:off x="114300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Q3</a:t>
                </a:r>
              </a:p>
            </p:txBody>
          </p:sp>
          <p:sp>
            <p:nvSpPr>
              <p:cNvPr id="31825" name="TextBox 7"/>
              <p:cNvSpPr txBox="1">
                <a:spLocks noChangeArrowheads="1"/>
              </p:cNvSpPr>
              <p:nvPr/>
            </p:nvSpPr>
            <p:spPr bwMode="auto">
              <a:xfrm>
                <a:off x="151447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Q4</a:t>
                </a:r>
              </a:p>
            </p:txBody>
          </p:sp>
        </p:grpSp>
        <p:grpSp>
          <p:nvGrpSpPr>
            <p:cNvPr id="31774" name="Group 10"/>
            <p:cNvGrpSpPr>
              <a:grpSpLocks/>
            </p:cNvGrpSpPr>
            <p:nvPr/>
          </p:nvGrpSpPr>
          <p:grpSpPr bwMode="auto">
            <a:xfrm>
              <a:off x="1571625" y="2733613"/>
              <a:ext cx="1485900" cy="261567"/>
              <a:chOff x="400050" y="1714499"/>
              <a:chExt cx="1485900" cy="261610"/>
            </a:xfrm>
          </p:grpSpPr>
          <p:sp>
            <p:nvSpPr>
              <p:cNvPr id="31818" name="TextBox 11"/>
              <p:cNvSpPr txBox="1">
                <a:spLocks noChangeArrowheads="1"/>
              </p:cNvSpPr>
              <p:nvPr/>
            </p:nvSpPr>
            <p:spPr bwMode="auto">
              <a:xfrm>
                <a:off x="40005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Q1</a:t>
                </a:r>
              </a:p>
            </p:txBody>
          </p:sp>
          <p:sp>
            <p:nvSpPr>
              <p:cNvPr id="31819" name="TextBox 12"/>
              <p:cNvSpPr txBox="1">
                <a:spLocks noChangeArrowheads="1"/>
              </p:cNvSpPr>
              <p:nvPr/>
            </p:nvSpPr>
            <p:spPr bwMode="auto">
              <a:xfrm>
                <a:off x="77152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Q2</a:t>
                </a:r>
              </a:p>
            </p:txBody>
          </p:sp>
          <p:sp>
            <p:nvSpPr>
              <p:cNvPr id="31820" name="TextBox 13"/>
              <p:cNvSpPr txBox="1">
                <a:spLocks noChangeArrowheads="1"/>
              </p:cNvSpPr>
              <p:nvPr/>
            </p:nvSpPr>
            <p:spPr bwMode="auto">
              <a:xfrm>
                <a:off x="114300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Q3</a:t>
                </a:r>
              </a:p>
            </p:txBody>
          </p:sp>
          <p:sp>
            <p:nvSpPr>
              <p:cNvPr id="31821" name="TextBox 14"/>
              <p:cNvSpPr txBox="1">
                <a:spLocks noChangeArrowheads="1"/>
              </p:cNvSpPr>
              <p:nvPr/>
            </p:nvSpPr>
            <p:spPr bwMode="auto">
              <a:xfrm>
                <a:off x="151447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Q4</a:t>
                </a:r>
              </a:p>
            </p:txBody>
          </p:sp>
        </p:grpSp>
        <p:grpSp>
          <p:nvGrpSpPr>
            <p:cNvPr id="31775" name="Group 15"/>
            <p:cNvGrpSpPr>
              <a:grpSpLocks/>
            </p:cNvGrpSpPr>
            <p:nvPr/>
          </p:nvGrpSpPr>
          <p:grpSpPr bwMode="auto">
            <a:xfrm>
              <a:off x="6057900" y="2733613"/>
              <a:ext cx="1485900" cy="261567"/>
              <a:chOff x="400050" y="1714499"/>
              <a:chExt cx="1485900" cy="261610"/>
            </a:xfrm>
          </p:grpSpPr>
          <p:sp>
            <p:nvSpPr>
              <p:cNvPr id="31814" name="TextBox 16"/>
              <p:cNvSpPr txBox="1">
                <a:spLocks noChangeArrowheads="1"/>
              </p:cNvSpPr>
              <p:nvPr/>
            </p:nvSpPr>
            <p:spPr bwMode="auto">
              <a:xfrm>
                <a:off x="40005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Q1</a:t>
                </a:r>
              </a:p>
            </p:txBody>
          </p:sp>
          <p:sp>
            <p:nvSpPr>
              <p:cNvPr id="31815" name="TextBox 17"/>
              <p:cNvSpPr txBox="1">
                <a:spLocks noChangeArrowheads="1"/>
              </p:cNvSpPr>
              <p:nvPr/>
            </p:nvSpPr>
            <p:spPr bwMode="auto">
              <a:xfrm>
                <a:off x="77152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Q2</a:t>
                </a:r>
              </a:p>
            </p:txBody>
          </p:sp>
          <p:sp>
            <p:nvSpPr>
              <p:cNvPr id="31816" name="TextBox 18"/>
              <p:cNvSpPr txBox="1">
                <a:spLocks noChangeArrowheads="1"/>
              </p:cNvSpPr>
              <p:nvPr/>
            </p:nvSpPr>
            <p:spPr bwMode="auto">
              <a:xfrm>
                <a:off x="114300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Q3</a:t>
                </a:r>
              </a:p>
            </p:txBody>
          </p:sp>
          <p:sp>
            <p:nvSpPr>
              <p:cNvPr id="31817" name="TextBox 19"/>
              <p:cNvSpPr txBox="1">
                <a:spLocks noChangeArrowheads="1"/>
              </p:cNvSpPr>
              <p:nvPr/>
            </p:nvSpPr>
            <p:spPr bwMode="auto">
              <a:xfrm>
                <a:off x="151447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Q4</a:t>
                </a:r>
              </a:p>
            </p:txBody>
          </p:sp>
        </p:grpSp>
        <p:grpSp>
          <p:nvGrpSpPr>
            <p:cNvPr id="31776" name="Group 20"/>
            <p:cNvGrpSpPr>
              <a:grpSpLocks/>
            </p:cNvGrpSpPr>
            <p:nvPr/>
          </p:nvGrpSpPr>
          <p:grpSpPr bwMode="auto">
            <a:xfrm>
              <a:off x="4562475" y="2733613"/>
              <a:ext cx="1485900" cy="261567"/>
              <a:chOff x="400050" y="1714499"/>
              <a:chExt cx="1485900" cy="261610"/>
            </a:xfrm>
          </p:grpSpPr>
          <p:sp>
            <p:nvSpPr>
              <p:cNvPr id="31810" name="TextBox 21"/>
              <p:cNvSpPr txBox="1">
                <a:spLocks noChangeArrowheads="1"/>
              </p:cNvSpPr>
              <p:nvPr/>
            </p:nvSpPr>
            <p:spPr bwMode="auto">
              <a:xfrm>
                <a:off x="40005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Q1</a:t>
                </a:r>
              </a:p>
            </p:txBody>
          </p:sp>
          <p:sp>
            <p:nvSpPr>
              <p:cNvPr id="31811" name="TextBox 22"/>
              <p:cNvSpPr txBox="1">
                <a:spLocks noChangeArrowheads="1"/>
              </p:cNvSpPr>
              <p:nvPr/>
            </p:nvSpPr>
            <p:spPr bwMode="auto">
              <a:xfrm>
                <a:off x="77152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Q2</a:t>
                </a:r>
              </a:p>
            </p:txBody>
          </p:sp>
          <p:sp>
            <p:nvSpPr>
              <p:cNvPr id="31812" name="TextBox 23"/>
              <p:cNvSpPr txBox="1">
                <a:spLocks noChangeArrowheads="1"/>
              </p:cNvSpPr>
              <p:nvPr/>
            </p:nvSpPr>
            <p:spPr bwMode="auto">
              <a:xfrm>
                <a:off x="114300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Q3</a:t>
                </a:r>
              </a:p>
            </p:txBody>
          </p:sp>
          <p:sp>
            <p:nvSpPr>
              <p:cNvPr id="31813" name="TextBox 24"/>
              <p:cNvSpPr txBox="1">
                <a:spLocks noChangeArrowheads="1"/>
              </p:cNvSpPr>
              <p:nvPr/>
            </p:nvSpPr>
            <p:spPr bwMode="auto">
              <a:xfrm>
                <a:off x="151447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Q4</a:t>
                </a:r>
              </a:p>
            </p:txBody>
          </p:sp>
        </p:grpSp>
        <p:grpSp>
          <p:nvGrpSpPr>
            <p:cNvPr id="31777" name="Group 25"/>
            <p:cNvGrpSpPr>
              <a:grpSpLocks/>
            </p:cNvGrpSpPr>
            <p:nvPr/>
          </p:nvGrpSpPr>
          <p:grpSpPr bwMode="auto">
            <a:xfrm>
              <a:off x="3067050" y="2733613"/>
              <a:ext cx="1485900" cy="261567"/>
              <a:chOff x="400050" y="1714499"/>
              <a:chExt cx="1485900" cy="261610"/>
            </a:xfrm>
          </p:grpSpPr>
          <p:sp>
            <p:nvSpPr>
              <p:cNvPr id="31806" name="TextBox 26"/>
              <p:cNvSpPr txBox="1">
                <a:spLocks noChangeArrowheads="1"/>
              </p:cNvSpPr>
              <p:nvPr/>
            </p:nvSpPr>
            <p:spPr bwMode="auto">
              <a:xfrm>
                <a:off x="40005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Q1</a:t>
                </a:r>
              </a:p>
            </p:txBody>
          </p:sp>
          <p:sp>
            <p:nvSpPr>
              <p:cNvPr id="31807" name="TextBox 27"/>
              <p:cNvSpPr txBox="1">
                <a:spLocks noChangeArrowheads="1"/>
              </p:cNvSpPr>
              <p:nvPr/>
            </p:nvSpPr>
            <p:spPr bwMode="auto">
              <a:xfrm>
                <a:off x="77152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Q2</a:t>
                </a:r>
              </a:p>
            </p:txBody>
          </p:sp>
          <p:sp>
            <p:nvSpPr>
              <p:cNvPr id="31808" name="TextBox 28"/>
              <p:cNvSpPr txBox="1">
                <a:spLocks noChangeArrowheads="1"/>
              </p:cNvSpPr>
              <p:nvPr/>
            </p:nvSpPr>
            <p:spPr bwMode="auto">
              <a:xfrm>
                <a:off x="114300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Q3</a:t>
                </a:r>
              </a:p>
            </p:txBody>
          </p:sp>
          <p:sp>
            <p:nvSpPr>
              <p:cNvPr id="31809" name="TextBox 29"/>
              <p:cNvSpPr txBox="1">
                <a:spLocks noChangeArrowheads="1"/>
              </p:cNvSpPr>
              <p:nvPr/>
            </p:nvSpPr>
            <p:spPr bwMode="auto">
              <a:xfrm>
                <a:off x="151447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Q4</a:t>
                </a:r>
              </a:p>
            </p:txBody>
          </p:sp>
        </p:grpSp>
        <p:grpSp>
          <p:nvGrpSpPr>
            <p:cNvPr id="31778" name="Group 30"/>
            <p:cNvGrpSpPr>
              <a:grpSpLocks/>
            </p:cNvGrpSpPr>
            <p:nvPr/>
          </p:nvGrpSpPr>
          <p:grpSpPr bwMode="auto">
            <a:xfrm>
              <a:off x="7553325" y="2733613"/>
              <a:ext cx="1485900" cy="261567"/>
              <a:chOff x="400050" y="1714499"/>
              <a:chExt cx="1485900" cy="261610"/>
            </a:xfrm>
          </p:grpSpPr>
          <p:sp>
            <p:nvSpPr>
              <p:cNvPr id="31802" name="TextBox 31"/>
              <p:cNvSpPr txBox="1">
                <a:spLocks noChangeArrowheads="1"/>
              </p:cNvSpPr>
              <p:nvPr/>
            </p:nvSpPr>
            <p:spPr bwMode="auto">
              <a:xfrm>
                <a:off x="40005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Q1</a:t>
                </a:r>
              </a:p>
            </p:txBody>
          </p:sp>
          <p:sp>
            <p:nvSpPr>
              <p:cNvPr id="31803" name="TextBox 32"/>
              <p:cNvSpPr txBox="1">
                <a:spLocks noChangeArrowheads="1"/>
              </p:cNvSpPr>
              <p:nvPr/>
            </p:nvSpPr>
            <p:spPr bwMode="auto">
              <a:xfrm>
                <a:off x="77152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Q2</a:t>
                </a:r>
              </a:p>
            </p:txBody>
          </p:sp>
          <p:sp>
            <p:nvSpPr>
              <p:cNvPr id="31804" name="TextBox 33"/>
              <p:cNvSpPr txBox="1">
                <a:spLocks noChangeArrowheads="1"/>
              </p:cNvSpPr>
              <p:nvPr/>
            </p:nvSpPr>
            <p:spPr bwMode="auto">
              <a:xfrm>
                <a:off x="114300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Q3</a:t>
                </a:r>
              </a:p>
            </p:txBody>
          </p:sp>
          <p:sp>
            <p:nvSpPr>
              <p:cNvPr id="31805" name="TextBox 34"/>
              <p:cNvSpPr txBox="1">
                <a:spLocks noChangeArrowheads="1"/>
              </p:cNvSpPr>
              <p:nvPr/>
            </p:nvSpPr>
            <p:spPr bwMode="auto">
              <a:xfrm>
                <a:off x="151447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smtClean="0">
                    <a:solidFill>
                      <a:srgbClr val="000000"/>
                    </a:solidFill>
                  </a:rPr>
                  <a:t>Q4</a:t>
                </a:r>
              </a:p>
            </p:txBody>
          </p:sp>
        </p:grpSp>
        <p:sp>
          <p:nvSpPr>
            <p:cNvPr id="31779" name="TextBox 35"/>
            <p:cNvSpPr txBox="1">
              <a:spLocks noChangeArrowheads="1"/>
            </p:cNvSpPr>
            <p:nvPr/>
          </p:nvSpPr>
          <p:spPr bwMode="auto">
            <a:xfrm>
              <a:off x="476251" y="2362200"/>
              <a:ext cx="685800" cy="369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800" smtClean="0">
                  <a:solidFill>
                    <a:srgbClr val="000000"/>
                  </a:solidFill>
                </a:rPr>
                <a:t>2011</a:t>
              </a:r>
            </a:p>
          </p:txBody>
        </p:sp>
        <p:sp>
          <p:nvSpPr>
            <p:cNvPr id="31780" name="TextBox 36"/>
            <p:cNvSpPr txBox="1">
              <a:spLocks noChangeArrowheads="1"/>
            </p:cNvSpPr>
            <p:nvPr/>
          </p:nvSpPr>
          <p:spPr bwMode="auto">
            <a:xfrm>
              <a:off x="1943101" y="2362200"/>
              <a:ext cx="733424" cy="369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800" smtClean="0">
                  <a:solidFill>
                    <a:srgbClr val="000000"/>
                  </a:solidFill>
                </a:rPr>
                <a:t>2012</a:t>
              </a:r>
            </a:p>
          </p:txBody>
        </p:sp>
        <p:sp>
          <p:nvSpPr>
            <p:cNvPr id="31781" name="TextBox 37"/>
            <p:cNvSpPr txBox="1">
              <a:spLocks noChangeArrowheads="1"/>
            </p:cNvSpPr>
            <p:nvPr/>
          </p:nvSpPr>
          <p:spPr bwMode="auto">
            <a:xfrm>
              <a:off x="3467101" y="2362200"/>
              <a:ext cx="790574" cy="369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800" smtClean="0">
                  <a:solidFill>
                    <a:srgbClr val="000000"/>
                  </a:solidFill>
                </a:rPr>
                <a:t>2013</a:t>
              </a:r>
            </a:p>
          </p:txBody>
        </p:sp>
        <p:sp>
          <p:nvSpPr>
            <p:cNvPr id="31782" name="TextBox 38"/>
            <p:cNvSpPr txBox="1">
              <a:spLocks noChangeArrowheads="1"/>
            </p:cNvSpPr>
            <p:nvPr/>
          </p:nvSpPr>
          <p:spPr bwMode="auto">
            <a:xfrm>
              <a:off x="4962526" y="2362200"/>
              <a:ext cx="771524" cy="369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800" smtClean="0">
                  <a:solidFill>
                    <a:srgbClr val="000000"/>
                  </a:solidFill>
                </a:rPr>
                <a:t>2014</a:t>
              </a:r>
            </a:p>
          </p:txBody>
        </p:sp>
        <p:sp>
          <p:nvSpPr>
            <p:cNvPr id="31783" name="TextBox 39"/>
            <p:cNvSpPr txBox="1">
              <a:spLocks noChangeArrowheads="1"/>
            </p:cNvSpPr>
            <p:nvPr/>
          </p:nvSpPr>
          <p:spPr bwMode="auto">
            <a:xfrm>
              <a:off x="6457950" y="2362200"/>
              <a:ext cx="761999" cy="369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800" smtClean="0">
                  <a:solidFill>
                    <a:srgbClr val="000000"/>
                  </a:solidFill>
                </a:rPr>
                <a:t>2015</a:t>
              </a:r>
            </a:p>
          </p:txBody>
        </p:sp>
        <p:sp>
          <p:nvSpPr>
            <p:cNvPr id="31784" name="TextBox 40"/>
            <p:cNvSpPr txBox="1">
              <a:spLocks noChangeArrowheads="1"/>
            </p:cNvSpPr>
            <p:nvPr/>
          </p:nvSpPr>
          <p:spPr bwMode="auto">
            <a:xfrm>
              <a:off x="7953375" y="2362200"/>
              <a:ext cx="781049" cy="369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800" smtClean="0">
                  <a:solidFill>
                    <a:srgbClr val="000000"/>
                  </a:solidFill>
                </a:rPr>
                <a:t>2016</a:t>
              </a:r>
            </a:p>
          </p:txBody>
        </p:sp>
        <p:cxnSp>
          <p:nvCxnSpPr>
            <p:cNvPr id="98" name="Straight Arrow Connector 97"/>
            <p:cNvCxnSpPr/>
            <p:nvPr/>
          </p:nvCxnSpPr>
          <p:spPr bwMode="auto">
            <a:xfrm>
              <a:off x="771525" y="3533775"/>
              <a:ext cx="154305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/>
            <p:cNvCxnSpPr/>
            <p:nvPr/>
          </p:nvCxnSpPr>
          <p:spPr bwMode="auto">
            <a:xfrm>
              <a:off x="2324100" y="3733800"/>
              <a:ext cx="11049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/>
            <p:nvPr/>
          </p:nvCxnSpPr>
          <p:spPr bwMode="auto">
            <a:xfrm>
              <a:off x="3495675" y="3952875"/>
              <a:ext cx="17907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/>
            <p:nvPr/>
          </p:nvCxnSpPr>
          <p:spPr bwMode="auto">
            <a:xfrm>
              <a:off x="5057775" y="4162425"/>
              <a:ext cx="6096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/>
            <p:cNvCxnSpPr/>
            <p:nvPr/>
          </p:nvCxnSpPr>
          <p:spPr bwMode="auto">
            <a:xfrm>
              <a:off x="7572375" y="4181475"/>
              <a:ext cx="409575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790" name="TextBox 70"/>
            <p:cNvSpPr txBox="1">
              <a:spLocks noChangeArrowheads="1"/>
            </p:cNvSpPr>
            <p:nvPr/>
          </p:nvSpPr>
          <p:spPr bwMode="auto">
            <a:xfrm>
              <a:off x="285750" y="3352636"/>
              <a:ext cx="1066800" cy="33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>
                  <a:solidFill>
                    <a:srgbClr val="000000"/>
                  </a:solidFill>
                </a:rPr>
                <a:t>Civil</a:t>
              </a:r>
            </a:p>
          </p:txBody>
        </p:sp>
        <p:sp>
          <p:nvSpPr>
            <p:cNvPr id="31791" name="TextBox 71"/>
            <p:cNvSpPr txBox="1">
              <a:spLocks noChangeArrowheads="1"/>
            </p:cNvSpPr>
            <p:nvPr/>
          </p:nvSpPr>
          <p:spPr bwMode="auto">
            <a:xfrm>
              <a:off x="981074" y="3543105"/>
              <a:ext cx="1609725" cy="33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>
                  <a:solidFill>
                    <a:srgbClr val="000000"/>
                  </a:solidFill>
                </a:rPr>
                <a:t>Main services</a:t>
              </a:r>
            </a:p>
          </p:txBody>
        </p:sp>
        <p:sp>
          <p:nvSpPr>
            <p:cNvPr id="31792" name="TextBox 72"/>
            <p:cNvSpPr txBox="1">
              <a:spLocks noChangeArrowheads="1"/>
            </p:cNvSpPr>
            <p:nvPr/>
          </p:nvSpPr>
          <p:spPr bwMode="auto">
            <a:xfrm>
              <a:off x="2914650" y="3800238"/>
              <a:ext cx="704850" cy="33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>
                  <a:solidFill>
                    <a:srgbClr val="000000"/>
                  </a:solidFill>
                </a:rPr>
                <a:t>Cryo</a:t>
              </a:r>
            </a:p>
          </p:txBody>
        </p:sp>
        <p:sp>
          <p:nvSpPr>
            <p:cNvPr id="31793" name="TextBox 73"/>
            <p:cNvSpPr txBox="1">
              <a:spLocks noChangeArrowheads="1"/>
            </p:cNvSpPr>
            <p:nvPr/>
          </p:nvSpPr>
          <p:spPr bwMode="auto">
            <a:xfrm>
              <a:off x="4191000" y="3971659"/>
              <a:ext cx="1104900" cy="33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>
                  <a:solidFill>
                    <a:srgbClr val="000000"/>
                  </a:solidFill>
                </a:rPr>
                <a:t>CM 1&amp;2</a:t>
              </a:r>
            </a:p>
          </p:txBody>
        </p:sp>
        <p:sp>
          <p:nvSpPr>
            <p:cNvPr id="31794" name="TextBox 74"/>
            <p:cNvSpPr txBox="1">
              <a:spLocks noChangeArrowheads="1"/>
            </p:cNvSpPr>
            <p:nvPr/>
          </p:nvSpPr>
          <p:spPr bwMode="auto">
            <a:xfrm>
              <a:off x="6715125" y="4000230"/>
              <a:ext cx="942975" cy="33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>
                  <a:solidFill>
                    <a:srgbClr val="000000"/>
                  </a:solidFill>
                </a:rPr>
                <a:t>CM 3&amp;4</a:t>
              </a:r>
            </a:p>
          </p:txBody>
        </p:sp>
        <p:cxnSp>
          <p:nvCxnSpPr>
            <p:cNvPr id="112" name="Straight Arrow Connector 111"/>
            <p:cNvCxnSpPr/>
            <p:nvPr/>
          </p:nvCxnSpPr>
          <p:spPr bwMode="auto">
            <a:xfrm>
              <a:off x="5638800" y="4495800"/>
              <a:ext cx="3371850" cy="158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/>
            <p:cNvCxnSpPr/>
            <p:nvPr/>
          </p:nvCxnSpPr>
          <p:spPr bwMode="auto">
            <a:xfrm flipV="1">
              <a:off x="7991475" y="4714875"/>
              <a:ext cx="1038225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797" name="TextBox 82"/>
            <p:cNvSpPr txBox="1">
              <a:spLocks noChangeArrowheads="1"/>
            </p:cNvSpPr>
            <p:nvPr/>
          </p:nvSpPr>
          <p:spPr bwMode="auto">
            <a:xfrm>
              <a:off x="4619625" y="4314503"/>
              <a:ext cx="1104900" cy="33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>
                  <a:solidFill>
                    <a:srgbClr val="000000"/>
                  </a:solidFill>
                </a:rPr>
                <a:t>5.5MeV/u</a:t>
              </a:r>
            </a:p>
          </p:txBody>
        </p:sp>
        <p:sp>
          <p:nvSpPr>
            <p:cNvPr id="31798" name="TextBox 83"/>
            <p:cNvSpPr txBox="1">
              <a:spLocks noChangeArrowheads="1"/>
            </p:cNvSpPr>
            <p:nvPr/>
          </p:nvSpPr>
          <p:spPr bwMode="auto">
            <a:xfrm>
              <a:off x="7067549" y="4543065"/>
              <a:ext cx="1038225" cy="33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>
                  <a:solidFill>
                    <a:srgbClr val="000000"/>
                  </a:solidFill>
                </a:rPr>
                <a:t>10MeV/u</a:t>
              </a:r>
            </a:p>
          </p:txBody>
        </p:sp>
        <p:cxnSp>
          <p:nvCxnSpPr>
            <p:cNvPr id="116" name="Straight Arrow Connector 115"/>
            <p:cNvCxnSpPr/>
            <p:nvPr/>
          </p:nvCxnSpPr>
          <p:spPr bwMode="auto">
            <a:xfrm>
              <a:off x="3781425" y="3343275"/>
              <a:ext cx="1190625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800" name="TextBox 119"/>
            <p:cNvSpPr txBox="1">
              <a:spLocks noChangeArrowheads="1"/>
            </p:cNvSpPr>
            <p:nvPr/>
          </p:nvSpPr>
          <p:spPr bwMode="auto">
            <a:xfrm>
              <a:off x="1885951" y="3152644"/>
              <a:ext cx="2457450" cy="33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>
                  <a:solidFill>
                    <a:srgbClr val="000000"/>
                  </a:solidFill>
                </a:rPr>
                <a:t>Beam Transfer Line</a:t>
              </a:r>
            </a:p>
          </p:txBody>
        </p:sp>
        <p:sp>
          <p:nvSpPr>
            <p:cNvPr id="31801" name="TextBox 74"/>
            <p:cNvSpPr txBox="1">
              <a:spLocks noChangeArrowheads="1"/>
            </p:cNvSpPr>
            <p:nvPr/>
          </p:nvSpPr>
          <p:spPr bwMode="auto">
            <a:xfrm>
              <a:off x="8296275" y="3990705"/>
              <a:ext cx="942975" cy="33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>
                  <a:solidFill>
                    <a:srgbClr val="000000"/>
                  </a:solidFill>
                </a:rPr>
                <a:t>CM 5&amp;6</a:t>
              </a:r>
            </a:p>
          </p:txBody>
        </p:sp>
      </p:grpSp>
      <p:sp>
        <p:nvSpPr>
          <p:cNvPr id="31771" name="TextBox 105"/>
          <p:cNvSpPr txBox="1">
            <a:spLocks noChangeArrowheads="1"/>
          </p:cNvSpPr>
          <p:nvPr/>
        </p:nvSpPr>
        <p:spPr bwMode="auto">
          <a:xfrm>
            <a:off x="2933700" y="5000625"/>
            <a:ext cx="2667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</a:rPr>
              <a:t>Jan 2013                    Aug 2014     </a:t>
            </a:r>
          </a:p>
        </p:txBody>
      </p:sp>
      <p:sp>
        <p:nvSpPr>
          <p:cNvPr id="31772" name="TextBox 94"/>
          <p:cNvSpPr txBox="1">
            <a:spLocks noChangeArrowheads="1"/>
          </p:cNvSpPr>
          <p:nvPr/>
        </p:nvSpPr>
        <p:spPr bwMode="auto">
          <a:xfrm>
            <a:off x="7493000" y="4714875"/>
            <a:ext cx="4000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00"/>
                </a:solidFill>
              </a:rPr>
              <a:t>sd</a:t>
            </a:r>
          </a:p>
        </p:txBody>
      </p:sp>
    </p:spTree>
    <p:extLst>
      <p:ext uri="{BB962C8B-B14F-4D97-AF65-F5344CB8AC3E}">
        <p14:creationId xmlns:p14="http://schemas.microsoft.com/office/powerpoint/2010/main" val="365944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Status of HIE-ISOLDE Collaborations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49824"/>
            <a:ext cx="7862917" cy="450351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IPN-</a:t>
            </a:r>
            <a:r>
              <a:rPr lang="en-US" dirty="0" err="1" smtClean="0"/>
              <a:t>Orsay</a:t>
            </a:r>
            <a:endParaRPr lang="en-US" dirty="0"/>
          </a:p>
          <a:p>
            <a:pPr lvl="2"/>
            <a:r>
              <a:rPr lang="en-US" dirty="0" smtClean="0"/>
              <a:t>Discussions concerning special contribution (LLRF, cavity ancillaries</a:t>
            </a:r>
          </a:p>
          <a:p>
            <a:pPr lvl="2"/>
            <a:r>
              <a:rPr lang="en-US" dirty="0" smtClean="0"/>
              <a:t>Availability of test cryostat for HIE-ISOLDE cavity RF tests</a:t>
            </a:r>
          </a:p>
          <a:p>
            <a:pPr lvl="2"/>
            <a:r>
              <a:rPr lang="en-US" dirty="0" err="1" smtClean="0"/>
              <a:t>MoU</a:t>
            </a:r>
            <a:r>
              <a:rPr lang="en-US" dirty="0" smtClean="0"/>
              <a:t> in preparation</a:t>
            </a:r>
          </a:p>
          <a:p>
            <a:r>
              <a:rPr lang="en-US" dirty="0" smtClean="0"/>
              <a:t>Korean MEST to allocate 200 </a:t>
            </a:r>
            <a:r>
              <a:rPr lang="en-US" dirty="0" err="1" smtClean="0"/>
              <a:t>kUSD</a:t>
            </a:r>
            <a:r>
              <a:rPr lang="en-US" dirty="0" smtClean="0"/>
              <a:t>/year for joining ISOLDE Collaboration =&gt; now awaiting final approval by Korean Parliament</a:t>
            </a:r>
          </a:p>
          <a:p>
            <a:r>
              <a:rPr lang="en-US" dirty="0" smtClean="0"/>
              <a:t>BARC (India)</a:t>
            </a:r>
          </a:p>
          <a:p>
            <a:pPr lvl="2"/>
            <a:r>
              <a:rPr lang="en-US" dirty="0" smtClean="0"/>
              <a:t>Discussion concerning in kind contribution (production of copper cavity substrates and cryostats)</a:t>
            </a:r>
          </a:p>
          <a:p>
            <a:pPr lvl="2"/>
            <a:r>
              <a:rPr lang="en-US" dirty="0" smtClean="0"/>
              <a:t>Discussion with DAE (funding agency) for joining ISOLDE Collaboration</a:t>
            </a:r>
          </a:p>
          <a:p>
            <a:r>
              <a:rPr lang="en-US" dirty="0" smtClean="0"/>
              <a:t>Application to Wallenberg Foundation on priority list 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8037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Cryomodule</a:t>
            </a:r>
            <a:r>
              <a:rPr lang="en-US" dirty="0" smtClean="0"/>
              <a:t> design</a:t>
            </a:r>
            <a:br>
              <a:rPr lang="en-US" dirty="0" smtClean="0"/>
            </a:br>
            <a:r>
              <a:rPr lang="en-US" dirty="0" smtClean="0"/>
              <a:t>near completion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52413" y="6669360"/>
            <a:ext cx="8639175" cy="231775"/>
          </a:xfrm>
        </p:spPr>
        <p:txBody>
          <a:bodyPr/>
          <a:lstStyle/>
          <a:p>
            <a:r>
              <a:rPr lang="de-DE" dirty="0" err="1" smtClean="0"/>
              <a:t>July</a:t>
            </a:r>
            <a:r>
              <a:rPr lang="de-DE" dirty="0" smtClean="0"/>
              <a:t> 6, 2011  </a:t>
            </a:r>
            <a:r>
              <a:rPr lang="de-DE" dirty="0"/>
              <a:t>| </a:t>
            </a:r>
            <a:r>
              <a:rPr lang="de-DE" dirty="0" smtClean="0"/>
              <a:t> ISCC						|  Yacine Kadi |  								</a:t>
            </a:r>
            <a:fld id="{EFB2295D-2621-4841-9032-DCDCDC4CC697}" type="slidenum">
              <a:rPr lang="de-DE" smtClean="0"/>
              <a:pPr/>
              <a:t>9</a:t>
            </a:fld>
            <a:endParaRPr lang="de-DE" dirty="0"/>
          </a:p>
          <a:p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9912" r="3271"/>
          <a:stretch/>
        </p:blipFill>
        <p:spPr>
          <a:xfrm>
            <a:off x="251520" y="1916832"/>
            <a:ext cx="4240108" cy="46085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9322" r="9977"/>
          <a:stretch/>
        </p:blipFill>
        <p:spPr>
          <a:xfrm>
            <a:off x="4175665" y="1823885"/>
            <a:ext cx="4716815" cy="462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1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Status of RF Measurements for</a:t>
            </a:r>
            <a:br>
              <a:rPr lang="en-US" dirty="0" smtClean="0"/>
            </a:br>
            <a:r>
              <a:rPr lang="en-US" dirty="0" smtClean="0"/>
              <a:t>Prototype Cavities 1 &amp; 2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80920" cy="4929609"/>
          </a:xfrm>
        </p:spPr>
        <p:txBody>
          <a:bodyPr>
            <a:noAutofit/>
          </a:bodyPr>
          <a:lstStyle/>
          <a:p>
            <a:pPr>
              <a:spcBef>
                <a:spcPts val="800"/>
              </a:spcBef>
            </a:pPr>
            <a:r>
              <a:rPr lang="en-US" sz="1800" b="1" dirty="0" smtClean="0"/>
              <a:t>Jan. 10 – Feb. 15 =&gt; 4</a:t>
            </a:r>
            <a:r>
              <a:rPr lang="en-US" sz="1800" b="1" baseline="30000" dirty="0" smtClean="0"/>
              <a:t>th</a:t>
            </a:r>
            <a:r>
              <a:rPr lang="en-US" sz="1800" b="1" dirty="0" smtClean="0"/>
              <a:t> cold RF tests of high-</a:t>
            </a:r>
            <a:r>
              <a:rPr lang="en-US" sz="1800" b="1" dirty="0" smtClean="0">
                <a:latin typeface="Symbol" charset="2"/>
                <a:cs typeface="Symbol" charset="2"/>
              </a:rPr>
              <a:t>b</a:t>
            </a:r>
            <a:r>
              <a:rPr lang="en-US" sz="1800" b="1" dirty="0" smtClean="0"/>
              <a:t> prototype cavity#1</a:t>
            </a:r>
          </a:p>
          <a:p>
            <a:pPr lvl="2">
              <a:spcBef>
                <a:spcPts val="800"/>
              </a:spcBef>
            </a:pPr>
            <a:r>
              <a:rPr lang="en-US" sz="1600" dirty="0" smtClean="0"/>
              <a:t>10 – 14 Jan. =&gt; measurement of the coupler line -</a:t>
            </a:r>
            <a:r>
              <a:rPr lang="en-US" sz="1600" dirty="0" smtClean="0">
                <a:solidFill>
                  <a:srgbClr val="FF0000"/>
                </a:solidFill>
              </a:rPr>
              <a:t>&gt; </a:t>
            </a:r>
            <a:r>
              <a:rPr lang="en-US" sz="1600" dirty="0" err="1" smtClean="0">
                <a:solidFill>
                  <a:srgbClr val="FF0000"/>
                </a:solidFill>
              </a:rPr>
              <a:t>thermalization</a:t>
            </a:r>
            <a:r>
              <a:rPr lang="en-US" sz="1600" dirty="0" smtClean="0">
                <a:solidFill>
                  <a:srgbClr val="FF0000"/>
                </a:solidFill>
              </a:rPr>
              <a:t> is OK</a:t>
            </a:r>
          </a:p>
          <a:p>
            <a:pPr lvl="2">
              <a:spcBef>
                <a:spcPts val="800"/>
              </a:spcBef>
            </a:pPr>
            <a:r>
              <a:rPr lang="en-US" sz="1600" dirty="0" smtClean="0"/>
              <a:t>17 – 21 Jan. =&gt; extraction of cavity#1 and disassembly of coupler line</a:t>
            </a:r>
            <a:r>
              <a:rPr lang="en-US" sz="1600" dirty="0" smtClean="0">
                <a:solidFill>
                  <a:srgbClr val="FF0000"/>
                </a:solidFill>
              </a:rPr>
              <a:t> -&gt; done</a:t>
            </a:r>
            <a:endParaRPr lang="en-US" sz="1600" dirty="0" smtClean="0"/>
          </a:p>
          <a:p>
            <a:pPr lvl="2">
              <a:spcBef>
                <a:spcPts val="800"/>
              </a:spcBef>
            </a:pPr>
            <a:r>
              <a:rPr lang="en-US" sz="1600" dirty="0" smtClean="0"/>
              <a:t>24 – 28 Jan. =&gt; fixing coupler line and reassembly of cavity#1</a:t>
            </a:r>
            <a:r>
              <a:rPr lang="en-US" sz="1600" dirty="0" smtClean="0">
                <a:solidFill>
                  <a:srgbClr val="FF0000"/>
                </a:solidFill>
              </a:rPr>
              <a:t> -&gt; done</a:t>
            </a:r>
            <a:endParaRPr lang="en-US" sz="1600" dirty="0" smtClean="0"/>
          </a:p>
          <a:p>
            <a:pPr lvl="2">
              <a:spcBef>
                <a:spcPts val="800"/>
              </a:spcBef>
            </a:pPr>
            <a:r>
              <a:rPr lang="en-US" sz="1600" dirty="0" smtClean="0"/>
              <a:t>31 – 8 Feb. =&gt; RF conditioning and tests</a:t>
            </a:r>
            <a:r>
              <a:rPr lang="en-US" sz="1600" dirty="0" smtClean="0">
                <a:solidFill>
                  <a:srgbClr val="FF0000"/>
                </a:solidFill>
              </a:rPr>
              <a:t> -&gt; done</a:t>
            </a:r>
            <a:endParaRPr lang="en-US" sz="1600" dirty="0" smtClean="0"/>
          </a:p>
          <a:p>
            <a:pPr>
              <a:spcBef>
                <a:spcPts val="800"/>
              </a:spcBef>
            </a:pPr>
            <a:r>
              <a:rPr lang="en-US" sz="1800" b="1" dirty="0"/>
              <a:t>Jan. </a:t>
            </a:r>
            <a:r>
              <a:rPr lang="en-US" sz="1800" b="1" dirty="0" smtClean="0"/>
              <a:t>17 </a:t>
            </a:r>
            <a:r>
              <a:rPr lang="en-US" sz="1800" b="1" dirty="0"/>
              <a:t>– </a:t>
            </a:r>
            <a:r>
              <a:rPr lang="en-US" sz="1800" b="1" dirty="0" smtClean="0"/>
              <a:t>Mar. </a:t>
            </a:r>
            <a:r>
              <a:rPr lang="en-US" sz="1800" b="1" dirty="0"/>
              <a:t>15 =&gt; </a:t>
            </a:r>
            <a:r>
              <a:rPr lang="en-US" sz="1800" b="1" dirty="0" smtClean="0"/>
              <a:t>1</a:t>
            </a:r>
            <a:r>
              <a:rPr lang="en-US" sz="1800" b="1" baseline="30000" dirty="0" smtClean="0"/>
              <a:t>st</a:t>
            </a:r>
            <a:r>
              <a:rPr lang="en-US" sz="1800" b="1" dirty="0" smtClean="0"/>
              <a:t> </a:t>
            </a:r>
            <a:r>
              <a:rPr lang="en-US" sz="1800" b="1" dirty="0"/>
              <a:t>cold RF tests of high-</a:t>
            </a:r>
            <a:r>
              <a:rPr lang="en-US" sz="1800" b="1" dirty="0">
                <a:latin typeface="Symbol" charset="2"/>
                <a:cs typeface="Symbol" charset="2"/>
              </a:rPr>
              <a:t>b</a:t>
            </a:r>
            <a:r>
              <a:rPr lang="en-US" sz="1800" b="1" dirty="0"/>
              <a:t> prototype cavity</a:t>
            </a:r>
            <a:r>
              <a:rPr lang="en-US" sz="1800" b="1" dirty="0" smtClean="0"/>
              <a:t>#</a:t>
            </a:r>
            <a:r>
              <a:rPr lang="en-US" sz="1800" b="1" dirty="0"/>
              <a:t>2</a:t>
            </a:r>
            <a:endParaRPr lang="en-US" sz="1800" b="1" dirty="0" smtClean="0"/>
          </a:p>
          <a:p>
            <a:pPr lvl="2">
              <a:spcBef>
                <a:spcPts val="800"/>
              </a:spcBef>
            </a:pPr>
            <a:r>
              <a:rPr lang="en-US" sz="1600" dirty="0" smtClean="0"/>
              <a:t>17 </a:t>
            </a:r>
            <a:r>
              <a:rPr lang="en-US" sz="1600" dirty="0"/>
              <a:t>– 21 Jan. =&gt; </a:t>
            </a:r>
            <a:r>
              <a:rPr lang="en-US" sz="1600" dirty="0" smtClean="0"/>
              <a:t>conditioning of sputtering chamber</a:t>
            </a:r>
            <a:r>
              <a:rPr lang="en-US" sz="1600" dirty="0" smtClean="0">
                <a:solidFill>
                  <a:srgbClr val="FF0000"/>
                </a:solidFill>
              </a:rPr>
              <a:t> -&gt; done</a:t>
            </a:r>
            <a:endParaRPr lang="en-US" sz="1600" dirty="0"/>
          </a:p>
          <a:p>
            <a:pPr lvl="2">
              <a:spcBef>
                <a:spcPts val="800"/>
              </a:spcBef>
            </a:pPr>
            <a:r>
              <a:rPr lang="en-US" sz="1600" dirty="0"/>
              <a:t>24 – </a:t>
            </a:r>
            <a:r>
              <a:rPr lang="en-US" sz="1600" dirty="0" smtClean="0"/>
              <a:t>8 </a:t>
            </a:r>
            <a:r>
              <a:rPr lang="en-US" sz="1600" dirty="0"/>
              <a:t>Feb. =&gt; </a:t>
            </a:r>
            <a:r>
              <a:rPr lang="en-US" sz="1600" dirty="0" smtClean="0"/>
              <a:t>preparation and sputtering of cavity#2</a:t>
            </a:r>
            <a:r>
              <a:rPr lang="en-US" sz="1600" dirty="0" smtClean="0">
                <a:solidFill>
                  <a:srgbClr val="FF0000"/>
                </a:solidFill>
              </a:rPr>
              <a:t> -&gt; done</a:t>
            </a:r>
            <a:endParaRPr lang="en-US" sz="1600" dirty="0" smtClean="0"/>
          </a:p>
          <a:p>
            <a:pPr lvl="2">
              <a:spcBef>
                <a:spcPts val="800"/>
              </a:spcBef>
            </a:pPr>
            <a:r>
              <a:rPr lang="en-US" sz="1600" dirty="0" smtClean="0"/>
              <a:t>9 – 18 Feb. =&gt; transport to SM18, assembly of cryostat and cool down </a:t>
            </a:r>
            <a:r>
              <a:rPr lang="en-US" sz="1600" dirty="0">
                <a:solidFill>
                  <a:srgbClr val="FF0000"/>
                </a:solidFill>
              </a:rPr>
              <a:t>-&gt; done</a:t>
            </a:r>
            <a:endParaRPr lang="en-US" sz="1600" dirty="0" smtClean="0"/>
          </a:p>
          <a:p>
            <a:pPr lvl="2">
              <a:spcBef>
                <a:spcPts val="800"/>
              </a:spcBef>
            </a:pPr>
            <a:r>
              <a:rPr lang="en-US" sz="1600" dirty="0" smtClean="0"/>
              <a:t>21 – 4 Mar. =&gt; </a:t>
            </a:r>
            <a:r>
              <a:rPr lang="en-US" sz="1600" dirty="0"/>
              <a:t>RF conditioning and </a:t>
            </a:r>
            <a:r>
              <a:rPr lang="en-US" sz="1600" dirty="0" smtClean="0"/>
              <a:t>tests </a:t>
            </a:r>
            <a:r>
              <a:rPr lang="en-US" sz="1600" dirty="0">
                <a:solidFill>
                  <a:srgbClr val="FF0000"/>
                </a:solidFill>
              </a:rPr>
              <a:t>-&gt; done</a:t>
            </a:r>
            <a:endParaRPr lang="en-US" sz="1600" dirty="0"/>
          </a:p>
          <a:p>
            <a:pPr>
              <a:spcBef>
                <a:spcPts val="800"/>
              </a:spcBef>
            </a:pPr>
            <a:r>
              <a:rPr lang="en-US" sz="1800" b="1" dirty="0" smtClean="0"/>
              <a:t>Mar. 1 </a:t>
            </a:r>
            <a:r>
              <a:rPr lang="en-US" sz="1800" b="1" dirty="0"/>
              <a:t>– </a:t>
            </a:r>
            <a:r>
              <a:rPr lang="en-US" sz="1800" b="1" dirty="0" smtClean="0"/>
              <a:t>Apr. </a:t>
            </a:r>
            <a:r>
              <a:rPr lang="en-US" sz="1800" b="1" dirty="0"/>
              <a:t>15 =&gt; </a:t>
            </a:r>
            <a:r>
              <a:rPr lang="en-US" sz="1800" b="1" dirty="0" smtClean="0"/>
              <a:t>new </a:t>
            </a:r>
            <a:r>
              <a:rPr lang="en-US" sz="1800" b="1" dirty="0"/>
              <a:t>cold RF tests of high-</a:t>
            </a:r>
            <a:r>
              <a:rPr lang="en-US" sz="1800" b="1" dirty="0">
                <a:latin typeface="Symbol" charset="2"/>
                <a:cs typeface="Symbol" charset="2"/>
              </a:rPr>
              <a:t>b</a:t>
            </a:r>
            <a:r>
              <a:rPr lang="en-US" sz="1800" b="1" dirty="0"/>
              <a:t> prototype cavity#1</a:t>
            </a:r>
          </a:p>
          <a:p>
            <a:pPr lvl="2">
              <a:spcBef>
                <a:spcPts val="800"/>
              </a:spcBef>
            </a:pPr>
            <a:r>
              <a:rPr lang="en-US" sz="1600" dirty="0" smtClean="0"/>
              <a:t>New sputtering </a:t>
            </a:r>
            <a:r>
              <a:rPr lang="en-US" dirty="0">
                <a:solidFill>
                  <a:srgbClr val="FF0000"/>
                </a:solidFill>
              </a:rPr>
              <a:t>-&gt; </a:t>
            </a:r>
            <a:r>
              <a:rPr lang="en-US" dirty="0" smtClean="0">
                <a:solidFill>
                  <a:srgbClr val="FF0000"/>
                </a:solidFill>
              </a:rPr>
              <a:t>INTERRUPTED</a:t>
            </a:r>
          </a:p>
          <a:p>
            <a:pPr>
              <a:spcBef>
                <a:spcPts val="800"/>
              </a:spcBef>
            </a:pPr>
            <a:r>
              <a:rPr lang="en-US" sz="1800" b="1" dirty="0"/>
              <a:t>Mar</a:t>
            </a:r>
            <a:r>
              <a:rPr lang="en-US" sz="1800" b="1" dirty="0" smtClean="0"/>
              <a:t>. 31 </a:t>
            </a:r>
            <a:r>
              <a:rPr lang="en-US" sz="1800" b="1" dirty="0"/>
              <a:t>– </a:t>
            </a:r>
            <a:r>
              <a:rPr lang="en-US" sz="1800" b="1" dirty="0" smtClean="0"/>
              <a:t>May. </a:t>
            </a:r>
            <a:r>
              <a:rPr lang="en-US" sz="1800" b="1" dirty="0"/>
              <a:t>15 =&gt; new cold RF tests of high-</a:t>
            </a:r>
            <a:r>
              <a:rPr lang="en-US" sz="1800" b="1" dirty="0">
                <a:latin typeface="Symbol" charset="2"/>
                <a:cs typeface="Symbol" charset="2"/>
              </a:rPr>
              <a:t>b</a:t>
            </a:r>
            <a:r>
              <a:rPr lang="en-US" sz="1800" b="1" dirty="0"/>
              <a:t> prototype cavity</a:t>
            </a:r>
            <a:r>
              <a:rPr lang="en-US" sz="1800" b="1" dirty="0" smtClean="0"/>
              <a:t>#2</a:t>
            </a:r>
            <a:endParaRPr lang="en-US" sz="1800" b="1" dirty="0"/>
          </a:p>
          <a:p>
            <a:pPr lvl="2">
              <a:spcBef>
                <a:spcPts val="800"/>
              </a:spcBef>
            </a:pPr>
            <a:r>
              <a:rPr lang="en-US" sz="1600" dirty="0"/>
              <a:t>New </a:t>
            </a:r>
            <a:r>
              <a:rPr lang="en-US" sz="1600" dirty="0" smtClean="0"/>
              <a:t>sputtering </a:t>
            </a:r>
            <a:r>
              <a:rPr lang="en-US" dirty="0">
                <a:solidFill>
                  <a:srgbClr val="FF0000"/>
                </a:solidFill>
              </a:rPr>
              <a:t>-&gt; </a:t>
            </a:r>
            <a:r>
              <a:rPr lang="en-US" dirty="0" smtClean="0">
                <a:solidFill>
                  <a:srgbClr val="FF0000"/>
                </a:solidFill>
              </a:rPr>
              <a:t>INTERRUPTED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52413" y="6669360"/>
            <a:ext cx="8639175" cy="231775"/>
          </a:xfrm>
        </p:spPr>
        <p:txBody>
          <a:bodyPr/>
          <a:lstStyle/>
          <a:p>
            <a:r>
              <a:rPr lang="de-DE" dirty="0" err="1" smtClean="0"/>
              <a:t>July</a:t>
            </a:r>
            <a:r>
              <a:rPr lang="de-DE" dirty="0" smtClean="0"/>
              <a:t> 6, 2011  </a:t>
            </a:r>
            <a:r>
              <a:rPr lang="de-DE" dirty="0"/>
              <a:t>| </a:t>
            </a:r>
            <a:r>
              <a:rPr lang="de-DE" dirty="0" smtClean="0"/>
              <a:t> ISCC						|  Yacine Kadi |  								</a:t>
            </a:r>
            <a:fld id="{EFB2295D-2621-4841-9032-DCDCDC4CC697}" type="slidenum">
              <a:rPr lang="de-DE" smtClean="0"/>
              <a:pPr/>
              <a:t>10</a:t>
            </a:fld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3648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 - E Measurements of</a:t>
            </a:r>
            <a:r>
              <a:rPr lang="en-US" dirty="0"/>
              <a:t> </a:t>
            </a:r>
            <a:r>
              <a:rPr lang="en-US" dirty="0" smtClean="0"/>
              <a:t>Cavity 1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52413" y="6669360"/>
            <a:ext cx="8639175" cy="231775"/>
          </a:xfrm>
        </p:spPr>
        <p:txBody>
          <a:bodyPr/>
          <a:lstStyle/>
          <a:p>
            <a:r>
              <a:rPr lang="de-DE" dirty="0" err="1" smtClean="0"/>
              <a:t>July</a:t>
            </a:r>
            <a:r>
              <a:rPr lang="de-DE" dirty="0" smtClean="0"/>
              <a:t> 6, 2011  </a:t>
            </a:r>
            <a:r>
              <a:rPr lang="de-DE" dirty="0"/>
              <a:t>| </a:t>
            </a:r>
            <a:r>
              <a:rPr lang="de-DE" dirty="0" smtClean="0"/>
              <a:t> ISCC						|  Yacine Kadi |  								</a:t>
            </a:r>
            <a:fld id="{EFB2295D-2621-4841-9032-DCDCDC4CC697}" type="slidenum">
              <a:rPr lang="de-DE" smtClean="0"/>
              <a:pPr/>
              <a:t>11</a:t>
            </a:fld>
            <a:endParaRPr lang="de-DE" dirty="0"/>
          </a:p>
          <a:p>
            <a:endParaRPr lang="de-DE" dirty="0"/>
          </a:p>
        </p:txBody>
      </p:sp>
      <p:pic>
        <p:nvPicPr>
          <p:cNvPr id="15" name="Content Placeholder 3" descr="PastedGraphic-1.pdf"/>
          <p:cNvPicPr>
            <a:picLocks noGrp="1" noChangeAspect="1"/>
          </p:cNvPicPr>
          <p:nvPr>
            <p:ph sz="quarter" idx="1"/>
          </p:nvPr>
        </p:nvPicPr>
        <p:blipFill rotWithShape="1">
          <a:blip r:embed="rId3"/>
          <a:srcRect l="6645" t="24738" r="21621"/>
          <a:stretch/>
        </p:blipFill>
        <p:spPr>
          <a:xfrm>
            <a:off x="1289710" y="1914627"/>
            <a:ext cx="6234618" cy="4610717"/>
          </a:xfrm>
        </p:spPr>
      </p:pic>
      <p:sp>
        <p:nvSpPr>
          <p:cNvPr id="16" name="TextBox 15"/>
          <p:cNvSpPr txBox="1"/>
          <p:nvPr/>
        </p:nvSpPr>
        <p:spPr>
          <a:xfrm>
            <a:off x="3400214" y="2287382"/>
            <a:ext cx="2622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December 2010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47680" y="3897462"/>
            <a:ext cx="1408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February 2011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23139" y="3356992"/>
            <a:ext cx="49002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48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 - E Measurements of</a:t>
            </a:r>
            <a:r>
              <a:rPr lang="en-US" dirty="0"/>
              <a:t> </a:t>
            </a:r>
            <a:r>
              <a:rPr lang="en-US" dirty="0" smtClean="0"/>
              <a:t>Cavity 2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52413" y="6669360"/>
            <a:ext cx="8639175" cy="231775"/>
          </a:xfrm>
        </p:spPr>
        <p:txBody>
          <a:bodyPr/>
          <a:lstStyle/>
          <a:p>
            <a:r>
              <a:rPr lang="de-DE" dirty="0" err="1" smtClean="0"/>
              <a:t>July</a:t>
            </a:r>
            <a:r>
              <a:rPr lang="de-DE" dirty="0" smtClean="0"/>
              <a:t> 6, 2011  </a:t>
            </a:r>
            <a:r>
              <a:rPr lang="de-DE" dirty="0"/>
              <a:t>| </a:t>
            </a:r>
            <a:r>
              <a:rPr lang="de-DE" dirty="0" smtClean="0"/>
              <a:t> ISCC						|  Yacine Kadi |  								</a:t>
            </a:r>
            <a:fld id="{EFB2295D-2621-4841-9032-DCDCDC4CC697}" type="slidenum">
              <a:rPr lang="de-DE" smtClean="0"/>
              <a:pPr/>
              <a:t>12</a:t>
            </a:fld>
            <a:endParaRPr lang="de-DE" dirty="0"/>
          </a:p>
          <a:p>
            <a:endParaRPr lang="de-DE" dirty="0"/>
          </a:p>
        </p:txBody>
      </p:sp>
      <p:pic>
        <p:nvPicPr>
          <p:cNvPr id="15" name="Content Placeholder 3" descr="PastedGraphic-1.pdf"/>
          <p:cNvPicPr>
            <a:picLocks noGrp="1" noChangeAspect="1"/>
          </p:cNvPicPr>
          <p:nvPr>
            <p:ph sz="quarter" idx="1"/>
          </p:nvPr>
        </p:nvPicPr>
        <p:blipFill rotWithShape="1">
          <a:blip r:embed="rId3"/>
          <a:srcRect l="6645" t="24738" r="21621"/>
          <a:stretch/>
        </p:blipFill>
        <p:spPr>
          <a:xfrm>
            <a:off x="1289710" y="1914627"/>
            <a:ext cx="6234618" cy="4610717"/>
          </a:xfrm>
        </p:spPr>
      </p:pic>
      <p:sp>
        <p:nvSpPr>
          <p:cNvPr id="16" name="TextBox 15"/>
          <p:cNvSpPr txBox="1"/>
          <p:nvPr/>
        </p:nvSpPr>
        <p:spPr>
          <a:xfrm>
            <a:off x="3400214" y="2287382"/>
            <a:ext cx="2622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December 2010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47680" y="3897462"/>
            <a:ext cx="1408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February 2011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84168" y="320368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Zapf Dingbats"/>
                <a:ea typeface="Zapf Dingbats"/>
                <a:cs typeface="Zapf Dingbats"/>
                <a:sym typeface="Zapf Dingbats"/>
              </a:rPr>
              <a:t>★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5540167" y="3293922"/>
            <a:ext cx="496975" cy="20708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250265" y="2683045"/>
            <a:ext cx="1697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Single point in March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82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95833"/>
            <a:ext cx="7583488" cy="1143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Cooldown</a:t>
            </a:r>
            <a:r>
              <a:rPr lang="en-US" dirty="0" smtClean="0"/>
              <a:t> of Test Cryostat @ SM18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52413" y="6669360"/>
            <a:ext cx="8639175" cy="231775"/>
          </a:xfrm>
        </p:spPr>
        <p:txBody>
          <a:bodyPr/>
          <a:lstStyle/>
          <a:p>
            <a:r>
              <a:rPr lang="de-DE" dirty="0" err="1" smtClean="0"/>
              <a:t>July</a:t>
            </a:r>
            <a:r>
              <a:rPr lang="de-DE" dirty="0" smtClean="0"/>
              <a:t> 6, 2011  </a:t>
            </a:r>
            <a:r>
              <a:rPr lang="de-DE" dirty="0"/>
              <a:t>| </a:t>
            </a:r>
            <a:r>
              <a:rPr lang="de-DE" dirty="0" smtClean="0"/>
              <a:t> ISCC						|  Yacine Kadi |  								</a:t>
            </a:r>
            <a:fld id="{EFB2295D-2621-4841-9032-DCDCDC4CC697}" type="slidenum">
              <a:rPr lang="de-DE" smtClean="0"/>
              <a:pPr/>
              <a:t>13</a:t>
            </a:fld>
            <a:endParaRPr lang="de-DE" dirty="0"/>
          </a:p>
          <a:p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916832"/>
            <a:ext cx="8169411" cy="349306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47664" y="5445224"/>
            <a:ext cx="65033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buFont typeface="Wingdings" charset="2"/>
              <a:buChar char="Ø"/>
              <a:defRPr/>
            </a:pPr>
            <a:r>
              <a:rPr lang="en-US" sz="1600" kern="0" dirty="0">
                <a:solidFill>
                  <a:sysClr val="windowText" lastClr="000000"/>
                </a:solidFill>
              </a:rPr>
              <a:t>Burned RF connector </a:t>
            </a:r>
          </a:p>
          <a:p>
            <a:pPr lvl="0" defTabSz="914400">
              <a:buFont typeface="Wingdings" charset="2"/>
              <a:buChar char="Ø"/>
              <a:defRPr/>
            </a:pPr>
            <a:r>
              <a:rPr lang="en-US" sz="1600" kern="0" dirty="0">
                <a:solidFill>
                  <a:sysClr val="windowText" lastClr="000000"/>
                </a:solidFill>
              </a:rPr>
              <a:t>Cold leak on the heat </a:t>
            </a:r>
            <a:r>
              <a:rPr lang="en-US" sz="1600" kern="0" dirty="0" smtClean="0">
                <a:solidFill>
                  <a:sysClr val="windowText" lastClr="000000"/>
                </a:solidFill>
              </a:rPr>
              <a:t>screen</a:t>
            </a:r>
          </a:p>
          <a:p>
            <a:pPr lvl="0" defTabSz="914400">
              <a:buFont typeface="Wingdings" charset="2"/>
              <a:buChar char="Ø"/>
              <a:defRPr/>
            </a:pPr>
            <a:endParaRPr lang="en-US" sz="1600" kern="0" dirty="0">
              <a:solidFill>
                <a:sysClr val="windowText" lastClr="000000"/>
              </a:solidFill>
            </a:endParaRPr>
          </a:p>
          <a:p>
            <a:pPr lvl="0" defTabSz="914400">
              <a:buFont typeface="Wingdings" charset="2"/>
              <a:buChar char="Ø"/>
              <a:defRPr/>
            </a:pPr>
            <a:r>
              <a:rPr lang="en-US" sz="1600" kern="0" dirty="0" smtClean="0">
                <a:solidFill>
                  <a:sysClr val="windowText" lastClr="000000"/>
                </a:solidFill>
              </a:rPr>
              <a:t>CERN </a:t>
            </a:r>
            <a:r>
              <a:rPr lang="en-US" sz="1600" kern="0" dirty="0">
                <a:solidFill>
                  <a:sysClr val="windowText" lastClr="000000"/>
                </a:solidFill>
              </a:rPr>
              <a:t>has and is putting considerable resources to solve this mishaps</a:t>
            </a:r>
          </a:p>
        </p:txBody>
      </p:sp>
    </p:spTree>
    <p:extLst>
      <p:ext uri="{BB962C8B-B14F-4D97-AF65-F5344CB8AC3E}">
        <p14:creationId xmlns:p14="http://schemas.microsoft.com/office/powerpoint/2010/main" val="83596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95833"/>
            <a:ext cx="7583488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Prospects for new RF Measurements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52413" y="6669360"/>
            <a:ext cx="8639175" cy="231775"/>
          </a:xfrm>
        </p:spPr>
        <p:txBody>
          <a:bodyPr/>
          <a:lstStyle/>
          <a:p>
            <a:r>
              <a:rPr lang="de-DE" dirty="0" err="1" smtClean="0"/>
              <a:t>July</a:t>
            </a:r>
            <a:r>
              <a:rPr lang="de-DE" dirty="0" smtClean="0"/>
              <a:t> 6, 2011  </a:t>
            </a:r>
            <a:r>
              <a:rPr lang="de-DE" dirty="0"/>
              <a:t>| </a:t>
            </a:r>
            <a:r>
              <a:rPr lang="de-DE" dirty="0" smtClean="0"/>
              <a:t> ISCC						|  Yacine Kadi |  								</a:t>
            </a:r>
            <a:fld id="{EFB2295D-2621-4841-9032-DCDCDC4CC697}" type="slidenum">
              <a:rPr lang="de-DE" smtClean="0"/>
              <a:pPr/>
              <a:t>14</a:t>
            </a:fld>
            <a:endParaRPr lang="de-DE" dirty="0"/>
          </a:p>
          <a:p>
            <a:endParaRPr lang="de-DE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8840"/>
            <a:ext cx="8229600" cy="4392488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RF connector changed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Cold leak on the heat screen has been repaired and test cryostat is operational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  <a:defRPr/>
            </a:pPr>
            <a:r>
              <a:rPr lang="en-US" sz="2400" kern="0" dirty="0" smtClean="0">
                <a:solidFill>
                  <a:sysClr val="windowText" lastClr="000000"/>
                </a:solidFill>
              </a:rPr>
              <a:t>SM18 Facility has shutdown for summer =&gt; RF measurements will resume end of August 2011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 new inserts and additional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thermal screen will be manufactured =&gt; accelerate RF test turnover (may even envisage 2</a:t>
            </a:r>
            <a:r>
              <a:rPr kumimoji="0" lang="en-US" sz="2400" b="0" i="0" u="none" strike="noStrike" kern="0" cap="none" spc="0" normalizeH="0" baseline="30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nd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test cryostat)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  <a:defRPr/>
            </a:pPr>
            <a:r>
              <a:rPr lang="en-US" sz="2400" kern="0" baseline="0" dirty="0" smtClean="0">
                <a:solidFill>
                  <a:sysClr val="windowText" lastClr="000000"/>
                </a:solidFill>
              </a:rPr>
              <a:t>2</a:t>
            </a:r>
            <a:r>
              <a:rPr lang="en-US" sz="2400" kern="0" dirty="0" smtClean="0">
                <a:solidFill>
                  <a:sysClr val="windowText" lastClr="000000"/>
                </a:solidFill>
              </a:rPr>
              <a:t> additional prototype cavities will also be fabricated</a:t>
            </a:r>
          </a:p>
          <a:p>
            <a:pPr>
              <a:spcBef>
                <a:spcPts val="0"/>
              </a:spcBef>
              <a:buClrTx/>
              <a:buSzTx/>
              <a:buFont typeface="Wingdings" charset="2"/>
              <a:buChar char="Ø"/>
            </a:pPr>
            <a:r>
              <a:rPr lang="en-US" sz="2400" dirty="0"/>
              <a:t>The turn around of the sputtering and test has improved from 6 weeks to 3.5 </a:t>
            </a:r>
            <a:r>
              <a:rPr lang="en-US" sz="2400" dirty="0" smtClean="0"/>
              <a:t>weeks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02654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066800" y="2590800"/>
            <a:ext cx="6781800" cy="13234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914400"/>
            <a:r>
              <a:rPr lang="fr-CH" sz="4000" dirty="0" smtClean="0">
                <a:solidFill>
                  <a:prstClr val="white"/>
                </a:solidFill>
                <a:latin typeface="Calibri"/>
              </a:rPr>
              <a:t>Thank you very much for your attention</a:t>
            </a:r>
            <a:endParaRPr lang="fr-CH" sz="40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1447800"/>
            <a:ext cx="1981200" cy="677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4495800"/>
            <a:ext cx="1981200" cy="677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9"/>
          <p:cNvGrpSpPr/>
          <p:nvPr/>
        </p:nvGrpSpPr>
        <p:grpSpPr>
          <a:xfrm>
            <a:off x="609600" y="609600"/>
            <a:ext cx="2686098" cy="1743052"/>
            <a:chOff x="533400" y="1524000"/>
            <a:chExt cx="8020098" cy="4714852"/>
          </a:xfrm>
        </p:grpSpPr>
        <p:pic>
          <p:nvPicPr>
            <p:cNvPr id="11" name="Picture 10" descr="Screen shot 2010-05-11 at 09.22.2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3400" y="1524000"/>
              <a:ext cx="6324600" cy="4628797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4210098" y="5172052"/>
              <a:ext cx="4343400" cy="1066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CH">
                <a:solidFill>
                  <a:prstClr val="white"/>
                </a:solidFill>
                <a:latin typeface="Calibri"/>
              </a:endParaRPr>
            </a:p>
          </p:txBody>
        </p:sp>
      </p:grpSp>
      <p:pic>
        <p:nvPicPr>
          <p:cNvPr id="13" name="Picture 12" descr="Screen shot 2010-05-20 at 18.33.2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0" y="4343400"/>
            <a:ext cx="2133600" cy="14186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2400" y="5332273"/>
            <a:ext cx="48910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CERN teams involved with the HIE-ISOLDE project</a:t>
            </a:r>
          </a:p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ISOLDE Collaboration</a:t>
            </a:r>
          </a:p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Ext. partners</a:t>
            </a:r>
          </a:p>
        </p:txBody>
      </p:sp>
    </p:spTree>
    <p:extLst>
      <p:ext uri="{BB962C8B-B14F-4D97-AF65-F5344CB8AC3E}">
        <p14:creationId xmlns:p14="http://schemas.microsoft.com/office/powerpoint/2010/main" val="89553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FFFFFF"/>
      </a:dk1>
      <a:lt1>
        <a:srgbClr val="103154"/>
      </a:lt1>
      <a:dk2>
        <a:srgbClr val="0096FF"/>
      </a:dk2>
      <a:lt2>
        <a:srgbClr val="87FD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</a:majorFont>
      <a:minorFont>
        <a:latin typeface="Corbel"/>
        <a:ea typeface=""/>
        <a:cs typeface=""/>
        <a:font script="Jpan" typeface="メイリオ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16888</TotalTime>
  <Words>811</Words>
  <Application>Microsoft Office PowerPoint</Application>
  <PresentationFormat>On-screen Show (4:3)</PresentationFormat>
  <Paragraphs>166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Pixel</vt:lpstr>
      <vt:lpstr>1_Default Design</vt:lpstr>
      <vt:lpstr>    Report on HIE-ISOLDE Status      </vt:lpstr>
      <vt:lpstr>Outline</vt:lpstr>
      <vt:lpstr>Market Surveys</vt:lpstr>
      <vt:lpstr>9 CATHI Positions Appointed</vt:lpstr>
      <vt:lpstr>10 CATHI Positions still open (Jul. 15, 2011)</vt:lpstr>
      <vt:lpstr>Material Budget</vt:lpstr>
      <vt:lpstr>PowerPoint Presentation</vt:lpstr>
      <vt:lpstr>Status of HIE-ISOLDE Collaborations</vt:lpstr>
      <vt:lpstr>Cryomodule design near completion</vt:lpstr>
      <vt:lpstr>Status of RF Measurements for Prototype Cavities 1 &amp; 2</vt:lpstr>
      <vt:lpstr>Q - E Measurements of Cavity 1</vt:lpstr>
      <vt:lpstr>Q - E Measurements of Cavity 2</vt:lpstr>
      <vt:lpstr>Cooldown of Test Cryostat @ SM18</vt:lpstr>
      <vt:lpstr>Prospects for new RF Measurements</vt:lpstr>
      <vt:lpstr>PowerPoint Presentation</vt:lpstr>
    </vt:vector>
  </TitlesOfParts>
  <Company>CERN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HIE-ISOLDE Project</dc:title>
  <dc:creator>Matteo Pasini</dc:creator>
  <cp:lastModifiedBy>Jenny Weterings</cp:lastModifiedBy>
  <cp:revision>116</cp:revision>
  <dcterms:created xsi:type="dcterms:W3CDTF">2010-11-04T09:23:47Z</dcterms:created>
  <dcterms:modified xsi:type="dcterms:W3CDTF">2013-04-04T12:46:29Z</dcterms:modified>
</cp:coreProperties>
</file>