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sldIdLst>
    <p:sldId id="322" r:id="rId2"/>
    <p:sldId id="323" r:id="rId3"/>
    <p:sldId id="317" r:id="rId4"/>
    <p:sldId id="316" r:id="rId5"/>
    <p:sldId id="315" r:id="rId6"/>
    <p:sldId id="318" r:id="rId7"/>
    <p:sldId id="319" r:id="rId8"/>
    <p:sldId id="320" r:id="rId9"/>
    <p:sldId id="295" r:id="rId10"/>
    <p:sldId id="296" r:id="rId11"/>
    <p:sldId id="268" r:id="rId12"/>
    <p:sldId id="272" r:id="rId13"/>
    <p:sldId id="299" r:id="rId14"/>
    <p:sldId id="300" r:id="rId15"/>
    <p:sldId id="269" r:id="rId16"/>
    <p:sldId id="292" r:id="rId17"/>
    <p:sldId id="293" r:id="rId18"/>
    <p:sldId id="294" r:id="rId19"/>
    <p:sldId id="297" r:id="rId20"/>
    <p:sldId id="298" r:id="rId21"/>
    <p:sldId id="304" r:id="rId22"/>
    <p:sldId id="305" r:id="rId23"/>
    <p:sldId id="306" r:id="rId24"/>
    <p:sldId id="307" r:id="rId25"/>
    <p:sldId id="308" r:id="rId26"/>
    <p:sldId id="309" r:id="rId27"/>
    <p:sldId id="310" r:id="rId28"/>
    <p:sldId id="311" r:id="rId29"/>
    <p:sldId id="321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864" y="-7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8007B5-DE61-48EF-9703-824CB0461DFF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3C0041-09D5-42FC-BED7-B5D52A62D1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065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A3E16-A860-4D27-8BD8-4B79F5BC36C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A3E16-A860-4D27-8BD8-4B79F5BC36C1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C0041-09D5-42FC-BED7-B5D52A62D16A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C0041-09D5-42FC-BED7-B5D52A62D16A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C0041-09D5-42FC-BED7-B5D52A62D16A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AB1AA-6766-4689-9C36-8FCA1D789AB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AB1AA-6766-4689-9C36-8FCA1D789AB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AB1AA-6766-4689-9C36-8FCA1D789AB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39DB9F-B06D-47E5-97D1-4D18DBCB753E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39DB9F-B06D-47E5-97D1-4D18DBCB753E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C0041-09D5-42FC-BED7-B5D52A62D16A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C0041-09D5-42FC-BED7-B5D52A62D16A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C0041-09D5-42FC-BED7-B5D52A62D16A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C0041-09D5-42FC-BED7-B5D52A62D16A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C0041-09D5-42FC-BED7-B5D52A62D16A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C0041-09D5-42FC-BED7-B5D52A62D16A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5BE323-740B-4B12-8D90-9A82A1657B99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C0041-09D5-42FC-BED7-B5D52A62D16A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A3E16-A860-4D27-8BD8-4B79F5BC36C1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A3E16-A860-4D27-8BD8-4B79F5BC36C1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5BE323-740B-4B12-8D90-9A82A1657B99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5BE323-740B-4B12-8D90-9A82A1657B99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5BE323-740B-4B12-8D90-9A82A1657B99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5BE323-740B-4B12-8D90-9A82A1657B99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5BE323-740B-4B12-8D90-9A82A1657B99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5BE323-740B-4B12-8D90-9A82A1657B99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5BE323-740B-4B12-8D90-9A82A1657B99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5BE323-740B-4B12-8D90-9A82A1657B99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C0041-09D5-42FC-BED7-B5D52A62D16A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F5A55-CE6F-43F2-A666-C75C40D858A3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1F152410-06C3-4BC9-A112-3081C285E8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F5A55-CE6F-43F2-A666-C75C40D858A3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52410-06C3-4BC9-A112-3081C285E8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F5A55-CE6F-43F2-A666-C75C40D858A3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1F152410-06C3-4BC9-A112-3081C285E8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F5A55-CE6F-43F2-A666-C75C40D858A3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52410-06C3-4BC9-A112-3081C285E8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F5A55-CE6F-43F2-A666-C75C40D858A3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52410-06C3-4BC9-A112-3081C285E8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F5A55-CE6F-43F2-A666-C75C40D858A3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52410-06C3-4BC9-A112-3081C285E8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F5A55-CE6F-43F2-A666-C75C40D858A3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52410-06C3-4BC9-A112-3081C285E8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F5A55-CE6F-43F2-A666-C75C40D858A3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52410-06C3-4BC9-A112-3081C285E8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F5A55-CE6F-43F2-A666-C75C40D858A3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1F152410-06C3-4BC9-A112-3081C285E8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F5A55-CE6F-43F2-A666-C75C40D858A3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52410-06C3-4BC9-A112-3081C285E8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F5A55-CE6F-43F2-A666-C75C40D858A3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52410-06C3-4BC9-A112-3081C285E8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482657" y="909638"/>
            <a:ext cx="8215312" cy="5440402"/>
          </a:xfrm>
          <a:prstGeom prst="rect">
            <a:avLst/>
          </a:prstGeom>
        </p:spPr>
        <p:txBody>
          <a:bodyPr/>
          <a:lstStyle>
            <a:lvl1pPr>
              <a:defRPr sz="1800" cap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cs typeface="Tahoma" pitchFamily="34" charset="0"/>
              </a:defRPr>
            </a:lvl1pPr>
            <a:lvl2pPr marL="540000" indent="-270000">
              <a:spcBef>
                <a:spcPts val="600"/>
              </a:spcBef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defRPr>
            </a:lvl2pPr>
            <a:lvl3pPr marL="540000" indent="0">
              <a:spcBef>
                <a:spcPts val="300"/>
              </a:spcBef>
              <a:buFontTx/>
              <a:buNone/>
              <a:defRPr sz="1600" b="1">
                <a:solidFill>
                  <a:schemeClr val="bg1">
                    <a:lumMod val="50000"/>
                  </a:schemeClr>
                </a:solidFill>
                <a:latin typeface="Tahoma" pitchFamily="34" charset="0"/>
                <a:cs typeface="Tahoma" pitchFamily="34" charset="0"/>
              </a:defRPr>
            </a:lvl3pPr>
            <a:lvl4pPr marL="792000" indent="-252000">
              <a:spcBef>
                <a:spcPts val="600"/>
              </a:spcBef>
              <a:buFont typeface="Wingdings" pitchFamily="2" charset="2"/>
              <a:buChar char="§"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cs typeface="Tahoma" pitchFamily="34" charset="0"/>
              </a:defRPr>
            </a:lvl4pPr>
            <a:lvl5pPr marL="792000" indent="0">
              <a:spcBef>
                <a:spcPts val="200"/>
              </a:spcBef>
              <a:buFontTx/>
              <a:buNone/>
              <a:defRPr sz="1600">
                <a:solidFill>
                  <a:schemeClr val="bg1">
                    <a:lumMod val="50000"/>
                  </a:schemeClr>
                </a:solidFill>
                <a:latin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8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 smtClean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27/1/2010</a:t>
            </a:r>
            <a:endParaRPr lang="en-GB" dirty="0"/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 dirty="0" smtClean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R. Losito, EN-STI, Summary of the  R2E Workshop, LMC 30 June 2010</a:t>
            </a:r>
            <a:endParaRPr lang="en-GB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 smtClean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03771094-50EC-486C-96CC-F7E1AC6FA7BE}" type="slidenum">
              <a:rPr lang="en-GB"/>
              <a:pPr>
                <a:defRPr/>
              </a:pPr>
              <a:t>‹#›</a:t>
            </a:fld>
            <a:r>
              <a:rPr lang="en-GB" dirty="0"/>
              <a:t> of xx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59F5A55-CE6F-43F2-A666-C75C40D858A3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1F152410-06C3-4BC9-A112-3081C285E8B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hyperlink" Target="http://www.scholarpedia.org/wiki/images/c/ce/3D_ISOLDE.jp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wmf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wmf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wmf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2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wmf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edms.cern.ch/nav/P:CERN-0000000088:V0/P:CERN-0000079673:V0/TAB3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wmf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emf"/><Relationship Id="rId5" Type="http://schemas.openxmlformats.org/officeDocument/2006/relationships/image" Target="../media/image30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Richard Catherall EN-STI</a:t>
            </a:r>
          </a:p>
          <a:p>
            <a:r>
              <a:rPr lang="en-US" dirty="0" smtClean="0"/>
              <a:t>CERN, 3</a:t>
            </a:r>
            <a:r>
              <a:rPr lang="en-US" baseline="30000" dirty="0" smtClean="0"/>
              <a:t>rd</a:t>
            </a:r>
            <a:r>
              <a:rPr lang="en-US" dirty="0" smtClean="0"/>
              <a:t> November 2011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ISOLDE Technical Report for the ISCC </a:t>
            </a:r>
            <a:endParaRPr lang="en-US" dirty="0"/>
          </a:p>
        </p:txBody>
      </p:sp>
      <p:pic>
        <p:nvPicPr>
          <p:cNvPr id="4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68344" y="188640"/>
            <a:ext cx="1295401" cy="929366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86200" y="5257800"/>
            <a:ext cx="145216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6705600" cy="1143000"/>
          </a:xfrm>
        </p:spPr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51520" y="1447800"/>
            <a:ext cx="3960440" cy="5077544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Operation 2011</a:t>
            </a:r>
          </a:p>
          <a:p>
            <a:pPr lvl="1"/>
            <a:r>
              <a:rPr lang="en-US" dirty="0" smtClean="0"/>
              <a:t>Targets</a:t>
            </a:r>
          </a:p>
          <a:p>
            <a:pPr lvl="2"/>
            <a:r>
              <a:rPr lang="en-US" dirty="0" smtClean="0"/>
              <a:t>Drawings</a:t>
            </a:r>
          </a:p>
          <a:p>
            <a:pPr lvl="1"/>
            <a:r>
              <a:rPr lang="en-US" dirty="0" smtClean="0"/>
              <a:t>REX</a:t>
            </a:r>
          </a:p>
          <a:p>
            <a:pPr lvl="1"/>
            <a:r>
              <a:rPr lang="en-US" dirty="0" smtClean="0"/>
              <a:t>RILIS</a:t>
            </a:r>
          </a:p>
          <a:p>
            <a:pPr lvl="1"/>
            <a:r>
              <a:rPr lang="en-US" dirty="0" smtClean="0"/>
              <a:t>Machine Issues</a:t>
            </a:r>
          </a:p>
          <a:p>
            <a:pPr lvl="2"/>
            <a:r>
              <a:rPr lang="en-US" dirty="0" smtClean="0"/>
              <a:t>GLM Deflectors, Water cooling</a:t>
            </a:r>
          </a:p>
          <a:p>
            <a:pPr lvl="2"/>
            <a:r>
              <a:rPr lang="en-US" dirty="0" smtClean="0"/>
              <a:t>Faraday cage,  </a:t>
            </a:r>
            <a:r>
              <a:rPr lang="en-US" dirty="0" err="1" smtClean="0"/>
              <a:t>pico</a:t>
            </a:r>
            <a:r>
              <a:rPr lang="en-US" dirty="0" smtClean="0"/>
              <a:t>-ampere meters</a:t>
            </a:r>
          </a:p>
          <a:p>
            <a:pPr lvl="2"/>
            <a:r>
              <a:rPr lang="en-US" dirty="0" smtClean="0"/>
              <a:t>Tape station</a:t>
            </a:r>
          </a:p>
          <a:p>
            <a:pPr lvl="2"/>
            <a:r>
              <a:rPr lang="en-US" dirty="0" smtClean="0"/>
              <a:t>RFQ Cooler</a:t>
            </a:r>
          </a:p>
          <a:p>
            <a:pPr lvl="2"/>
            <a:r>
              <a:rPr lang="en-US" dirty="0" smtClean="0"/>
              <a:t>Robots</a:t>
            </a:r>
          </a:p>
          <a:p>
            <a:pPr lvl="2"/>
            <a:r>
              <a:rPr lang="en-US" dirty="0" smtClean="0"/>
              <a:t>Robot Upgrade</a:t>
            </a:r>
          </a:p>
          <a:p>
            <a:r>
              <a:rPr lang="en-US" dirty="0" smtClean="0"/>
              <a:t>Shutdown 2011/2012</a:t>
            </a:r>
          </a:p>
          <a:p>
            <a:pPr lvl="1"/>
            <a:r>
              <a:rPr lang="en-US" dirty="0" smtClean="0"/>
              <a:t>Winter physics</a:t>
            </a:r>
          </a:p>
          <a:p>
            <a:r>
              <a:rPr lang="en-US" dirty="0" smtClean="0"/>
              <a:t>Safety</a:t>
            </a:r>
          </a:p>
          <a:p>
            <a:r>
              <a:rPr lang="en-US" dirty="0" smtClean="0"/>
              <a:t>HIE-ISOLDE construction work</a:t>
            </a:r>
          </a:p>
          <a:p>
            <a:r>
              <a:rPr lang="en-US" dirty="0" smtClean="0"/>
              <a:t>News from EN-STI</a:t>
            </a:r>
          </a:p>
          <a:p>
            <a:pPr lvl="1">
              <a:buNone/>
            </a:pPr>
            <a:endParaRPr lang="en-US" dirty="0"/>
          </a:p>
        </p:txBody>
      </p:sp>
      <p:pic>
        <p:nvPicPr>
          <p:cNvPr id="4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8384" y="188640"/>
            <a:ext cx="914399" cy="65602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6" name="Picture 14" descr="File:3D ISOLDE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 l="1200" t="17600" r="1200" b="11200"/>
          <a:stretch>
            <a:fillRect/>
          </a:stretch>
        </p:blipFill>
        <p:spPr bwMode="auto">
          <a:xfrm>
            <a:off x="4283968" y="2708920"/>
            <a:ext cx="4700198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99220"/>
            <a:ext cx="8424935" cy="631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3" cstate="print"/>
          <a:srcRect b="1611"/>
          <a:stretch>
            <a:fillRect/>
          </a:stretch>
        </p:blipFill>
        <p:spPr bwMode="auto">
          <a:xfrm>
            <a:off x="395536" y="404664"/>
            <a:ext cx="8352928" cy="6170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052736"/>
            <a:ext cx="7513637" cy="561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0" y="188640"/>
            <a:ext cx="7772400" cy="864096"/>
          </a:xfrm>
        </p:spPr>
        <p:txBody>
          <a:bodyPr/>
          <a:lstStyle/>
          <a:p>
            <a:r>
              <a:rPr lang="en-US" dirty="0" smtClean="0"/>
              <a:t>Drawings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lum bright="20000"/>
          </a:blip>
          <a:srcRect/>
          <a:stretch>
            <a:fillRect/>
          </a:stretch>
        </p:blipFill>
        <p:spPr bwMode="auto">
          <a:xfrm>
            <a:off x="251520" y="908720"/>
            <a:ext cx="8568952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576" y="2420888"/>
            <a:ext cx="7534275" cy="341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28384" y="188640"/>
            <a:ext cx="914399" cy="65602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5436096" y="620688"/>
            <a:ext cx="20236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S. Marzari, V. Barozier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283968" y="0"/>
            <a:ext cx="4448944" cy="1143000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REX campaign 2011</a:t>
            </a:r>
            <a:endParaRPr lang="en-US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914400" y="2133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14746" y="352848"/>
            <a:ext cx="42672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Tx/>
              <a:buAutoNum type="arabicParenBoth"/>
            </a:pPr>
            <a:r>
              <a:rPr lang="en-US" sz="1200" dirty="0" smtClean="0">
                <a:latin typeface="Comic Sans MS" pitchFamily="66" charset="0"/>
              </a:rPr>
              <a:t>IS494</a:t>
            </a:r>
            <a:r>
              <a:rPr lang="en-GB" sz="1200" dirty="0" smtClean="0">
                <a:latin typeface="Comic Sans MS" pitchFamily="66" charset="0"/>
              </a:rPr>
              <a:t> </a:t>
            </a:r>
            <a:r>
              <a:rPr lang="en-US" sz="1200" dirty="0" smtClean="0">
                <a:latin typeface="Comic Sans MS" pitchFamily="66" charset="0"/>
              </a:rPr>
              <a:t>186-200Pb</a:t>
            </a:r>
          </a:p>
          <a:p>
            <a:r>
              <a:rPr lang="en-GB" sz="1200" dirty="0" smtClean="0">
                <a:solidFill>
                  <a:srgbClr val="FF0000"/>
                </a:solidFill>
                <a:latin typeface="Comic Sans MS" pitchFamily="66" charset="0"/>
              </a:rPr>
              <a:t>7 isotopes delivered!</a:t>
            </a:r>
          </a:p>
          <a:p>
            <a:r>
              <a:rPr lang="en-GB" sz="1200" dirty="0" smtClean="0">
                <a:latin typeface="Comic Sans MS" pitchFamily="66" charset="0"/>
              </a:rPr>
              <a:t> </a:t>
            </a:r>
            <a:endParaRPr lang="en-US" sz="1200" dirty="0" smtClean="0">
              <a:latin typeface="Comic Sans MS" pitchFamily="66" charset="0"/>
            </a:endParaRPr>
          </a:p>
          <a:p>
            <a:r>
              <a:rPr lang="en-GB" sz="1200" dirty="0" smtClean="0">
                <a:latin typeface="Comic Sans MS" pitchFamily="66" charset="0"/>
              </a:rPr>
              <a:t>(2) </a:t>
            </a:r>
            <a:r>
              <a:rPr lang="en-US" sz="1200" dirty="0" smtClean="0">
                <a:latin typeface="Comic Sans MS" pitchFamily="66" charset="0"/>
              </a:rPr>
              <a:t>IS496</a:t>
            </a:r>
            <a:r>
              <a:rPr lang="en-GB" sz="1200" dirty="0" smtClean="0">
                <a:latin typeface="Comic Sans MS" pitchFamily="66" charset="0"/>
              </a:rPr>
              <a:t> </a:t>
            </a:r>
            <a:r>
              <a:rPr lang="en-US" sz="1200" dirty="0" smtClean="0">
                <a:latin typeface="Comic Sans MS" pitchFamily="66" charset="0"/>
              </a:rPr>
              <a:t>140Nd</a:t>
            </a:r>
            <a:endParaRPr lang="en-GB" sz="1200" dirty="0" smtClean="0">
              <a:latin typeface="Comic Sans MS" pitchFamily="66" charset="0"/>
            </a:endParaRPr>
          </a:p>
          <a:p>
            <a:r>
              <a:rPr lang="en-GB" sz="1200" dirty="0" smtClean="0">
                <a:latin typeface="Comic Sans MS" pitchFamily="66" charset="0"/>
              </a:rPr>
              <a:t> </a:t>
            </a:r>
            <a:endParaRPr lang="en-US" sz="1200" dirty="0" smtClean="0">
              <a:latin typeface="Comic Sans MS" pitchFamily="66" charset="0"/>
            </a:endParaRPr>
          </a:p>
          <a:p>
            <a:r>
              <a:rPr lang="en-GB" sz="1200" dirty="0" smtClean="0">
                <a:latin typeface="Comic Sans MS" pitchFamily="66" charset="0"/>
              </a:rPr>
              <a:t>(3) </a:t>
            </a:r>
            <a:r>
              <a:rPr lang="en-US" sz="1200" dirty="0" smtClean="0">
                <a:latin typeface="Comic Sans MS" pitchFamily="66" charset="0"/>
              </a:rPr>
              <a:t>IS485</a:t>
            </a:r>
            <a:r>
              <a:rPr lang="en-GB" sz="1200" dirty="0" smtClean="0">
                <a:latin typeface="Comic Sans MS" pitchFamily="66" charset="0"/>
              </a:rPr>
              <a:t> </a:t>
            </a:r>
            <a:r>
              <a:rPr lang="en-US" sz="1200" dirty="0" smtClean="0">
                <a:latin typeface="Comic Sans MS" pitchFamily="66" charset="0"/>
              </a:rPr>
              <a:t>96Kr</a:t>
            </a:r>
          </a:p>
          <a:p>
            <a:r>
              <a:rPr lang="en-GB" sz="1200" dirty="0" smtClean="0">
                <a:latin typeface="Comic Sans MS" pitchFamily="66" charset="0"/>
              </a:rPr>
              <a:t> </a:t>
            </a:r>
            <a:endParaRPr lang="en-US" sz="1200" dirty="0" smtClean="0">
              <a:latin typeface="Comic Sans MS" pitchFamily="66" charset="0"/>
            </a:endParaRPr>
          </a:p>
          <a:p>
            <a:r>
              <a:rPr lang="en-GB" sz="1200" dirty="0" smtClean="0">
                <a:latin typeface="Comic Sans MS" pitchFamily="66" charset="0"/>
              </a:rPr>
              <a:t>(4) </a:t>
            </a:r>
            <a:r>
              <a:rPr lang="en-US" sz="1200" dirty="0" smtClean="0">
                <a:latin typeface="Comic Sans MS" pitchFamily="66" charset="0"/>
              </a:rPr>
              <a:t>IS506/IS475</a:t>
            </a:r>
            <a:r>
              <a:rPr lang="en-GB" sz="1200" dirty="0" smtClean="0">
                <a:latin typeface="Comic Sans MS" pitchFamily="66" charset="0"/>
              </a:rPr>
              <a:t> 208, </a:t>
            </a:r>
            <a:r>
              <a:rPr lang="en-US" sz="1200" dirty="0" smtClean="0">
                <a:latin typeface="Comic Sans MS" pitchFamily="66" charset="0"/>
              </a:rPr>
              <a:t>220Rn</a:t>
            </a:r>
          </a:p>
          <a:p>
            <a:r>
              <a:rPr lang="en-GB" sz="1200" dirty="0" smtClean="0">
                <a:latin typeface="Comic Sans MS" pitchFamily="66" charset="0"/>
              </a:rPr>
              <a:t> </a:t>
            </a:r>
          </a:p>
          <a:p>
            <a:r>
              <a:rPr lang="en-GB" sz="1200" dirty="0" smtClean="0">
                <a:latin typeface="Comic Sans MS" pitchFamily="66" charset="0"/>
              </a:rPr>
              <a:t>(5) 224Ra</a:t>
            </a:r>
          </a:p>
          <a:p>
            <a:endParaRPr lang="en-US" sz="1200" dirty="0" smtClean="0">
              <a:latin typeface="Comic Sans MS" pitchFamily="66" charset="0"/>
            </a:endParaRPr>
          </a:p>
          <a:p>
            <a:r>
              <a:rPr lang="en-GB" sz="1200" dirty="0" smtClean="0">
                <a:latin typeface="Comic Sans MS" pitchFamily="66" charset="0"/>
              </a:rPr>
              <a:t>(6) </a:t>
            </a:r>
            <a:r>
              <a:rPr lang="en-US" sz="1200" dirty="0" smtClean="0">
                <a:latin typeface="Comic Sans MS" pitchFamily="66" charset="0"/>
              </a:rPr>
              <a:t>IS477</a:t>
            </a:r>
            <a:r>
              <a:rPr lang="en-GB" sz="1200" dirty="0" smtClean="0">
                <a:latin typeface="Comic Sans MS" pitchFamily="66" charset="0"/>
              </a:rPr>
              <a:t> </a:t>
            </a:r>
            <a:r>
              <a:rPr lang="en-US" sz="1200" dirty="0" smtClean="0">
                <a:latin typeface="Comic Sans MS" pitchFamily="66" charset="0"/>
              </a:rPr>
              <a:t>126,128Cd</a:t>
            </a:r>
          </a:p>
          <a:p>
            <a:r>
              <a:rPr lang="en-GB" sz="1200" dirty="0" smtClean="0">
                <a:latin typeface="Comic Sans MS" pitchFamily="66" charset="0"/>
              </a:rPr>
              <a:t> </a:t>
            </a:r>
            <a:endParaRPr lang="en-US" sz="1200" dirty="0" smtClean="0">
              <a:latin typeface="Comic Sans MS" pitchFamily="66" charset="0"/>
            </a:endParaRPr>
          </a:p>
          <a:p>
            <a:r>
              <a:rPr lang="en-GB" sz="1200" dirty="0" smtClean="0">
                <a:latin typeface="Comic Sans MS" pitchFamily="66" charset="0"/>
              </a:rPr>
              <a:t>(7) </a:t>
            </a:r>
            <a:r>
              <a:rPr lang="en-US" sz="1200" dirty="0" smtClean="0">
                <a:latin typeface="Comic Sans MS" pitchFamily="66" charset="0"/>
              </a:rPr>
              <a:t>IS478</a:t>
            </a:r>
            <a:r>
              <a:rPr lang="en-GB" sz="1200" dirty="0" smtClean="0">
                <a:latin typeface="Comic Sans MS" pitchFamily="66" charset="0"/>
              </a:rPr>
              <a:t> </a:t>
            </a:r>
            <a:r>
              <a:rPr lang="en-US" sz="1200" dirty="0" smtClean="0">
                <a:latin typeface="Comic Sans MS" pitchFamily="66" charset="0"/>
              </a:rPr>
              <a:t>72Kr </a:t>
            </a:r>
            <a:r>
              <a:rPr lang="en-US" sz="1200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(RF amplifier problems)</a:t>
            </a:r>
          </a:p>
          <a:p>
            <a:r>
              <a:rPr lang="en-GB" sz="1200" dirty="0" smtClean="0">
                <a:latin typeface="Comic Sans MS" pitchFamily="66" charset="0"/>
              </a:rPr>
              <a:t> </a:t>
            </a:r>
            <a:endParaRPr lang="en-US" sz="1200" dirty="0" smtClean="0">
              <a:latin typeface="Comic Sans MS" pitchFamily="66" charset="0"/>
            </a:endParaRPr>
          </a:p>
          <a:p>
            <a:r>
              <a:rPr lang="en-GB" sz="1200" dirty="0" smtClean="0">
                <a:latin typeface="Comic Sans MS" pitchFamily="66" charset="0"/>
              </a:rPr>
              <a:t>(8) </a:t>
            </a:r>
            <a:r>
              <a:rPr lang="en-US" sz="1200" dirty="0" smtClean="0">
                <a:latin typeface="Comic Sans MS" pitchFamily="66" charset="0"/>
              </a:rPr>
              <a:t>IS482</a:t>
            </a:r>
            <a:r>
              <a:rPr lang="en-GB" sz="1200" dirty="0" smtClean="0">
                <a:latin typeface="Comic Sans MS" pitchFamily="66" charset="0"/>
              </a:rPr>
              <a:t> </a:t>
            </a:r>
            <a:r>
              <a:rPr lang="en-US" sz="1200" dirty="0" smtClean="0">
                <a:latin typeface="Comic Sans MS" pitchFamily="66" charset="0"/>
              </a:rPr>
              <a:t>26Na </a:t>
            </a:r>
            <a:r>
              <a:rPr lang="en-US" sz="1200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(30Na too low yield ISOLDE)</a:t>
            </a:r>
            <a:r>
              <a:rPr lang="en-US" sz="1200" i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 </a:t>
            </a:r>
          </a:p>
          <a:p>
            <a:r>
              <a:rPr lang="en-GB" sz="1200" dirty="0" smtClean="0">
                <a:latin typeface="Comic Sans MS" pitchFamily="66" charset="0"/>
              </a:rPr>
              <a:t> </a:t>
            </a:r>
            <a:endParaRPr lang="en-US" sz="1200" dirty="0" smtClean="0">
              <a:latin typeface="Comic Sans MS" pitchFamily="66" charset="0"/>
            </a:endParaRPr>
          </a:p>
          <a:p>
            <a:r>
              <a:rPr lang="en-GB" sz="1200" dirty="0" smtClean="0">
                <a:latin typeface="Comic Sans MS" pitchFamily="66" charset="0"/>
              </a:rPr>
              <a:t>(9) </a:t>
            </a:r>
            <a:r>
              <a:rPr lang="en-US" sz="1200" dirty="0" smtClean="0">
                <a:latin typeface="Comic Sans MS" pitchFamily="66" charset="0"/>
              </a:rPr>
              <a:t>IS451</a:t>
            </a:r>
            <a:r>
              <a:rPr lang="en-GB" sz="1200" dirty="0" smtClean="0">
                <a:latin typeface="Comic Sans MS" pitchFamily="66" charset="0"/>
              </a:rPr>
              <a:t> 98Sr</a:t>
            </a:r>
            <a:endParaRPr lang="en-US" sz="1200" dirty="0" smtClean="0">
              <a:latin typeface="Comic Sans MS" pitchFamily="66" charset="0"/>
            </a:endParaRPr>
          </a:p>
          <a:p>
            <a:r>
              <a:rPr lang="en-GB" sz="1200" dirty="0" smtClean="0">
                <a:latin typeface="Comic Sans MS" pitchFamily="66" charset="0"/>
              </a:rPr>
              <a:t> </a:t>
            </a:r>
            <a:endParaRPr lang="en-US" sz="1200" dirty="0" smtClean="0">
              <a:latin typeface="Comic Sans MS" pitchFamily="66" charset="0"/>
            </a:endParaRPr>
          </a:p>
          <a:p>
            <a:r>
              <a:rPr lang="en-GB" sz="1200" dirty="0" smtClean="0">
                <a:latin typeface="Comic Sans MS" pitchFamily="66" charset="0"/>
              </a:rPr>
              <a:t>(10) </a:t>
            </a:r>
            <a:r>
              <a:rPr lang="en-US" sz="1200" dirty="0" smtClean="0">
                <a:latin typeface="Comic Sans MS" pitchFamily="66" charset="0"/>
              </a:rPr>
              <a:t>IS504</a:t>
            </a:r>
            <a:r>
              <a:rPr lang="en-GB" sz="1200" dirty="0" smtClean="0">
                <a:latin typeface="Comic Sans MS" pitchFamily="66" charset="0"/>
              </a:rPr>
              <a:t> 66Ni </a:t>
            </a:r>
          </a:p>
          <a:p>
            <a:r>
              <a:rPr lang="en-GB" sz="1200" dirty="0" smtClean="0">
                <a:latin typeface="Comic Sans MS" pitchFamily="66" charset="0"/>
              </a:rPr>
              <a:t> </a:t>
            </a:r>
            <a:endParaRPr lang="en-US" sz="1200" dirty="0" smtClean="0">
              <a:latin typeface="Comic Sans MS" pitchFamily="66" charset="0"/>
            </a:endParaRPr>
          </a:p>
          <a:p>
            <a:r>
              <a:rPr lang="en-GB" sz="1200" dirty="0" smtClean="0">
                <a:latin typeface="Comic Sans MS" pitchFamily="66" charset="0"/>
              </a:rPr>
              <a:t>(11) </a:t>
            </a:r>
            <a:r>
              <a:rPr lang="en-US" sz="1200" dirty="0" smtClean="0">
                <a:latin typeface="Comic Sans MS" pitchFamily="66" charset="0"/>
              </a:rPr>
              <a:t>IS510</a:t>
            </a:r>
            <a:r>
              <a:rPr lang="en-GB" sz="1200" dirty="0" smtClean="0">
                <a:latin typeface="Comic Sans MS" pitchFamily="66" charset="0"/>
              </a:rPr>
              <a:t> 72Zn</a:t>
            </a:r>
          </a:p>
          <a:p>
            <a:r>
              <a:rPr lang="en-US" sz="1200" dirty="0" smtClean="0">
                <a:solidFill>
                  <a:srgbClr val="FF0000"/>
                </a:solidFill>
                <a:latin typeface="Comic Sans MS" pitchFamily="66" charset="0"/>
              </a:rPr>
              <a:t>       2-neutron transfer reactions + Coulomb excitation </a:t>
            </a:r>
            <a:r>
              <a:rPr lang="en-GB" sz="1200" dirty="0" smtClean="0">
                <a:latin typeface="Comic Sans MS" pitchFamily="66" charset="0"/>
              </a:rPr>
              <a:t> </a:t>
            </a:r>
          </a:p>
          <a:p>
            <a:endParaRPr lang="en-US" sz="1200" dirty="0" smtClean="0">
              <a:latin typeface="Comic Sans MS" pitchFamily="66" charset="0"/>
            </a:endParaRPr>
          </a:p>
          <a:p>
            <a:r>
              <a:rPr lang="en-GB" sz="1200" dirty="0" smtClean="0">
                <a:latin typeface="Comic Sans MS" pitchFamily="66" charset="0"/>
              </a:rPr>
              <a:t>(12) </a:t>
            </a:r>
            <a:r>
              <a:rPr lang="en-US" sz="1200" dirty="0" smtClean="0">
                <a:latin typeface="Comic Sans MS" pitchFamily="66" charset="0"/>
              </a:rPr>
              <a:t>IS483</a:t>
            </a:r>
            <a:r>
              <a:rPr lang="en-GB" sz="1200" dirty="0" smtClean="0">
                <a:latin typeface="Comic Sans MS" pitchFamily="66" charset="0"/>
              </a:rPr>
              <a:t> 72 or 74 Zn </a:t>
            </a:r>
          </a:p>
          <a:p>
            <a:r>
              <a:rPr lang="en-GB" sz="1200" dirty="0" smtClean="0">
                <a:latin typeface="Comic Sans MS" pitchFamily="66" charset="0"/>
              </a:rPr>
              <a:t>       (scheduled for end of November)</a:t>
            </a:r>
            <a:endParaRPr lang="en-US" sz="1200" dirty="0" smtClean="0">
              <a:latin typeface="Comic Sans MS" pitchFamily="66" charset="0"/>
            </a:endParaRPr>
          </a:p>
          <a:p>
            <a:r>
              <a:rPr lang="en-GB" sz="1200" dirty="0" smtClean="0">
                <a:latin typeface="Comic Sans MS" pitchFamily="66" charset="0"/>
              </a:rPr>
              <a:t> </a:t>
            </a:r>
          </a:p>
          <a:p>
            <a:endParaRPr lang="en-GB" sz="1200" dirty="0" smtClean="0">
              <a:latin typeface="Comic Sans MS" pitchFamily="66" charset="0"/>
            </a:endParaRPr>
          </a:p>
          <a:p>
            <a:r>
              <a:rPr lang="en-GB" sz="1200" dirty="0" smtClean="0">
                <a:latin typeface="Comic Sans MS" pitchFamily="66" charset="0"/>
              </a:rPr>
              <a:t>In addition</a:t>
            </a:r>
          </a:p>
          <a:p>
            <a:r>
              <a:rPr lang="en-GB" sz="1200" dirty="0" smtClean="0">
                <a:latin typeface="Comic Sans MS" pitchFamily="66" charset="0"/>
              </a:rPr>
              <a:t>+ 2 beta-NMR runs with 27Na </a:t>
            </a:r>
            <a:r>
              <a:rPr lang="en-GB" sz="1200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(8Li failed TRAP/EBIS)</a:t>
            </a:r>
          </a:p>
          <a:p>
            <a:endParaRPr lang="en-US" sz="1200" dirty="0" smtClean="0">
              <a:latin typeface="Comic Sans MS" pitchFamily="66" charset="0"/>
            </a:endParaRPr>
          </a:p>
          <a:p>
            <a:r>
              <a:rPr lang="en-US" sz="1200" dirty="0" smtClean="0">
                <a:latin typeface="Comic Sans MS" pitchFamily="66" charset="0"/>
              </a:rPr>
              <a:t>+ 2 WITCH runs: IS433</a:t>
            </a:r>
            <a:r>
              <a:rPr lang="en-GB" sz="1200" dirty="0" smtClean="0">
                <a:latin typeface="Comic Sans MS" pitchFamily="66" charset="0"/>
              </a:rPr>
              <a:t> 35Ar</a:t>
            </a:r>
          </a:p>
          <a:p>
            <a:endParaRPr lang="en-GB" sz="1200" dirty="0" smtClean="0">
              <a:latin typeface="Comic Sans MS" pitchFamily="66" charset="0"/>
            </a:endParaRPr>
          </a:p>
          <a:p>
            <a:r>
              <a:rPr lang="en-US" sz="1200" dirty="0" smtClean="0">
                <a:latin typeface="Comic Sans MS" pitchFamily="66" charset="0"/>
              </a:rPr>
              <a:t>+ 1 WITCH run scheduled for  next week</a:t>
            </a:r>
            <a:endParaRPr lang="en-GB" sz="1200" dirty="0" smtClean="0">
              <a:latin typeface="Comic Sans MS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57800" y="3962400"/>
            <a:ext cx="3429000" cy="23083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mic Sans MS" pitchFamily="66" charset="0"/>
              </a:rPr>
              <a:t>* Ambitious </a:t>
            </a:r>
            <a:r>
              <a:rPr lang="en-US" dirty="0" err="1" smtClean="0">
                <a:latin typeface="Comic Sans MS" pitchFamily="66" charset="0"/>
              </a:rPr>
              <a:t>programme</a:t>
            </a:r>
            <a:endParaRPr lang="en-US" dirty="0" smtClean="0">
              <a:latin typeface="Comic Sans MS" pitchFamily="66" charset="0"/>
            </a:endParaRPr>
          </a:p>
          <a:p>
            <a:endParaRPr lang="en-US" dirty="0" smtClean="0">
              <a:latin typeface="Comic Sans MS" pitchFamily="66" charset="0"/>
            </a:endParaRPr>
          </a:p>
          <a:p>
            <a:r>
              <a:rPr lang="en-US" dirty="0" smtClean="0">
                <a:latin typeface="Comic Sans MS" pitchFamily="66" charset="0"/>
              </a:rPr>
              <a:t>* Record number of delivered REX shifts</a:t>
            </a:r>
          </a:p>
          <a:p>
            <a:endParaRPr lang="en-US" dirty="0" smtClean="0">
              <a:latin typeface="Comic Sans MS" pitchFamily="66" charset="0"/>
            </a:endParaRPr>
          </a:p>
          <a:p>
            <a:r>
              <a:rPr lang="en-US" dirty="0" smtClean="0">
                <a:latin typeface="Comic Sans MS" pitchFamily="66" charset="0"/>
              </a:rPr>
              <a:t>* Some hick-ups (RF problems, cathode failure) but mostly successful year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733800" y="1219200"/>
            <a:ext cx="472440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eaLnBrk="0" hangingPunct="0">
              <a:defRPr/>
            </a:pPr>
            <a:r>
              <a:rPr lang="en-US" sz="2000" kern="0" dirty="0" smtClean="0">
                <a:solidFill>
                  <a:srgbClr val="FF0000"/>
                </a:solidFill>
                <a:latin typeface="Calibri" pitchFamily="34" charset="0"/>
                <a:sym typeface="Wingdings" pitchFamily="2" charset="2"/>
              </a:rPr>
              <a:t>12</a:t>
            </a:r>
            <a:r>
              <a:rPr lang="en-US" sz="2000" kern="0" dirty="0" smtClean="0">
                <a:latin typeface="Calibri" pitchFamily="34" charset="0"/>
                <a:sym typeface="Wingdings" pitchFamily="2" charset="2"/>
              </a:rPr>
              <a:t> REX-ISOLDE runs scheduled for 14 experiments with </a:t>
            </a:r>
            <a:r>
              <a:rPr lang="en-US" sz="2000" kern="0" dirty="0" smtClean="0">
                <a:solidFill>
                  <a:srgbClr val="FF0000"/>
                </a:solidFill>
                <a:latin typeface="Calibri" pitchFamily="34" charset="0"/>
                <a:sym typeface="Wingdings" pitchFamily="2" charset="2"/>
              </a:rPr>
              <a:t>190.5 RIB shifts </a:t>
            </a:r>
            <a:r>
              <a:rPr lang="en-US" sz="2000" kern="0" dirty="0" smtClean="0">
                <a:latin typeface="Calibri" pitchFamily="34" charset="0"/>
                <a:sym typeface="Wingdings" pitchFamily="2" charset="2"/>
              </a:rPr>
              <a:t>(43 %) (160 in 2010)</a:t>
            </a:r>
          </a:p>
          <a:p>
            <a:pPr marL="685800" lvl="1" indent="-228600" eaLnBrk="0" hangingPunct="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000" kern="0" dirty="0" smtClean="0">
                <a:latin typeface="Calibri" pitchFamily="34" charset="0"/>
                <a:sym typeface="Wingdings" pitchFamily="2" charset="2"/>
              </a:rPr>
              <a:t>10  runs done</a:t>
            </a:r>
          </a:p>
          <a:p>
            <a:pPr marL="685800" lvl="1" indent="-228600" eaLnBrk="0" hangingPunct="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000" kern="0" dirty="0" smtClean="0">
                <a:latin typeface="Calibri" pitchFamily="34" charset="0"/>
                <a:sym typeface="Wingdings" pitchFamily="2" charset="2"/>
              </a:rPr>
              <a:t>1 to be done</a:t>
            </a:r>
          </a:p>
          <a:p>
            <a:pPr marL="685800" lvl="1" indent="-228600" eaLnBrk="0" hangingPunct="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000" kern="0" dirty="0" smtClean="0">
                <a:latin typeface="Calibri" pitchFamily="34" charset="0"/>
                <a:sym typeface="Wingdings" pitchFamily="2" charset="2"/>
              </a:rPr>
              <a:t>1 postponed by user (IS512)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74155" y="1686580"/>
            <a:ext cx="7072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  <a:latin typeface="Comic Sans MS" pitchFamily="66" charset="0"/>
              </a:rPr>
              <a:t>heavy</a:t>
            </a:r>
          </a:p>
          <a:p>
            <a:r>
              <a:rPr lang="en-US" sz="1400" dirty="0" smtClean="0">
                <a:solidFill>
                  <a:srgbClr val="FF0000"/>
                </a:solidFill>
                <a:latin typeface="Comic Sans MS" pitchFamily="66" charset="0"/>
              </a:rPr>
              <a:t>beams</a:t>
            </a:r>
            <a:endParaRPr lang="en-US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1" name="Right Brace 10"/>
          <p:cNvSpPr/>
          <p:nvPr/>
        </p:nvSpPr>
        <p:spPr>
          <a:xfrm>
            <a:off x="2721755" y="1676400"/>
            <a:ext cx="76200" cy="4572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8384" y="188640"/>
            <a:ext cx="914399" cy="65602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5580112" y="6488668"/>
            <a:ext cx="2214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D. Voulot &amp; F. Wenander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Technical issues 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5029200" cy="3581400"/>
          </a:xfrm>
        </p:spPr>
        <p:txBody>
          <a:bodyPr>
            <a:noAutofit/>
          </a:bodyPr>
          <a:lstStyle/>
          <a:p>
            <a:r>
              <a:rPr lang="en-US" sz="1800" dirty="0" smtClean="0"/>
              <a:t>7-gap tuners consolidation</a:t>
            </a:r>
          </a:p>
          <a:p>
            <a:pPr lvl="1">
              <a:buNone/>
            </a:pPr>
            <a:r>
              <a:rPr lang="en-US" sz="1400" dirty="0" smtClean="0"/>
              <a:t>-&gt; installation finished</a:t>
            </a:r>
          </a:p>
          <a:p>
            <a:pPr lvl="1">
              <a:buNone/>
            </a:pPr>
            <a:r>
              <a:rPr lang="en-US" sz="1400" dirty="0" smtClean="0"/>
              <a:t>-&gt; working smoothly, no more RF interruption due to 7-gap tuner failure</a:t>
            </a:r>
          </a:p>
          <a:p>
            <a:pPr lvl="1">
              <a:buNone/>
            </a:pPr>
            <a:endParaRPr lang="en-US" sz="1400" dirty="0"/>
          </a:p>
          <a:p>
            <a:r>
              <a:rPr lang="en-US" sz="1800" dirty="0" smtClean="0"/>
              <a:t>Pico-amperemeter for Faraday cups </a:t>
            </a:r>
            <a:endParaRPr lang="en-US" sz="1600" dirty="0" smtClean="0"/>
          </a:p>
          <a:p>
            <a:pPr lvl="1">
              <a:buNone/>
            </a:pPr>
            <a:r>
              <a:rPr lang="en-US" sz="1400" dirty="0" smtClean="0"/>
              <a:t>-&gt; 2 Hz: real time feeling</a:t>
            </a:r>
          </a:p>
          <a:p>
            <a:pPr lvl="1">
              <a:buNone/>
            </a:pPr>
            <a:r>
              <a:rPr lang="en-US" sz="1400" dirty="0" smtClean="0"/>
              <a:t>-&gt; very low noise (can detect 20 </a:t>
            </a:r>
            <a:r>
              <a:rPr lang="en-US" sz="1400" dirty="0" err="1" smtClean="0"/>
              <a:t>fA</a:t>
            </a:r>
            <a:r>
              <a:rPr lang="en-US" sz="1400" dirty="0" smtClean="0"/>
              <a:t> beams!)</a:t>
            </a:r>
          </a:p>
          <a:p>
            <a:pPr lvl="1">
              <a:buNone/>
            </a:pPr>
            <a:r>
              <a:rPr lang="en-US" sz="1400" dirty="0" smtClean="0"/>
              <a:t>-&gt; clear improvement for REX set-up</a:t>
            </a:r>
          </a:p>
          <a:p>
            <a:pPr lvl="1">
              <a:buNone/>
            </a:pPr>
            <a:endParaRPr lang="en-US" sz="1400" dirty="0" smtClean="0"/>
          </a:p>
          <a:p>
            <a:r>
              <a:rPr lang="en-US" sz="1800" dirty="0" smtClean="0"/>
              <a:t>PVSS vacuum control for REX</a:t>
            </a:r>
            <a:endParaRPr lang="en-US" sz="1600" dirty="0" smtClean="0"/>
          </a:p>
          <a:p>
            <a:pPr lvl="1">
              <a:buNone/>
            </a:pPr>
            <a:r>
              <a:rPr lang="en-US" sz="1400" dirty="0" smtClean="0"/>
              <a:t>-&gt; fully automated (on paper)</a:t>
            </a:r>
          </a:p>
          <a:p>
            <a:pPr lvl="1">
              <a:buNone/>
            </a:pPr>
            <a:r>
              <a:rPr lang="en-US" sz="1400" dirty="0" smtClean="0"/>
              <a:t>-&gt; same as ISOLDE</a:t>
            </a:r>
          </a:p>
          <a:p>
            <a:pPr lvl="1">
              <a:buNone/>
            </a:pPr>
            <a:endParaRPr lang="en-US" sz="1400" dirty="0" smtClean="0"/>
          </a:p>
          <a:p>
            <a:pPr marL="0" indent="0">
              <a:spcBef>
                <a:spcPts val="0"/>
              </a:spcBef>
            </a:pPr>
            <a:r>
              <a:rPr lang="en-US" sz="1800" dirty="0" smtClean="0">
                <a:solidFill>
                  <a:prstClr val="black"/>
                </a:solidFill>
              </a:rPr>
              <a:t>    EBIS cathode problems</a:t>
            </a:r>
            <a:endParaRPr lang="en-US" sz="1600" dirty="0" smtClean="0">
              <a:solidFill>
                <a:prstClr val="black"/>
              </a:solidFill>
            </a:endParaRPr>
          </a:p>
          <a:p>
            <a:pPr marL="457200" lvl="1" indent="0">
              <a:spcBef>
                <a:spcPts val="336"/>
              </a:spcBef>
              <a:buNone/>
            </a:pPr>
            <a:r>
              <a:rPr lang="en-US" sz="1400" dirty="0" smtClean="0">
                <a:solidFill>
                  <a:prstClr val="black"/>
                </a:solidFill>
              </a:rPr>
              <a:t>-&gt; ‘poisoning problem’ understood? </a:t>
            </a:r>
            <a:r>
              <a:rPr lang="en-US" sz="1400" dirty="0" err="1" smtClean="0">
                <a:solidFill>
                  <a:prstClr val="black"/>
                </a:solidFill>
              </a:rPr>
              <a:t>tbc</a:t>
            </a:r>
            <a:endParaRPr lang="en-US" sz="1400" dirty="0" smtClean="0">
              <a:solidFill>
                <a:prstClr val="black"/>
              </a:solidFill>
            </a:endParaRPr>
          </a:p>
          <a:p>
            <a:pPr marL="457200" lvl="1" indent="0">
              <a:spcBef>
                <a:spcPts val="336"/>
              </a:spcBef>
              <a:buNone/>
            </a:pPr>
            <a:r>
              <a:rPr lang="en-US" sz="1400" dirty="0" smtClean="0">
                <a:solidFill>
                  <a:prstClr val="black"/>
                </a:solidFill>
              </a:rPr>
              <a:t>-&gt; limited lifetime and e</a:t>
            </a:r>
            <a:r>
              <a:rPr lang="en-US" sz="1400" baseline="30000" dirty="0" smtClean="0">
                <a:solidFill>
                  <a:prstClr val="black"/>
                </a:solidFill>
              </a:rPr>
              <a:t>-</a:t>
            </a:r>
            <a:r>
              <a:rPr lang="en-US" sz="1400" dirty="0" smtClean="0">
                <a:solidFill>
                  <a:prstClr val="black"/>
                </a:solidFill>
              </a:rPr>
              <a:t> emission problem remains</a:t>
            </a:r>
          </a:p>
          <a:p>
            <a:pPr lvl="1">
              <a:buNone/>
            </a:pPr>
            <a:endParaRPr lang="en-US" sz="1600" dirty="0" smtClean="0"/>
          </a:p>
          <a:p>
            <a:pPr>
              <a:buNone/>
            </a:pPr>
            <a:endParaRPr lang="en-US" sz="1600" dirty="0" smtClean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0" y="1143000"/>
            <a:ext cx="1447800" cy="193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1600" y="3276600"/>
            <a:ext cx="3581400" cy="178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G:\Departments\AB\Projects\REX\Linac\Pictures\20091105_EBIS cathode\P1000968.JPG"/>
          <p:cNvPicPr>
            <a:picLocks noChangeAspect="1" noChangeArrowheads="1"/>
          </p:cNvPicPr>
          <p:nvPr/>
        </p:nvPicPr>
        <p:blipFill>
          <a:blip r:embed="rId5" cstate="print"/>
          <a:srcRect l="33630" t="35250" r="37862" b="35250"/>
          <a:stretch>
            <a:fillRect/>
          </a:stretch>
        </p:blipFill>
        <p:spPr bwMode="auto">
          <a:xfrm>
            <a:off x="5791200" y="5334000"/>
            <a:ext cx="1219200" cy="1066800"/>
          </a:xfrm>
          <a:prstGeom prst="rect">
            <a:avLst/>
          </a:prstGeom>
          <a:noFill/>
        </p:spPr>
      </p:pic>
      <p:pic>
        <p:nvPicPr>
          <p:cNvPr id="7" name="Picture 1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28384" y="188640"/>
            <a:ext cx="914399" cy="65602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5580112" y="6488668"/>
            <a:ext cx="2214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D. Voulot &amp; F. Wenander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457200" y="304800"/>
            <a:ext cx="8229600" cy="715962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Technical issues II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38200" y="5486400"/>
            <a:ext cx="7543800" cy="89255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000" dirty="0" smtClean="0">
                <a:latin typeface="Comic Sans MS" pitchFamily="66" charset="0"/>
              </a:rPr>
              <a:t>Coming–up next year:</a:t>
            </a:r>
          </a:p>
          <a:p>
            <a:pPr lvl="1"/>
            <a:r>
              <a:rPr lang="en-US" sz="1600" dirty="0" smtClean="0">
                <a:latin typeface="Comic Sans MS" pitchFamily="66" charset="0"/>
              </a:rPr>
              <a:t>* 2 ms RF pulse length for slow extraction (with reduced duty cycle)</a:t>
            </a:r>
          </a:p>
          <a:p>
            <a:pPr lvl="1"/>
            <a:r>
              <a:rPr lang="en-US" sz="1600" dirty="0" smtClean="0">
                <a:latin typeface="Comic Sans MS" pitchFamily="66" charset="0"/>
              </a:rPr>
              <a:t>* Improved vacuum in RFQ section for highly charged beams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0" y="1219200"/>
            <a:ext cx="2514600" cy="1508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1295400"/>
            <a:ext cx="5410200" cy="35814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dirty="0" smtClean="0">
                <a:latin typeface="Comic Sans MS" pitchFamily="66" charset="0"/>
                <a:sym typeface="Symbol"/>
              </a:rPr>
              <a:t>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E-E for beam composition examination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-&gt; first test </a:t>
            </a:r>
            <a:r>
              <a:rPr lang="en-US" sz="1400" dirty="0" smtClean="0">
                <a:latin typeface="Comic Sans MS" pitchFamily="66" charset="0"/>
              </a:rPr>
              <a:t>of monolithic 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Si detectors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-&gt; preliminary results =</a:t>
            </a:r>
            <a:r>
              <a:rPr kumimoji="0" lang="en-US" sz="1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need to improve </a:t>
            </a:r>
            <a:r>
              <a:rPr kumimoji="0" lang="en-US" sz="1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sym typeface="Symbol"/>
              </a:rPr>
              <a:t></a:t>
            </a:r>
            <a:r>
              <a:rPr kumimoji="0" lang="en-US" sz="1400" b="0" i="0" u="none" strike="noStrike" kern="1200" cap="none" spc="0" normalizeH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E signal</a:t>
            </a:r>
            <a:endParaRPr kumimoji="0" lang="en-US" sz="14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400" baseline="0" dirty="0" smtClean="0">
                <a:latin typeface="Comic Sans MS" pitchFamily="66" charset="0"/>
              </a:rPr>
              <a:t>-&gt; collaboration</a:t>
            </a:r>
            <a:r>
              <a:rPr lang="en-US" sz="1400" dirty="0" smtClean="0">
                <a:latin typeface="Comic Sans MS" pitchFamily="66" charset="0"/>
              </a:rPr>
              <a:t> with the Madrid group</a:t>
            </a: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 smtClean="0">
                <a:latin typeface="Comic Sans MS" pitchFamily="66" charset="0"/>
              </a:rPr>
              <a:t>Detector for slow extraction optimization</a:t>
            </a: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-&gt; installed a Si pin diode</a:t>
            </a:r>
            <a:r>
              <a:rPr kumimoji="0" lang="en-US" sz="1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before </a:t>
            </a:r>
            <a:r>
              <a:rPr kumimoji="0" lang="en-US" sz="1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Miniball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-&gt;</a:t>
            </a:r>
            <a:r>
              <a:rPr kumimoji="0" lang="en-US" sz="1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first tests positive; improved amplifier setup to follow</a:t>
            </a: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742950" lvl="1" indent="-285750">
              <a:spcBef>
                <a:spcPct val="20000"/>
              </a:spcBef>
            </a:pPr>
            <a:r>
              <a:rPr lang="en-US" sz="1400" dirty="0" smtClean="0">
                <a:latin typeface="Comic Sans MS" pitchFamily="66" charset="0"/>
              </a:rPr>
              <a:t>-&gt; collaboration with J. Pakarinen + BI group</a:t>
            </a:r>
          </a:p>
          <a:p>
            <a:pPr marL="742950" lvl="1" indent="-285750">
              <a:spcBef>
                <a:spcPct val="20000"/>
              </a:spcBef>
            </a:pP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sym typeface="Symbol"/>
              </a:rPr>
              <a:t>-NMR setup mechanically operational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-&gt;</a:t>
            </a:r>
            <a:r>
              <a:rPr kumimoji="0" lang="en-US" sz="1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27Na beam taken and data under analysis</a:t>
            </a: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-&gt; see talk by</a:t>
            </a:r>
            <a:r>
              <a:rPr kumimoji="0" lang="en-US" sz="1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H. Tornqvist at ISOLDE workshop</a:t>
            </a: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 l="16179" t="15284" r="17403" b="19086"/>
          <a:stretch>
            <a:fillRect/>
          </a:stretch>
        </p:blipFill>
        <p:spPr bwMode="auto">
          <a:xfrm>
            <a:off x="6553200" y="3276600"/>
            <a:ext cx="1872641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8229600" y="4343400"/>
            <a:ext cx="5982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beam</a:t>
            </a:r>
            <a:endParaRPr lang="en-US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7086600" y="2971800"/>
            <a:ext cx="5998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pin </a:t>
            </a:r>
            <a:br>
              <a:rPr lang="en-US" sz="1400" dirty="0" smtClean="0"/>
            </a:br>
            <a:r>
              <a:rPr lang="en-US" sz="1400" dirty="0" smtClean="0"/>
              <a:t>diode</a:t>
            </a:r>
            <a:endParaRPr lang="en-US" sz="1400" dirty="0"/>
          </a:p>
        </p:txBody>
      </p:sp>
      <p:pic>
        <p:nvPicPr>
          <p:cNvPr id="10" name="Picture 1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28384" y="188640"/>
            <a:ext cx="914399" cy="65602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5580112" y="6488668"/>
            <a:ext cx="2214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D. Voulot &amp; F. Wenander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612648" y="228600"/>
            <a:ext cx="8153400" cy="99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RILIS</a:t>
            </a:r>
            <a:r>
              <a:rPr lang="en-US" sz="44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operation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79512" y="1556792"/>
            <a:ext cx="8820472" cy="3096344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/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tabLst/>
              <a:defRPr/>
            </a:pPr>
            <a:r>
              <a:rPr kumimoji="0" lang="en-GB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Combined dye and </a:t>
            </a:r>
            <a:r>
              <a:rPr kumimoji="0" lang="en-GB" sz="2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Ti:Sapphire</a:t>
            </a:r>
            <a:r>
              <a:rPr kumimoji="0" lang="en-GB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laser system is in regular operation</a:t>
            </a:r>
          </a:p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tabLst/>
              <a:defRPr/>
            </a:pPr>
            <a:r>
              <a:rPr kumimoji="0" lang="en-GB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Ion beams of 16 elements are produced since beginning of the running period:</a:t>
            </a:r>
            <a:r>
              <a:rPr lang="en-GB" sz="2900" dirty="0" smtClean="0"/>
              <a:t> </a:t>
            </a:r>
            <a:r>
              <a:rPr kumimoji="0" lang="en-GB" sz="29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2310 hours lasers ON</a:t>
            </a:r>
            <a:endParaRPr kumimoji="0" lang="en-GB" sz="2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tabLst/>
              <a:defRPr/>
            </a:pPr>
            <a:r>
              <a:rPr lang="en-GB" sz="2900" dirty="0" smtClean="0"/>
              <a:t>Study of ionization of laser-ablated atoms in the LARIS lab</a:t>
            </a:r>
            <a:endParaRPr kumimoji="0" lang="en-GB" sz="2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" y="4725145"/>
          <a:ext cx="9144016" cy="1460993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755576"/>
                <a:gridCol w="553909"/>
                <a:gridCol w="553909"/>
                <a:gridCol w="553909"/>
                <a:gridCol w="553909"/>
                <a:gridCol w="553909"/>
                <a:gridCol w="553909"/>
                <a:gridCol w="553909"/>
                <a:gridCol w="553909"/>
                <a:gridCol w="553909"/>
                <a:gridCol w="553909"/>
                <a:gridCol w="553909"/>
                <a:gridCol w="553909"/>
                <a:gridCol w="553909"/>
                <a:gridCol w="628395"/>
                <a:gridCol w="559228"/>
              </a:tblGrid>
              <a:tr h="580999">
                <a:tc>
                  <a:txBody>
                    <a:bodyPr/>
                    <a:lstStyle/>
                    <a:p>
                      <a:r>
                        <a:rPr lang="en-GB" dirty="0" smtClean="0"/>
                        <a:t>Beam</a:t>
                      </a:r>
                      <a:endParaRPr lang="en-GB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Sm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Ga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Mg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At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Pb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Dy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Nd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Pr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Ag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Tl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Cd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Mn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Ni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Dy</a:t>
                      </a:r>
                      <a:r>
                        <a:rPr lang="en-GB" dirty="0" smtClean="0"/>
                        <a:t> &amp;</a:t>
                      </a:r>
                      <a:r>
                        <a:rPr lang="en-GB" dirty="0" err="1" smtClean="0"/>
                        <a:t>Yb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Zn</a:t>
                      </a:r>
                      <a:endParaRPr lang="en-GB" dirty="0"/>
                    </a:p>
                  </a:txBody>
                  <a:tcPr/>
                </a:tc>
              </a:tr>
              <a:tr h="332000">
                <a:tc>
                  <a:txBody>
                    <a:bodyPr/>
                    <a:lstStyle/>
                    <a:p>
                      <a:r>
                        <a:rPr lang="en-GB" dirty="0" smtClean="0"/>
                        <a:t>Plan</a:t>
                      </a:r>
                      <a:endParaRPr lang="en-GB" dirty="0"/>
                    </a:p>
                  </a:txBody>
                  <a:tcPr>
                    <a:solidFill>
                      <a:srgbClr val="FFFF0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80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104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64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160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64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136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-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112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208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120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272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256</a:t>
                      </a:r>
                    </a:p>
                  </a:txBody>
                  <a:tcPr/>
                </a:tc>
              </a:tr>
              <a:tr h="455153">
                <a:tc>
                  <a:txBody>
                    <a:bodyPr/>
                    <a:lstStyle/>
                    <a:p>
                      <a:r>
                        <a:rPr lang="en-GB" dirty="0" smtClean="0"/>
                        <a:t>Real</a:t>
                      </a:r>
                      <a:endParaRPr lang="en-GB" dirty="0"/>
                    </a:p>
                  </a:txBody>
                  <a:tcPr>
                    <a:solidFill>
                      <a:srgbClr val="21FF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89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64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216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221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35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110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4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92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231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241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206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/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/>
                        <a:t>279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323528" y="4149080"/>
            <a:ext cx="8568952" cy="4623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/>
          <a:p>
            <a:pPr>
              <a:spcBef>
                <a:spcPct val="20000"/>
              </a:spcBef>
              <a:buClr>
                <a:schemeClr val="bg1"/>
              </a:buClr>
              <a:buSzPct val="100000"/>
              <a:buFont typeface="Times New Roman" pitchFamily="18" charset="0"/>
              <a:buNone/>
            </a:pPr>
            <a:r>
              <a:rPr lang="en-US" sz="2400" b="1" dirty="0" smtClean="0"/>
              <a:t>Laser time per beam for the operation year 2011 (as of today) </a:t>
            </a:r>
            <a:endParaRPr lang="en-US" sz="2400" b="1" dirty="0">
              <a:latin typeface="Verdan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96136" y="6309320"/>
            <a:ext cx="32123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Courtesy of V. Fedosseev &amp; B. Marsh</a:t>
            </a:r>
            <a:endParaRPr lang="en-US" dirty="0"/>
          </a:p>
        </p:txBody>
      </p:sp>
      <p:pic>
        <p:nvPicPr>
          <p:cNvPr id="8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8384" y="188640"/>
            <a:ext cx="914399" cy="65602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dirty="0" smtClean="0"/>
              <a:t>The LARIS laboratory</a:t>
            </a:r>
            <a:endParaRPr lang="en-US" dirty="0"/>
          </a:p>
        </p:txBody>
      </p:sp>
      <p:pic>
        <p:nvPicPr>
          <p:cNvPr id="5" name="図 4" descr="ScreenDump.png"/>
          <p:cNvPicPr>
            <a:picLocks noChangeAspect="1"/>
          </p:cNvPicPr>
          <p:nvPr/>
        </p:nvPicPr>
        <p:blipFill rotWithShape="1">
          <a:blip r:embed="rId3" cstate="print"/>
          <a:srcRect b="56599"/>
          <a:stretch/>
        </p:blipFill>
        <p:spPr>
          <a:xfrm>
            <a:off x="467544" y="5129808"/>
            <a:ext cx="6862589" cy="1243491"/>
          </a:xfrm>
          <a:prstGeom prst="rect">
            <a:avLst/>
          </a:prstGeom>
        </p:spPr>
      </p:pic>
      <p:sp>
        <p:nvSpPr>
          <p:cNvPr id="6" name="テキスト ボックス 7"/>
          <p:cNvSpPr txBox="1"/>
          <p:nvPr/>
        </p:nvSpPr>
        <p:spPr>
          <a:xfrm>
            <a:off x="7402141" y="5385990"/>
            <a:ext cx="135325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CF</a:t>
            </a:r>
            <a:r>
              <a:rPr lang="en-US" altLang="ja-JP" baseline="-25000" dirty="0" smtClean="0"/>
              <a:t>4</a:t>
            </a:r>
            <a:r>
              <a:rPr lang="en-US" altLang="ja-JP" dirty="0" smtClean="0"/>
              <a:t> gas flow</a:t>
            </a:r>
          </a:p>
          <a:p>
            <a:r>
              <a:rPr kumimoji="1" lang="en-US" altLang="ja-JP" dirty="0" err="1" smtClean="0"/>
              <a:t>T</a:t>
            </a:r>
            <a:r>
              <a:rPr kumimoji="1" lang="en-US" altLang="ja-JP" baseline="-25000" dirty="0" err="1" smtClean="0"/>
              <a:t>gas</a:t>
            </a:r>
            <a:r>
              <a:rPr kumimoji="1" lang="en-US" altLang="ja-JP" dirty="0" smtClean="0"/>
              <a:t>=730 </a:t>
            </a:r>
            <a:r>
              <a:rPr kumimoji="1" lang="en-US" altLang="ja-JP" dirty="0" smtClean="0">
                <a:latin typeface="Symbol" pitchFamily="18" charset="2"/>
              </a:rPr>
              <a:t>m</a:t>
            </a:r>
            <a:r>
              <a:rPr kumimoji="1" lang="en-US" altLang="ja-JP" dirty="0" smtClean="0"/>
              <a:t>s</a:t>
            </a:r>
          </a:p>
          <a:p>
            <a:r>
              <a:rPr lang="en-US" altLang="ja-JP" dirty="0" err="1" smtClean="0"/>
              <a:t>T</a:t>
            </a:r>
            <a:r>
              <a:rPr lang="en-US" altLang="ja-JP" baseline="-25000" dirty="0" err="1" smtClean="0"/>
              <a:t>ion</a:t>
            </a:r>
            <a:r>
              <a:rPr lang="en-US" altLang="ja-JP" dirty="0" smtClean="0"/>
              <a:t>=1500 </a:t>
            </a:r>
            <a:r>
              <a:rPr lang="en-US" altLang="ja-JP" dirty="0" smtClean="0">
                <a:latin typeface="Symbol" pitchFamily="18" charset="2"/>
              </a:rPr>
              <a:t>m</a:t>
            </a:r>
            <a:r>
              <a:rPr lang="en-US" altLang="ja-JP" dirty="0" smtClean="0"/>
              <a:t>s</a:t>
            </a:r>
            <a:endParaRPr kumimoji="1" lang="ja-JP" altLang="en-US" dirty="0"/>
          </a:p>
        </p:txBody>
      </p:sp>
      <p:sp>
        <p:nvSpPr>
          <p:cNvPr id="7" name="テキスト ボックス 10"/>
          <p:cNvSpPr txBox="1"/>
          <p:nvPr/>
        </p:nvSpPr>
        <p:spPr>
          <a:xfrm>
            <a:off x="755576" y="6084004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aseline="30000" dirty="0" smtClean="0"/>
              <a:t>90,91,92,94,96</a:t>
            </a:r>
            <a:r>
              <a:rPr kumimoji="1" lang="en-US" altLang="ja-JP" dirty="0" smtClean="0"/>
              <a:t>Zr</a:t>
            </a:r>
            <a:endParaRPr kumimoji="1" lang="ja-JP" alt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07504" y="2204864"/>
            <a:ext cx="8640960" cy="2376264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tabLst/>
              <a:defRPr/>
            </a:pPr>
            <a:r>
              <a:rPr lang="en-GB" sz="2900" b="1" noProof="0" dirty="0" smtClean="0"/>
              <a:t>Problem:</a:t>
            </a:r>
            <a:r>
              <a:rPr lang="en-GB" sz="2900" noProof="0" dirty="0" smtClean="0"/>
              <a:t> refractory elements are not released at ISOLDE</a:t>
            </a:r>
            <a:endParaRPr kumimoji="0" lang="en-GB" sz="2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tabLst/>
              <a:defRPr/>
            </a:pPr>
            <a:r>
              <a:rPr lang="en-GB" sz="2900" b="1" noProof="0" dirty="0" smtClean="0"/>
              <a:t>Suggested solution</a:t>
            </a:r>
            <a:r>
              <a:rPr lang="en-GB" sz="2900" b="1" dirty="0"/>
              <a:t>:</a:t>
            </a:r>
            <a:r>
              <a:rPr lang="en-GB" sz="2900" noProof="0" dirty="0" smtClean="0"/>
              <a:t> produce volatile molecules of refractory elements, break the molecule with UV light/low energy electron beam and resonantly ionize the atom of interest.</a:t>
            </a:r>
          </a:p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tabLst/>
              <a:defRPr/>
            </a:pPr>
            <a:r>
              <a:rPr lang="en-GB" sz="2900" dirty="0" smtClean="0"/>
              <a:t>Status: </a:t>
            </a:r>
            <a:r>
              <a:rPr lang="en-GB" sz="2900" dirty="0" err="1" smtClean="0"/>
              <a:t>Zr</a:t>
            </a:r>
            <a:r>
              <a:rPr lang="en-GB" sz="2900" dirty="0" smtClean="0"/>
              <a:t> </a:t>
            </a:r>
            <a:r>
              <a:rPr lang="en-GB" sz="2900" dirty="0" err="1" smtClean="0"/>
              <a:t>anf</a:t>
            </a:r>
            <a:r>
              <a:rPr lang="en-GB" sz="2900" dirty="0" smtClean="0"/>
              <a:t> </a:t>
            </a:r>
            <a:r>
              <a:rPr lang="en-GB" sz="2900" dirty="0" err="1" smtClean="0"/>
              <a:t>ZrF</a:t>
            </a:r>
            <a:r>
              <a:rPr lang="en-GB" sz="2900" dirty="0" smtClean="0"/>
              <a:t> ions have been produced in the </a:t>
            </a:r>
            <a:r>
              <a:rPr lang="en-GB" sz="2900" dirty="0"/>
              <a:t>a</a:t>
            </a:r>
            <a:r>
              <a:rPr lang="en-GB" sz="2900" dirty="0" smtClean="0"/>
              <a:t>blation source at LARIS.</a:t>
            </a:r>
            <a:endParaRPr kumimoji="0" lang="en-GB" sz="2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tabLst/>
              <a:defRPr/>
            </a:pPr>
            <a:r>
              <a:rPr lang="en-GB" sz="2900" dirty="0" smtClean="0"/>
              <a:t>Resonance ionization spectroscopy will be performed for </a:t>
            </a:r>
            <a:r>
              <a:rPr lang="en-GB" sz="2900" dirty="0" err="1" smtClean="0"/>
              <a:t>Zr</a:t>
            </a:r>
            <a:r>
              <a:rPr lang="en-GB" sz="2900" dirty="0" smtClean="0"/>
              <a:t> ionization scheme development and this scheme can be used during the investigation of the molecular breakup process.</a:t>
            </a:r>
            <a:endParaRPr kumimoji="0" lang="en-GB" sz="2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テキスト ボックス 10"/>
          <p:cNvSpPr txBox="1"/>
          <p:nvPr/>
        </p:nvSpPr>
        <p:spPr>
          <a:xfrm>
            <a:off x="4427984" y="6084004"/>
            <a:ext cx="1463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aseline="30000" dirty="0" smtClean="0"/>
              <a:t>90,91,92,94,96</a:t>
            </a:r>
            <a:r>
              <a:rPr kumimoji="1" lang="en-US" altLang="ja-JP" dirty="0" smtClean="0"/>
              <a:t>ZrF</a:t>
            </a:r>
            <a:endParaRPr kumimoji="1" lang="ja-JP" altLang="en-US" dirty="0"/>
          </a:p>
        </p:txBody>
      </p:sp>
      <p:sp>
        <p:nvSpPr>
          <p:cNvPr id="10" name="Rectangle 9"/>
          <p:cNvSpPr/>
          <p:nvPr/>
        </p:nvSpPr>
        <p:spPr>
          <a:xfrm>
            <a:off x="683568" y="1556792"/>
            <a:ext cx="76819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Ionization scheme development for refractory elements</a:t>
            </a:r>
            <a:endParaRPr lang="en-US" sz="2400" dirty="0">
              <a:solidFill>
                <a:schemeClr val="accent1">
                  <a:lumMod val="75000"/>
                </a:schemeClr>
              </a:solidFill>
              <a:latin typeface="Arial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54130" y="4787860"/>
            <a:ext cx="74978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i="1" dirty="0" smtClean="0">
                <a:solidFill>
                  <a:schemeClr val="accent6">
                    <a:lumMod val="75000"/>
                  </a:schemeClr>
                </a:solidFill>
              </a:rPr>
              <a:t>Time-of-Flight mass spectrum from the LARIS ablation source with CF</a:t>
            </a:r>
            <a:r>
              <a:rPr lang="en-US" altLang="ja-JP" i="1" baseline="-25000" dirty="0" smtClean="0">
                <a:solidFill>
                  <a:schemeClr val="accent6">
                    <a:lumMod val="75000"/>
                  </a:schemeClr>
                </a:solidFill>
              </a:rPr>
              <a:t>4</a:t>
            </a:r>
            <a:r>
              <a:rPr lang="en-US" altLang="ja-JP" i="1" dirty="0" smtClean="0">
                <a:solidFill>
                  <a:schemeClr val="accent6">
                    <a:lumMod val="75000"/>
                  </a:schemeClr>
                </a:solidFill>
              </a:rPr>
              <a:t> gas injected</a:t>
            </a:r>
            <a:endParaRPr lang="en-US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2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28384" y="188640"/>
            <a:ext cx="914399" cy="65602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5796136" y="6309320"/>
            <a:ext cx="32123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Courtesy of V. Fedosseev &amp; B. Marsh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Machine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873624" cy="2197224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sz="3600" dirty="0" smtClean="0"/>
              <a:t>GLM Deflector Part 2</a:t>
            </a:r>
            <a:r>
              <a:rPr lang="en-US" sz="3600" dirty="0" smtClean="0">
                <a:solidFill>
                  <a:schemeClr val="accent1"/>
                </a:solidFill>
                <a:sym typeface="Wingdings 2"/>
              </a:rPr>
              <a:t></a:t>
            </a:r>
            <a:endParaRPr lang="en-US" sz="3600" dirty="0" smtClean="0">
              <a:solidFill>
                <a:schemeClr val="accent1"/>
              </a:solidFill>
            </a:endParaRPr>
          </a:p>
          <a:p>
            <a:r>
              <a:rPr lang="en-US" dirty="0" smtClean="0"/>
              <a:t>Coupling between motor and transmission had slipped (vibration?).</a:t>
            </a:r>
          </a:p>
          <a:p>
            <a:r>
              <a:rPr lang="en-US" dirty="0" smtClean="0"/>
              <a:t>Repaired and reinforced</a:t>
            </a:r>
            <a:endParaRPr lang="en-US" dirty="0"/>
          </a:p>
        </p:txBody>
      </p:sp>
      <p:pic>
        <p:nvPicPr>
          <p:cNvPr id="1027" name="Picture 3" descr="E:\catheral\water panel\vue gener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3717032"/>
            <a:ext cx="3826296" cy="2872739"/>
          </a:xfrm>
          <a:prstGeom prst="rect">
            <a:avLst/>
          </a:prstGeom>
          <a:noFill/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932040" y="4365104"/>
            <a:ext cx="3873624" cy="2197224"/>
          </a:xfrm>
          <a:prstGeom prst="rect">
            <a:avLst/>
          </a:prstGeom>
        </p:spPr>
        <p:txBody>
          <a:bodyPr vert="horz">
            <a:normAutofit fontScale="70000" lnSpcReduction="2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itchFamily="18" charset="2"/>
              <a:buChar char=""/>
              <a:tabLst/>
              <a:defRPr/>
            </a:pPr>
            <a:r>
              <a:rPr kumimoji="0" lang="en-US" sz="3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Water Cooling</a:t>
            </a:r>
          </a:p>
          <a:p>
            <a:pPr>
              <a:buFont typeface="Arial" pitchFamily="34" charset="0"/>
              <a:buChar char="•"/>
            </a:pPr>
            <a:r>
              <a:rPr lang="en-GB" sz="2800" dirty="0" smtClean="0"/>
              <a:t> new circuit for reservoir filling </a:t>
            </a:r>
            <a:endParaRPr lang="en-US" sz="2800" dirty="0" smtClean="0"/>
          </a:p>
          <a:p>
            <a:pPr>
              <a:buFont typeface="Arial" pitchFamily="34" charset="0"/>
              <a:buChar char="•"/>
            </a:pPr>
            <a:r>
              <a:rPr lang="en-GB" sz="2800" dirty="0" smtClean="0"/>
              <a:t> modification of the reservoir drain</a:t>
            </a:r>
            <a:endParaRPr lang="en-US" sz="2800" dirty="0" smtClean="0"/>
          </a:p>
          <a:p>
            <a:pPr>
              <a:buFont typeface="Arial" pitchFamily="34" charset="0"/>
              <a:buChar char="•"/>
            </a:pPr>
            <a:r>
              <a:rPr lang="en-GB" sz="2800" dirty="0" smtClean="0"/>
              <a:t> modification of the condensation water recuperation to avoid collision with the crane </a:t>
            </a:r>
          </a:p>
          <a:p>
            <a:pPr>
              <a:buFont typeface="Arial" pitchFamily="34" charset="0"/>
              <a:buChar char="•"/>
            </a:pPr>
            <a:r>
              <a:rPr lang="en-GB" sz="2800" dirty="0" smtClean="0"/>
              <a:t> independent pressure regulation on both target circuits</a:t>
            </a:r>
            <a:endParaRPr lang="en-US" sz="2800" dirty="0"/>
          </a:p>
        </p:txBody>
      </p:sp>
      <p:pic>
        <p:nvPicPr>
          <p:cNvPr id="7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28384" y="188640"/>
            <a:ext cx="914399" cy="65602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2" y="1412776"/>
            <a:ext cx="3371850" cy="269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0"/>
            <a:ext cx="7772400" cy="1143000"/>
          </a:xfrm>
        </p:spPr>
        <p:txBody>
          <a:bodyPr/>
          <a:lstStyle/>
          <a:p>
            <a:r>
              <a:rPr lang="en-US" dirty="0" smtClean="0"/>
              <a:t>Machine Issues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932040" y="4077072"/>
            <a:ext cx="3513584" cy="2341240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itchFamily="18" charset="2"/>
              <a:buChar char="D"/>
              <a:tabLst/>
              <a:defRPr/>
            </a:pP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Pico-ampere meters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 pitchFamily="34" charset="0"/>
              <a:buChar char="•"/>
              <a:tabLst/>
              <a:defRPr/>
            </a:pPr>
            <a:r>
              <a:rPr lang="fr-CH" sz="2600" dirty="0" smtClean="0"/>
              <a:t>Operating </a:t>
            </a:r>
            <a:r>
              <a:rPr lang="fr-CH" sz="2600" dirty="0" err="1" smtClean="0"/>
              <a:t>well</a:t>
            </a:r>
            <a:r>
              <a:rPr lang="fr-CH" sz="2600" dirty="0" smtClean="0"/>
              <a:t>, </a:t>
            </a:r>
            <a:r>
              <a:rPr lang="fr-CH" sz="2600" dirty="0" err="1" smtClean="0"/>
              <a:t>except</a:t>
            </a:r>
            <a:r>
              <a:rPr lang="fr-CH" sz="2600" dirty="0" smtClean="0"/>
              <a:t> for </a:t>
            </a:r>
            <a:r>
              <a:rPr lang="fr-CH" sz="2600" dirty="0" err="1" smtClean="0"/>
              <a:t>those</a:t>
            </a:r>
            <a:r>
              <a:rPr lang="fr-CH" sz="2600" dirty="0" smtClean="0"/>
              <a:t> </a:t>
            </a:r>
            <a:r>
              <a:rPr lang="fr-CH" sz="2600" dirty="0" err="1" smtClean="0"/>
              <a:t>located</a:t>
            </a:r>
            <a:r>
              <a:rPr lang="fr-CH" sz="2600" dirty="0" smtClean="0"/>
              <a:t> in HRS </a:t>
            </a:r>
            <a:r>
              <a:rPr lang="fr-CH" sz="2600" dirty="0" err="1" smtClean="0"/>
              <a:t>separator</a:t>
            </a:r>
            <a:r>
              <a:rPr lang="fr-CH" sz="2600" dirty="0" smtClean="0"/>
              <a:t> area.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 pitchFamily="34" charset="0"/>
              <a:buChar char="•"/>
              <a:tabLst/>
              <a:defRPr/>
            </a:pPr>
            <a:r>
              <a:rPr kumimoji="0" lang="fr-CH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 </a:t>
            </a:r>
            <a:r>
              <a:rPr kumimoji="0" lang="fr-CH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</a:t>
            </a:r>
            <a:r>
              <a:rPr kumimoji="0" lang="fr-CH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fr-CH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moved</a:t>
            </a:r>
            <a:r>
              <a:rPr kumimoji="0" lang="fr-CH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out </a:t>
            </a:r>
            <a:r>
              <a:rPr kumimoji="0" lang="fr-CH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during</a:t>
            </a:r>
            <a:r>
              <a:rPr kumimoji="0" lang="fr-CH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fr-CH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shutdown</a:t>
            </a: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8384" y="188640"/>
            <a:ext cx="914399" cy="65602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31746" name="Picture 2" descr="\\cern.ch\dfs\Users\g\gjf\Public\Pictures\PAM\DSCN16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3573016"/>
            <a:ext cx="2682348" cy="1887736"/>
          </a:xfrm>
          <a:prstGeom prst="rect">
            <a:avLst/>
          </a:prstGeom>
          <a:noFill/>
        </p:spPr>
      </p:pic>
      <p:pic>
        <p:nvPicPr>
          <p:cNvPr id="31747" name="Picture 3" descr="\\cern.ch\dfs\Users\g\gjf\Public\Pictures\PAM\DSCN16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67744" y="4941168"/>
            <a:ext cx="2070894" cy="1523490"/>
          </a:xfrm>
          <a:prstGeom prst="rect">
            <a:avLst/>
          </a:prstGeom>
          <a:noFill/>
        </p:spPr>
      </p:pic>
      <p:pic>
        <p:nvPicPr>
          <p:cNvPr id="10" name="Picture 9" descr="DSC05389.jpeg"/>
          <p:cNvPicPr>
            <a:picLocks noChangeAspect="1"/>
          </p:cNvPicPr>
          <p:nvPr/>
        </p:nvPicPr>
        <p:blipFill>
          <a:blip r:embed="rId6" cstate="print">
            <a:lum bright="20000"/>
          </a:blip>
          <a:stretch>
            <a:fillRect/>
          </a:stretch>
        </p:blipFill>
        <p:spPr>
          <a:xfrm>
            <a:off x="5076056" y="1052736"/>
            <a:ext cx="3456384" cy="2592288"/>
          </a:xfrm>
          <a:prstGeom prst="rect">
            <a:avLst/>
          </a:prstGeom>
        </p:spPr>
      </p:pic>
      <p:sp>
        <p:nvSpPr>
          <p:cNvPr id="11" name="Content Placeholder 2"/>
          <p:cNvSpPr txBox="1">
            <a:spLocks/>
          </p:cNvSpPr>
          <p:nvPr/>
        </p:nvSpPr>
        <p:spPr>
          <a:xfrm>
            <a:off x="323528" y="1052736"/>
            <a:ext cx="4392488" cy="2592288"/>
          </a:xfrm>
          <a:prstGeom prst="rect">
            <a:avLst/>
          </a:prstGeom>
          <a:noFill/>
          <a:ln>
            <a:noFill/>
          </a:ln>
        </p:spPr>
        <p:txBody>
          <a:bodyPr vert="horz">
            <a:normAutofit fontScale="85000" lnSpcReduction="2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tabLst/>
              <a:defRPr/>
            </a:pP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Faraday</a:t>
            </a:r>
            <a:r>
              <a:rPr kumimoji="0" lang="en-US" sz="2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cage piston               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 2"/>
              </a:rPr>
              <a:t></a:t>
            </a: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 pitchFamily="34" charset="0"/>
              <a:buChar char="•"/>
              <a:tabLst/>
              <a:defRPr/>
            </a:pPr>
            <a:r>
              <a:rPr lang="fr-CH" sz="2600" dirty="0" err="1" smtClean="0"/>
              <a:t>Failed</a:t>
            </a:r>
            <a:r>
              <a:rPr lang="fr-CH" sz="2600" dirty="0" smtClean="0"/>
              <a:t> (as </a:t>
            </a:r>
            <a:r>
              <a:rPr lang="fr-CH" sz="2600" dirty="0" err="1" smtClean="0"/>
              <a:t>expected</a:t>
            </a:r>
            <a:r>
              <a:rPr lang="fr-CH" sz="2600" dirty="0" smtClean="0"/>
              <a:t>) in </a:t>
            </a:r>
            <a:r>
              <a:rPr lang="fr-CH" sz="2600" dirty="0" err="1" smtClean="0"/>
              <a:t>September</a:t>
            </a:r>
            <a:r>
              <a:rPr lang="fr-CH" sz="2600" dirty="0" smtClean="0"/>
              <a:t> 2011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 pitchFamily="34" charset="0"/>
              <a:buChar char="•"/>
              <a:tabLst/>
              <a:defRPr/>
            </a:pPr>
            <a:r>
              <a:rPr lang="fr-CH" sz="2600" dirty="0" err="1" smtClean="0"/>
              <a:t>Replaced</a:t>
            </a:r>
            <a:r>
              <a:rPr lang="fr-CH" sz="2600" dirty="0" smtClean="0"/>
              <a:t> </a:t>
            </a:r>
            <a:r>
              <a:rPr lang="fr-CH" sz="2600" dirty="0" err="1" smtClean="0"/>
              <a:t>with</a:t>
            </a:r>
            <a:r>
              <a:rPr lang="fr-CH" sz="2600" dirty="0" smtClean="0"/>
              <a:t> </a:t>
            </a:r>
            <a:r>
              <a:rPr lang="fr-CH" sz="2600" dirty="0" err="1" smtClean="0"/>
              <a:t>spare</a:t>
            </a:r>
            <a:endParaRPr lang="fr-CH" sz="26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 pitchFamily="34" charset="0"/>
              <a:buChar char="•"/>
              <a:tabLst/>
              <a:defRPr/>
            </a:pPr>
            <a:r>
              <a:rPr lang="fr-CH" sz="2600" dirty="0" smtClean="0"/>
              <a:t>To </a:t>
            </a:r>
            <a:r>
              <a:rPr lang="fr-CH" sz="2600" dirty="0" err="1" smtClean="0"/>
              <a:t>be</a:t>
            </a:r>
            <a:r>
              <a:rPr lang="fr-CH" sz="2600" dirty="0" smtClean="0"/>
              <a:t> </a:t>
            </a:r>
            <a:r>
              <a:rPr lang="fr-CH" sz="2600" dirty="0" err="1" smtClean="0"/>
              <a:t>replaced</a:t>
            </a:r>
            <a:r>
              <a:rPr lang="fr-CH" sz="2600" dirty="0" smtClean="0"/>
              <a:t> </a:t>
            </a:r>
            <a:r>
              <a:rPr lang="fr-CH" sz="2600" dirty="0" err="1" smtClean="0"/>
              <a:t>with</a:t>
            </a:r>
            <a:r>
              <a:rPr lang="fr-CH" sz="2600" dirty="0" smtClean="0"/>
              <a:t> a « </a:t>
            </a:r>
            <a:r>
              <a:rPr lang="fr-CH" sz="2600" dirty="0" err="1" smtClean="0"/>
              <a:t>nuclearized</a:t>
            </a:r>
            <a:r>
              <a:rPr lang="fr-CH" sz="2600" dirty="0" smtClean="0"/>
              <a:t> » version </a:t>
            </a:r>
            <a:r>
              <a:rPr lang="fr-CH" sz="2600" dirty="0" err="1" smtClean="0"/>
              <a:t>during</a:t>
            </a:r>
            <a:r>
              <a:rPr lang="fr-CH" sz="2600" dirty="0" smtClean="0"/>
              <a:t> </a:t>
            </a:r>
            <a:r>
              <a:rPr lang="fr-CH" sz="2600" dirty="0" err="1" smtClean="0"/>
              <a:t>shutdown</a:t>
            </a:r>
            <a:endParaRPr lang="fr-CH" sz="26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 pitchFamily="34" charset="0"/>
              <a:buChar char="•"/>
              <a:tabLst/>
              <a:defRPr/>
            </a:pPr>
            <a:r>
              <a:rPr lang="fr-CH" sz="2600" dirty="0" smtClean="0"/>
              <a:t>GPS to </a:t>
            </a:r>
            <a:r>
              <a:rPr lang="fr-CH" sz="2600" dirty="0" err="1" smtClean="0"/>
              <a:t>be</a:t>
            </a:r>
            <a:r>
              <a:rPr lang="fr-CH" sz="2600" dirty="0" smtClean="0"/>
              <a:t> </a:t>
            </a:r>
            <a:r>
              <a:rPr lang="fr-CH" sz="2600" dirty="0" err="1" smtClean="0"/>
              <a:t>replaced</a:t>
            </a:r>
            <a:r>
              <a:rPr lang="fr-CH" sz="2600" dirty="0" smtClean="0"/>
              <a:t> as a </a:t>
            </a:r>
            <a:r>
              <a:rPr lang="fr-CH" sz="2600" dirty="0" err="1" smtClean="0"/>
              <a:t>preventive</a:t>
            </a:r>
            <a:r>
              <a:rPr lang="fr-CH" sz="2600" dirty="0" smtClean="0"/>
              <a:t> </a:t>
            </a:r>
            <a:r>
              <a:rPr lang="fr-CH" sz="2600" dirty="0" err="1" smtClean="0"/>
              <a:t>measure</a:t>
            </a:r>
            <a:r>
              <a:rPr lang="fr-CH" sz="2600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Machine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873624" cy="4572000"/>
          </a:xfrm>
        </p:spPr>
        <p:txBody>
          <a:bodyPr>
            <a:normAutofit fontScale="92500" lnSpcReduction="20000"/>
          </a:bodyPr>
          <a:lstStyle/>
          <a:p>
            <a:r>
              <a:rPr lang="en-US" sz="3200" dirty="0" smtClean="0"/>
              <a:t>Tape station</a:t>
            </a:r>
          </a:p>
          <a:p>
            <a:r>
              <a:rPr lang="en-US" dirty="0" smtClean="0"/>
              <a:t>2 major issues making it unreliable</a:t>
            </a:r>
          </a:p>
          <a:p>
            <a:pPr lvl="1"/>
            <a:r>
              <a:rPr lang="en-US" dirty="0" smtClean="0"/>
              <a:t>Vacuum leak across motor feed-</a:t>
            </a:r>
            <a:r>
              <a:rPr lang="en-US" dirty="0" err="1" smtClean="0"/>
              <a:t>throughs</a:t>
            </a:r>
            <a:r>
              <a:rPr lang="en-US" dirty="0" smtClean="0"/>
              <a:t>.</a:t>
            </a:r>
          </a:p>
          <a:p>
            <a:pPr lvl="2"/>
            <a:r>
              <a:rPr lang="en-US" dirty="0" smtClean="0"/>
              <a:t>Strasbourg have been contacted for drawings and seal replacements</a:t>
            </a:r>
          </a:p>
          <a:p>
            <a:pPr lvl="1"/>
            <a:r>
              <a:rPr lang="en-US" dirty="0" smtClean="0"/>
              <a:t>Tape breaks even when not in operation (once every ~3 months)</a:t>
            </a:r>
          </a:p>
          <a:p>
            <a:pPr lvl="2"/>
            <a:r>
              <a:rPr lang="en-US" dirty="0" smtClean="0"/>
              <a:t>Controls, software?</a:t>
            </a:r>
          </a:p>
          <a:p>
            <a:pPr lvl="1"/>
            <a:r>
              <a:rPr lang="en-US" dirty="0" smtClean="0"/>
              <a:t>Too unreliable to insert into central beam line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 l="25131" t="12074" r="28622" b="8359"/>
          <a:stretch>
            <a:fillRect/>
          </a:stretch>
        </p:blipFill>
        <p:spPr bwMode="auto">
          <a:xfrm>
            <a:off x="4679950" y="1023938"/>
            <a:ext cx="3911600" cy="5335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28384" y="188640"/>
            <a:ext cx="914399" cy="65602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Machine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4809728" cy="4572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RFQ Cooler</a:t>
            </a:r>
          </a:p>
          <a:p>
            <a:r>
              <a:rPr lang="en-US" dirty="0" smtClean="0"/>
              <a:t>The beam is transported through the RFQ Cooler however, the RILIS beam is at the limit of transmission</a:t>
            </a:r>
          </a:p>
          <a:p>
            <a:r>
              <a:rPr lang="en-US" dirty="0" smtClean="0"/>
              <a:t>Alignment tests to be done using both laser and beam.</a:t>
            </a:r>
          </a:p>
          <a:p>
            <a:pPr lvl="1"/>
            <a:r>
              <a:rPr lang="en-US" dirty="0" smtClean="0"/>
              <a:t>Survey to record points</a:t>
            </a:r>
          </a:p>
          <a:p>
            <a:r>
              <a:rPr lang="en-US" dirty="0" smtClean="0"/>
              <a:t>Followed by optical pumping tests for COLLAPS</a:t>
            </a:r>
          </a:p>
          <a:p>
            <a:pPr lvl="1"/>
            <a:r>
              <a:rPr lang="en-US" dirty="0" smtClean="0"/>
              <a:t>Week 48</a:t>
            </a:r>
          </a:p>
          <a:p>
            <a:r>
              <a:rPr lang="en-US" dirty="0" smtClean="0"/>
              <a:t>Delay in the supply of an RF amplifier for ISCOOL.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 l="14390" r="22384"/>
          <a:stretch>
            <a:fillRect/>
          </a:stretch>
        </p:blipFill>
        <p:spPr bwMode="auto">
          <a:xfrm>
            <a:off x="5796136" y="2852936"/>
            <a:ext cx="2913901" cy="3788437"/>
          </a:xfrm>
          <a:prstGeom prst="rect">
            <a:avLst/>
          </a:prstGeom>
          <a:noFill/>
        </p:spPr>
      </p:pic>
      <p:cxnSp>
        <p:nvCxnSpPr>
          <p:cNvPr id="6" name="Straight Connector 5"/>
          <p:cNvCxnSpPr/>
          <p:nvPr/>
        </p:nvCxnSpPr>
        <p:spPr>
          <a:xfrm flipH="1">
            <a:off x="7020272" y="2780928"/>
            <a:ext cx="72008" cy="3816424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332656"/>
            <a:ext cx="3109588" cy="2332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HRS Robot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95536" y="1447800"/>
            <a:ext cx="5256584" cy="4572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The robot got stuck at calibration point</a:t>
            </a:r>
          </a:p>
          <a:p>
            <a:pPr lvl="1"/>
            <a:r>
              <a:rPr lang="en-US" dirty="0" smtClean="0"/>
              <a:t>October 2011</a:t>
            </a:r>
          </a:p>
          <a:p>
            <a:r>
              <a:rPr lang="en-US" dirty="0" smtClean="0"/>
              <a:t>During recovery, the calibration point was damaged</a:t>
            </a:r>
          </a:p>
          <a:p>
            <a:r>
              <a:rPr lang="en-US" dirty="0" smtClean="0"/>
              <a:t>The calibration point serves as a reference prior to the operation of either robot</a:t>
            </a:r>
          </a:p>
          <a:p>
            <a:pPr lvl="1"/>
            <a:r>
              <a:rPr lang="en-US" dirty="0" smtClean="0"/>
              <a:t>Both robots theoretically inoperable</a:t>
            </a:r>
          </a:p>
          <a:p>
            <a:r>
              <a:rPr lang="en-US" dirty="0" smtClean="0"/>
              <a:t>The complicated calibration point was removed, repaired and re-installed.</a:t>
            </a:r>
          </a:p>
          <a:p>
            <a:r>
              <a:rPr lang="en-US" dirty="0" smtClean="0"/>
              <a:t>Re-positioned using the GPS robot as reference</a:t>
            </a:r>
          </a:p>
          <a:p>
            <a:r>
              <a:rPr lang="en-US" dirty="0" smtClean="0"/>
              <a:t>Collective dose: 162µSv (3 persons)</a:t>
            </a:r>
          </a:p>
          <a:p>
            <a:r>
              <a:rPr lang="en-US" dirty="0" smtClean="0"/>
              <a:t>Cause of HRS robot failure unknown</a:t>
            </a:r>
          </a:p>
        </p:txBody>
      </p:sp>
      <p:pic>
        <p:nvPicPr>
          <p:cNvPr id="2050" name="Picture 2" descr="E:\catheral\robot photos\AGF00010.JPG"/>
          <p:cNvPicPr>
            <a:picLocks noChangeAspect="1" noChangeArrowheads="1"/>
          </p:cNvPicPr>
          <p:nvPr/>
        </p:nvPicPr>
        <p:blipFill>
          <a:blip r:embed="rId3" cstate="print">
            <a:lum bright="29000"/>
          </a:blip>
          <a:srcRect/>
          <a:stretch>
            <a:fillRect/>
          </a:stretch>
        </p:blipFill>
        <p:spPr bwMode="auto">
          <a:xfrm>
            <a:off x="5652120" y="3933056"/>
            <a:ext cx="3157520" cy="2368140"/>
          </a:xfrm>
          <a:prstGeom prst="rect">
            <a:avLst/>
          </a:prstGeom>
          <a:noFill/>
        </p:spPr>
      </p:pic>
      <p:pic>
        <p:nvPicPr>
          <p:cNvPr id="5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28384" y="188640"/>
            <a:ext cx="914399" cy="65602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32770" name="Picture 2" descr="\\cern.ch\dfs\Users\c\catheral\Documents\robots\robot photos\DSC_017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6005296" y="1635664"/>
            <a:ext cx="2613965" cy="1736141"/>
          </a:xfrm>
          <a:prstGeom prst="rect">
            <a:avLst/>
          </a:prstGeom>
          <a:noFill/>
        </p:spPr>
      </p:pic>
      <p:cxnSp>
        <p:nvCxnSpPr>
          <p:cNvPr id="8" name="Straight Arrow Connector 7"/>
          <p:cNvCxnSpPr/>
          <p:nvPr/>
        </p:nvCxnSpPr>
        <p:spPr>
          <a:xfrm>
            <a:off x="7596336" y="3140968"/>
            <a:ext cx="792088" cy="1728192"/>
          </a:xfrm>
          <a:prstGeom prst="straightConnector1">
            <a:avLst/>
          </a:prstGeom>
          <a:ln w="539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Robot Upgrade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2197224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Technical Specifications and price enquiry sent out in August 2011.</a:t>
            </a:r>
          </a:p>
          <a:p>
            <a:r>
              <a:rPr lang="en-US" dirty="0" err="1" smtClean="0"/>
              <a:t>Kuka</a:t>
            </a:r>
            <a:r>
              <a:rPr lang="en-US" dirty="0" smtClean="0"/>
              <a:t> only robot company to reply (and comply)</a:t>
            </a:r>
          </a:p>
          <a:p>
            <a:r>
              <a:rPr lang="en-US" dirty="0" smtClean="0"/>
              <a:t>Order sent out for 1 robot + 5m of rail. Option for 2</a:t>
            </a:r>
            <a:r>
              <a:rPr lang="en-US" baseline="30000" dirty="0" smtClean="0"/>
              <a:t>nd</a:t>
            </a:r>
            <a:r>
              <a:rPr lang="en-US" dirty="0" smtClean="0"/>
              <a:t> robot + rail foreseen.</a:t>
            </a:r>
          </a:p>
          <a:p>
            <a:r>
              <a:rPr lang="en-US" dirty="0" smtClean="0"/>
              <a:t>Delivery of 1 robot + expected in April 2012</a:t>
            </a:r>
          </a:p>
          <a:p>
            <a:r>
              <a:rPr lang="en-US" dirty="0" smtClean="0"/>
              <a:t>To be installed and tested in dedicated hall.</a:t>
            </a:r>
          </a:p>
          <a:p>
            <a:r>
              <a:rPr lang="en-US" dirty="0" err="1" smtClean="0"/>
              <a:t>Nuclearization</a:t>
            </a:r>
            <a:r>
              <a:rPr lang="en-US" dirty="0" smtClean="0"/>
              <a:t> issues to be addressed</a:t>
            </a:r>
            <a:endParaRPr lang="en-US" dirty="0"/>
          </a:p>
        </p:txBody>
      </p:sp>
      <p:pic>
        <p:nvPicPr>
          <p:cNvPr id="4" name="Picture 3" descr="kuka_rail.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667" r="2500" b="2501"/>
          <a:stretch>
            <a:fillRect/>
          </a:stretch>
        </p:blipFill>
        <p:spPr>
          <a:xfrm rot="10800000" flipH="1">
            <a:off x="6072846" y="4293096"/>
            <a:ext cx="3071154" cy="2247528"/>
          </a:xfrm>
          <a:prstGeom prst="rect">
            <a:avLst/>
          </a:prstGeom>
        </p:spPr>
      </p:pic>
      <p:pic>
        <p:nvPicPr>
          <p:cNvPr id="5" name="Picture 4" descr="Infrastructure de test.jpg"/>
          <p:cNvPicPr/>
          <p:nvPr/>
        </p:nvPicPr>
        <p:blipFill>
          <a:blip r:embed="rId4" cstate="print"/>
          <a:srcRect t="13799" b="15771"/>
          <a:stretch>
            <a:fillRect/>
          </a:stretch>
        </p:blipFill>
        <p:spPr>
          <a:xfrm>
            <a:off x="251520" y="3573016"/>
            <a:ext cx="5867837" cy="3124863"/>
          </a:xfrm>
          <a:prstGeom prst="rect">
            <a:avLst/>
          </a:prstGeom>
        </p:spPr>
      </p:pic>
      <p:pic>
        <p:nvPicPr>
          <p:cNvPr id="6" name="Picture 1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28384" y="188640"/>
            <a:ext cx="914399" cy="65602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Rectangle 139"/>
          <p:cNvSpPr/>
          <p:nvPr/>
        </p:nvSpPr>
        <p:spPr bwMode="auto">
          <a:xfrm>
            <a:off x="3009014" y="5178061"/>
            <a:ext cx="2030819" cy="26581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7890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B14535A-6BD3-477E-A601-6562565D678A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37891" name="Text Box 2"/>
          <p:cNvSpPr txBox="1">
            <a:spLocks noChangeArrowheads="1"/>
          </p:cNvSpPr>
          <p:nvPr/>
        </p:nvSpPr>
        <p:spPr bwMode="auto">
          <a:xfrm>
            <a:off x="1674398" y="63500"/>
            <a:ext cx="6324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Winter Physics</a:t>
            </a:r>
          </a:p>
        </p:txBody>
      </p:sp>
      <p:sp>
        <p:nvSpPr>
          <p:cNvPr id="50" name="Rectangle 49"/>
          <p:cNvSpPr/>
          <p:nvPr/>
        </p:nvSpPr>
        <p:spPr bwMode="auto">
          <a:xfrm>
            <a:off x="76200" y="4879463"/>
            <a:ext cx="8915400" cy="257175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1" name="Rectangle 50"/>
          <p:cNvSpPr/>
          <p:nvPr/>
        </p:nvSpPr>
        <p:spPr bwMode="auto">
          <a:xfrm>
            <a:off x="85725" y="4888988"/>
            <a:ext cx="457200" cy="238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2" name="Rectangle 51"/>
          <p:cNvSpPr/>
          <p:nvPr/>
        </p:nvSpPr>
        <p:spPr bwMode="auto">
          <a:xfrm>
            <a:off x="3048000" y="4888988"/>
            <a:ext cx="2371725" cy="238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3" name="Rectangle 52"/>
          <p:cNvSpPr/>
          <p:nvPr/>
        </p:nvSpPr>
        <p:spPr bwMode="auto">
          <a:xfrm>
            <a:off x="1495425" y="4888988"/>
            <a:ext cx="561975" cy="238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4" name="Rectangle 53"/>
          <p:cNvSpPr/>
          <p:nvPr/>
        </p:nvSpPr>
        <p:spPr bwMode="auto">
          <a:xfrm>
            <a:off x="6057900" y="4888988"/>
            <a:ext cx="390525" cy="238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5" name="Rectangle 54"/>
          <p:cNvSpPr/>
          <p:nvPr/>
        </p:nvSpPr>
        <p:spPr bwMode="auto">
          <a:xfrm>
            <a:off x="7477125" y="4888988"/>
            <a:ext cx="1504950" cy="23812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7" name="Rectangle 76"/>
          <p:cNvSpPr/>
          <p:nvPr/>
        </p:nvSpPr>
        <p:spPr bwMode="auto">
          <a:xfrm>
            <a:off x="5042934" y="4890981"/>
            <a:ext cx="666750" cy="24454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7899" name="TextBox 86"/>
          <p:cNvSpPr txBox="1">
            <a:spLocks noChangeArrowheads="1"/>
          </p:cNvSpPr>
          <p:nvPr/>
        </p:nvSpPr>
        <p:spPr bwMode="auto">
          <a:xfrm>
            <a:off x="2945217" y="5161461"/>
            <a:ext cx="221157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dirty="0" smtClean="0"/>
              <a:t>Dec 2012    -     Apr 2014</a:t>
            </a:r>
            <a:endParaRPr lang="en-US" sz="1400" dirty="0"/>
          </a:p>
        </p:txBody>
      </p:sp>
      <p:sp>
        <p:nvSpPr>
          <p:cNvPr id="37901" name="TextBox 90"/>
          <p:cNvSpPr txBox="1">
            <a:spLocks noChangeArrowheads="1"/>
          </p:cNvSpPr>
          <p:nvPr/>
        </p:nvSpPr>
        <p:spPr bwMode="auto">
          <a:xfrm>
            <a:off x="114300" y="4831838"/>
            <a:ext cx="4000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/>
              <a:t>sd</a:t>
            </a:r>
          </a:p>
        </p:txBody>
      </p:sp>
      <p:sp>
        <p:nvSpPr>
          <p:cNvPr id="37902" name="TextBox 91"/>
          <p:cNvSpPr txBox="1">
            <a:spLocks noChangeArrowheads="1"/>
          </p:cNvSpPr>
          <p:nvPr/>
        </p:nvSpPr>
        <p:spPr bwMode="auto">
          <a:xfrm>
            <a:off x="1571625" y="4830730"/>
            <a:ext cx="4000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 err="1"/>
              <a:t>sd</a:t>
            </a:r>
            <a:endParaRPr lang="en-US" sz="1600" dirty="0"/>
          </a:p>
        </p:txBody>
      </p:sp>
      <p:sp>
        <p:nvSpPr>
          <p:cNvPr id="37903" name="TextBox 94"/>
          <p:cNvSpPr txBox="1">
            <a:spLocks noChangeArrowheads="1"/>
          </p:cNvSpPr>
          <p:nvPr/>
        </p:nvSpPr>
        <p:spPr bwMode="auto">
          <a:xfrm>
            <a:off x="6057900" y="4831838"/>
            <a:ext cx="4000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/>
              <a:t>sd</a:t>
            </a:r>
          </a:p>
        </p:txBody>
      </p:sp>
      <p:sp>
        <p:nvSpPr>
          <p:cNvPr id="37904" name="TextBox 96"/>
          <p:cNvSpPr txBox="1">
            <a:spLocks noChangeArrowheads="1"/>
          </p:cNvSpPr>
          <p:nvPr/>
        </p:nvSpPr>
        <p:spPr bwMode="auto">
          <a:xfrm>
            <a:off x="5070177" y="4863523"/>
            <a:ext cx="9144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 dirty="0"/>
              <a:t>CM1&amp;2</a:t>
            </a:r>
          </a:p>
        </p:txBody>
      </p:sp>
      <p:sp>
        <p:nvSpPr>
          <p:cNvPr id="37905" name="TextBox 98"/>
          <p:cNvSpPr txBox="1">
            <a:spLocks noChangeArrowheads="1"/>
          </p:cNvSpPr>
          <p:nvPr/>
        </p:nvSpPr>
        <p:spPr bwMode="auto">
          <a:xfrm>
            <a:off x="680487" y="5623987"/>
            <a:ext cx="1828801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dirty="0" err="1"/>
              <a:t>Isolde</a:t>
            </a:r>
            <a:r>
              <a:rPr lang="en-US" sz="1600" dirty="0"/>
              <a:t> &amp; REX </a:t>
            </a:r>
            <a:r>
              <a:rPr lang="en-US" sz="1600" dirty="0" smtClean="0"/>
              <a:t>Ops</a:t>
            </a:r>
            <a:endParaRPr lang="en-US" sz="1600" dirty="0"/>
          </a:p>
        </p:txBody>
      </p:sp>
      <p:sp>
        <p:nvSpPr>
          <p:cNvPr id="101" name="Rectangle 100"/>
          <p:cNvSpPr/>
          <p:nvPr/>
        </p:nvSpPr>
        <p:spPr bwMode="auto">
          <a:xfrm>
            <a:off x="244521" y="6149184"/>
            <a:ext cx="457200" cy="238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2" name="Rectangle 101"/>
          <p:cNvSpPr/>
          <p:nvPr/>
        </p:nvSpPr>
        <p:spPr bwMode="auto">
          <a:xfrm>
            <a:off x="6249729" y="5999215"/>
            <a:ext cx="504825" cy="2381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4" name="Rectangle 103"/>
          <p:cNvSpPr/>
          <p:nvPr/>
        </p:nvSpPr>
        <p:spPr bwMode="auto">
          <a:xfrm>
            <a:off x="2739652" y="6010954"/>
            <a:ext cx="476250" cy="23812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7911" name="TextBox 104"/>
          <p:cNvSpPr txBox="1">
            <a:spLocks noChangeArrowheads="1"/>
          </p:cNvSpPr>
          <p:nvPr/>
        </p:nvSpPr>
        <p:spPr bwMode="auto">
          <a:xfrm>
            <a:off x="549321" y="6092034"/>
            <a:ext cx="16097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/>
              <a:t>  shutdown</a:t>
            </a:r>
          </a:p>
        </p:txBody>
      </p:sp>
      <p:sp>
        <p:nvSpPr>
          <p:cNvPr id="37914" name="TextBox 108"/>
          <p:cNvSpPr txBox="1">
            <a:spLocks noChangeArrowheads="1"/>
          </p:cNvSpPr>
          <p:nvPr/>
        </p:nvSpPr>
        <p:spPr bwMode="auto">
          <a:xfrm>
            <a:off x="3185994" y="5948035"/>
            <a:ext cx="258748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dirty="0" smtClean="0"/>
              <a:t>Main services (CV, EL)</a:t>
            </a:r>
            <a:endParaRPr lang="en-US" sz="1600" dirty="0"/>
          </a:p>
        </p:txBody>
      </p:sp>
      <p:sp>
        <p:nvSpPr>
          <p:cNvPr id="107" name="Rectangle 106"/>
          <p:cNvSpPr/>
          <p:nvPr/>
        </p:nvSpPr>
        <p:spPr bwMode="auto">
          <a:xfrm>
            <a:off x="2998382" y="4890981"/>
            <a:ext cx="435934" cy="23391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3" name="Rectangle 82"/>
          <p:cNvSpPr/>
          <p:nvPr/>
        </p:nvSpPr>
        <p:spPr bwMode="auto">
          <a:xfrm>
            <a:off x="3040467" y="4573561"/>
            <a:ext cx="383215" cy="23236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76200" y="1571563"/>
            <a:ext cx="1485900" cy="261567"/>
            <a:chOff x="400050" y="1714499"/>
            <a:chExt cx="1485900" cy="261610"/>
          </a:xfrm>
        </p:grpSpPr>
        <p:sp>
          <p:nvSpPr>
            <p:cNvPr id="37967" name="TextBox 4"/>
            <p:cNvSpPr txBox="1">
              <a:spLocks noChangeArrowheads="1"/>
            </p:cNvSpPr>
            <p:nvPr/>
          </p:nvSpPr>
          <p:spPr bwMode="auto">
            <a:xfrm>
              <a:off x="400050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Q1</a:t>
              </a:r>
            </a:p>
          </p:txBody>
        </p:sp>
        <p:sp>
          <p:nvSpPr>
            <p:cNvPr id="37968" name="TextBox 5"/>
            <p:cNvSpPr txBox="1">
              <a:spLocks noChangeArrowheads="1"/>
            </p:cNvSpPr>
            <p:nvPr/>
          </p:nvSpPr>
          <p:spPr bwMode="auto">
            <a:xfrm>
              <a:off x="771525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Q2</a:t>
              </a:r>
            </a:p>
          </p:txBody>
        </p:sp>
        <p:sp>
          <p:nvSpPr>
            <p:cNvPr id="37969" name="TextBox 6"/>
            <p:cNvSpPr txBox="1">
              <a:spLocks noChangeArrowheads="1"/>
            </p:cNvSpPr>
            <p:nvPr/>
          </p:nvSpPr>
          <p:spPr bwMode="auto">
            <a:xfrm>
              <a:off x="1143000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Q3</a:t>
              </a:r>
            </a:p>
          </p:txBody>
        </p:sp>
        <p:sp>
          <p:nvSpPr>
            <p:cNvPr id="37970" name="TextBox 7"/>
            <p:cNvSpPr txBox="1">
              <a:spLocks noChangeArrowheads="1"/>
            </p:cNvSpPr>
            <p:nvPr/>
          </p:nvSpPr>
          <p:spPr bwMode="auto">
            <a:xfrm>
              <a:off x="1514475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Q4</a:t>
              </a:r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1571625" y="1571563"/>
            <a:ext cx="1485900" cy="261567"/>
            <a:chOff x="400050" y="1714499"/>
            <a:chExt cx="1485900" cy="261610"/>
          </a:xfrm>
        </p:grpSpPr>
        <p:sp>
          <p:nvSpPr>
            <p:cNvPr id="37963" name="TextBox 11"/>
            <p:cNvSpPr txBox="1">
              <a:spLocks noChangeArrowheads="1"/>
            </p:cNvSpPr>
            <p:nvPr/>
          </p:nvSpPr>
          <p:spPr bwMode="auto">
            <a:xfrm>
              <a:off x="400050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Q1</a:t>
              </a:r>
            </a:p>
          </p:txBody>
        </p:sp>
        <p:sp>
          <p:nvSpPr>
            <p:cNvPr id="37964" name="TextBox 12"/>
            <p:cNvSpPr txBox="1">
              <a:spLocks noChangeArrowheads="1"/>
            </p:cNvSpPr>
            <p:nvPr/>
          </p:nvSpPr>
          <p:spPr bwMode="auto">
            <a:xfrm>
              <a:off x="771525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Q2</a:t>
              </a:r>
            </a:p>
          </p:txBody>
        </p:sp>
        <p:sp>
          <p:nvSpPr>
            <p:cNvPr id="37965" name="TextBox 13"/>
            <p:cNvSpPr txBox="1">
              <a:spLocks noChangeArrowheads="1"/>
            </p:cNvSpPr>
            <p:nvPr/>
          </p:nvSpPr>
          <p:spPr bwMode="auto">
            <a:xfrm>
              <a:off x="1143000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Q3</a:t>
              </a:r>
            </a:p>
          </p:txBody>
        </p:sp>
        <p:sp>
          <p:nvSpPr>
            <p:cNvPr id="37966" name="TextBox 14"/>
            <p:cNvSpPr txBox="1">
              <a:spLocks noChangeArrowheads="1"/>
            </p:cNvSpPr>
            <p:nvPr/>
          </p:nvSpPr>
          <p:spPr bwMode="auto">
            <a:xfrm>
              <a:off x="1514475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Q4</a:t>
              </a:r>
            </a:p>
          </p:txBody>
        </p: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6057900" y="1571563"/>
            <a:ext cx="1485900" cy="261567"/>
            <a:chOff x="400050" y="1714499"/>
            <a:chExt cx="1485900" cy="261610"/>
          </a:xfrm>
        </p:grpSpPr>
        <p:sp>
          <p:nvSpPr>
            <p:cNvPr id="37959" name="TextBox 16"/>
            <p:cNvSpPr txBox="1">
              <a:spLocks noChangeArrowheads="1"/>
            </p:cNvSpPr>
            <p:nvPr/>
          </p:nvSpPr>
          <p:spPr bwMode="auto">
            <a:xfrm>
              <a:off x="400050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Q1</a:t>
              </a:r>
            </a:p>
          </p:txBody>
        </p:sp>
        <p:sp>
          <p:nvSpPr>
            <p:cNvPr id="37960" name="TextBox 17"/>
            <p:cNvSpPr txBox="1">
              <a:spLocks noChangeArrowheads="1"/>
            </p:cNvSpPr>
            <p:nvPr/>
          </p:nvSpPr>
          <p:spPr bwMode="auto">
            <a:xfrm>
              <a:off x="771525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Q2</a:t>
              </a:r>
            </a:p>
          </p:txBody>
        </p:sp>
        <p:sp>
          <p:nvSpPr>
            <p:cNvPr id="37961" name="TextBox 18"/>
            <p:cNvSpPr txBox="1">
              <a:spLocks noChangeArrowheads="1"/>
            </p:cNvSpPr>
            <p:nvPr/>
          </p:nvSpPr>
          <p:spPr bwMode="auto">
            <a:xfrm>
              <a:off x="1143000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Q3</a:t>
              </a:r>
            </a:p>
          </p:txBody>
        </p:sp>
        <p:sp>
          <p:nvSpPr>
            <p:cNvPr id="37962" name="TextBox 19"/>
            <p:cNvSpPr txBox="1">
              <a:spLocks noChangeArrowheads="1"/>
            </p:cNvSpPr>
            <p:nvPr/>
          </p:nvSpPr>
          <p:spPr bwMode="auto">
            <a:xfrm>
              <a:off x="1514475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Q4</a:t>
              </a:r>
            </a:p>
          </p:txBody>
        </p:sp>
      </p:grpSp>
      <p:grpSp>
        <p:nvGrpSpPr>
          <p:cNvPr id="5" name="Group 20"/>
          <p:cNvGrpSpPr>
            <a:grpSpLocks/>
          </p:cNvGrpSpPr>
          <p:nvPr/>
        </p:nvGrpSpPr>
        <p:grpSpPr bwMode="auto">
          <a:xfrm>
            <a:off x="4562475" y="1571563"/>
            <a:ext cx="1485900" cy="261567"/>
            <a:chOff x="400050" y="1714499"/>
            <a:chExt cx="1485900" cy="261610"/>
          </a:xfrm>
        </p:grpSpPr>
        <p:sp>
          <p:nvSpPr>
            <p:cNvPr id="37955" name="TextBox 21"/>
            <p:cNvSpPr txBox="1">
              <a:spLocks noChangeArrowheads="1"/>
            </p:cNvSpPr>
            <p:nvPr/>
          </p:nvSpPr>
          <p:spPr bwMode="auto">
            <a:xfrm>
              <a:off x="400050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Q1</a:t>
              </a:r>
            </a:p>
          </p:txBody>
        </p:sp>
        <p:sp>
          <p:nvSpPr>
            <p:cNvPr id="37956" name="TextBox 22"/>
            <p:cNvSpPr txBox="1">
              <a:spLocks noChangeArrowheads="1"/>
            </p:cNvSpPr>
            <p:nvPr/>
          </p:nvSpPr>
          <p:spPr bwMode="auto">
            <a:xfrm>
              <a:off x="771525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Q2</a:t>
              </a:r>
            </a:p>
          </p:txBody>
        </p:sp>
        <p:sp>
          <p:nvSpPr>
            <p:cNvPr id="37957" name="TextBox 23"/>
            <p:cNvSpPr txBox="1">
              <a:spLocks noChangeArrowheads="1"/>
            </p:cNvSpPr>
            <p:nvPr/>
          </p:nvSpPr>
          <p:spPr bwMode="auto">
            <a:xfrm>
              <a:off x="1143000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Q3</a:t>
              </a:r>
            </a:p>
          </p:txBody>
        </p:sp>
        <p:sp>
          <p:nvSpPr>
            <p:cNvPr id="37958" name="TextBox 24"/>
            <p:cNvSpPr txBox="1">
              <a:spLocks noChangeArrowheads="1"/>
            </p:cNvSpPr>
            <p:nvPr/>
          </p:nvSpPr>
          <p:spPr bwMode="auto">
            <a:xfrm>
              <a:off x="1514475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Q4</a:t>
              </a:r>
            </a:p>
          </p:txBody>
        </p:sp>
      </p:grpSp>
      <p:grpSp>
        <p:nvGrpSpPr>
          <p:cNvPr id="6" name="Group 25"/>
          <p:cNvGrpSpPr>
            <a:grpSpLocks/>
          </p:cNvGrpSpPr>
          <p:nvPr/>
        </p:nvGrpSpPr>
        <p:grpSpPr bwMode="auto">
          <a:xfrm>
            <a:off x="3067050" y="1571563"/>
            <a:ext cx="1485900" cy="261567"/>
            <a:chOff x="400050" y="1714499"/>
            <a:chExt cx="1485900" cy="261610"/>
          </a:xfrm>
        </p:grpSpPr>
        <p:sp>
          <p:nvSpPr>
            <p:cNvPr id="37951" name="TextBox 26"/>
            <p:cNvSpPr txBox="1">
              <a:spLocks noChangeArrowheads="1"/>
            </p:cNvSpPr>
            <p:nvPr/>
          </p:nvSpPr>
          <p:spPr bwMode="auto">
            <a:xfrm>
              <a:off x="400050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Q1</a:t>
              </a:r>
            </a:p>
          </p:txBody>
        </p:sp>
        <p:sp>
          <p:nvSpPr>
            <p:cNvPr id="37952" name="TextBox 27"/>
            <p:cNvSpPr txBox="1">
              <a:spLocks noChangeArrowheads="1"/>
            </p:cNvSpPr>
            <p:nvPr/>
          </p:nvSpPr>
          <p:spPr bwMode="auto">
            <a:xfrm>
              <a:off x="771525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Q2</a:t>
              </a:r>
            </a:p>
          </p:txBody>
        </p:sp>
        <p:sp>
          <p:nvSpPr>
            <p:cNvPr id="37953" name="TextBox 28"/>
            <p:cNvSpPr txBox="1">
              <a:spLocks noChangeArrowheads="1"/>
            </p:cNvSpPr>
            <p:nvPr/>
          </p:nvSpPr>
          <p:spPr bwMode="auto">
            <a:xfrm>
              <a:off x="1143000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Q3</a:t>
              </a:r>
            </a:p>
          </p:txBody>
        </p:sp>
        <p:sp>
          <p:nvSpPr>
            <p:cNvPr id="37954" name="TextBox 29"/>
            <p:cNvSpPr txBox="1">
              <a:spLocks noChangeArrowheads="1"/>
            </p:cNvSpPr>
            <p:nvPr/>
          </p:nvSpPr>
          <p:spPr bwMode="auto">
            <a:xfrm>
              <a:off x="1514475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Q4</a:t>
              </a:r>
            </a:p>
          </p:txBody>
        </p:sp>
      </p:grpSp>
      <p:grpSp>
        <p:nvGrpSpPr>
          <p:cNvPr id="7" name="Group 30"/>
          <p:cNvGrpSpPr>
            <a:grpSpLocks/>
          </p:cNvGrpSpPr>
          <p:nvPr/>
        </p:nvGrpSpPr>
        <p:grpSpPr bwMode="auto">
          <a:xfrm>
            <a:off x="7553325" y="1571563"/>
            <a:ext cx="1485900" cy="261567"/>
            <a:chOff x="400050" y="1714499"/>
            <a:chExt cx="1485900" cy="261610"/>
          </a:xfrm>
        </p:grpSpPr>
        <p:sp>
          <p:nvSpPr>
            <p:cNvPr id="37947" name="TextBox 31"/>
            <p:cNvSpPr txBox="1">
              <a:spLocks noChangeArrowheads="1"/>
            </p:cNvSpPr>
            <p:nvPr/>
          </p:nvSpPr>
          <p:spPr bwMode="auto">
            <a:xfrm>
              <a:off x="400050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Q1</a:t>
              </a:r>
            </a:p>
          </p:txBody>
        </p:sp>
        <p:sp>
          <p:nvSpPr>
            <p:cNvPr id="37948" name="TextBox 32"/>
            <p:cNvSpPr txBox="1">
              <a:spLocks noChangeArrowheads="1"/>
            </p:cNvSpPr>
            <p:nvPr/>
          </p:nvSpPr>
          <p:spPr bwMode="auto">
            <a:xfrm>
              <a:off x="771525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Q2</a:t>
              </a:r>
            </a:p>
          </p:txBody>
        </p:sp>
        <p:sp>
          <p:nvSpPr>
            <p:cNvPr id="37949" name="TextBox 33"/>
            <p:cNvSpPr txBox="1">
              <a:spLocks noChangeArrowheads="1"/>
            </p:cNvSpPr>
            <p:nvPr/>
          </p:nvSpPr>
          <p:spPr bwMode="auto">
            <a:xfrm>
              <a:off x="1143000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Q3</a:t>
              </a:r>
            </a:p>
          </p:txBody>
        </p:sp>
        <p:sp>
          <p:nvSpPr>
            <p:cNvPr id="37950" name="TextBox 34"/>
            <p:cNvSpPr txBox="1">
              <a:spLocks noChangeArrowheads="1"/>
            </p:cNvSpPr>
            <p:nvPr/>
          </p:nvSpPr>
          <p:spPr bwMode="auto">
            <a:xfrm>
              <a:off x="1514475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Q4</a:t>
              </a:r>
            </a:p>
          </p:txBody>
        </p:sp>
      </p:grpSp>
      <p:sp>
        <p:nvSpPr>
          <p:cNvPr id="37924" name="TextBox 35"/>
          <p:cNvSpPr txBox="1">
            <a:spLocks noChangeArrowheads="1"/>
          </p:cNvSpPr>
          <p:nvPr/>
        </p:nvSpPr>
        <p:spPr bwMode="auto">
          <a:xfrm>
            <a:off x="476251" y="1200150"/>
            <a:ext cx="685800" cy="369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2011</a:t>
            </a:r>
          </a:p>
        </p:txBody>
      </p:sp>
      <p:sp>
        <p:nvSpPr>
          <p:cNvPr id="37925" name="TextBox 36"/>
          <p:cNvSpPr txBox="1">
            <a:spLocks noChangeArrowheads="1"/>
          </p:cNvSpPr>
          <p:nvPr/>
        </p:nvSpPr>
        <p:spPr bwMode="auto">
          <a:xfrm>
            <a:off x="1943101" y="1200150"/>
            <a:ext cx="733424" cy="369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2012</a:t>
            </a:r>
          </a:p>
        </p:txBody>
      </p:sp>
      <p:sp>
        <p:nvSpPr>
          <p:cNvPr id="37926" name="TextBox 37"/>
          <p:cNvSpPr txBox="1">
            <a:spLocks noChangeArrowheads="1"/>
          </p:cNvSpPr>
          <p:nvPr/>
        </p:nvSpPr>
        <p:spPr bwMode="auto">
          <a:xfrm>
            <a:off x="3467101" y="1200150"/>
            <a:ext cx="790574" cy="369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2013</a:t>
            </a:r>
          </a:p>
        </p:txBody>
      </p:sp>
      <p:sp>
        <p:nvSpPr>
          <p:cNvPr id="37927" name="TextBox 38"/>
          <p:cNvSpPr txBox="1">
            <a:spLocks noChangeArrowheads="1"/>
          </p:cNvSpPr>
          <p:nvPr/>
        </p:nvSpPr>
        <p:spPr bwMode="auto">
          <a:xfrm>
            <a:off x="4962526" y="1200150"/>
            <a:ext cx="771524" cy="369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2014</a:t>
            </a:r>
          </a:p>
        </p:txBody>
      </p:sp>
      <p:sp>
        <p:nvSpPr>
          <p:cNvPr id="37928" name="TextBox 39"/>
          <p:cNvSpPr txBox="1">
            <a:spLocks noChangeArrowheads="1"/>
          </p:cNvSpPr>
          <p:nvPr/>
        </p:nvSpPr>
        <p:spPr bwMode="auto">
          <a:xfrm>
            <a:off x="6457950" y="1200150"/>
            <a:ext cx="761999" cy="369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2015</a:t>
            </a:r>
          </a:p>
        </p:txBody>
      </p:sp>
      <p:sp>
        <p:nvSpPr>
          <p:cNvPr id="37929" name="TextBox 40"/>
          <p:cNvSpPr txBox="1">
            <a:spLocks noChangeArrowheads="1"/>
          </p:cNvSpPr>
          <p:nvPr/>
        </p:nvSpPr>
        <p:spPr bwMode="auto">
          <a:xfrm>
            <a:off x="7953375" y="1200150"/>
            <a:ext cx="781049" cy="369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2016</a:t>
            </a:r>
          </a:p>
        </p:txBody>
      </p:sp>
      <p:cxnSp>
        <p:nvCxnSpPr>
          <p:cNvPr id="117" name="Straight Arrow Connector 116"/>
          <p:cNvCxnSpPr/>
          <p:nvPr/>
        </p:nvCxnSpPr>
        <p:spPr bwMode="auto">
          <a:xfrm flipV="1">
            <a:off x="3721395" y="2380780"/>
            <a:ext cx="1564980" cy="914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/>
          <p:cNvCxnSpPr/>
          <p:nvPr/>
        </p:nvCxnSpPr>
        <p:spPr bwMode="auto">
          <a:xfrm>
            <a:off x="5433237" y="3062185"/>
            <a:ext cx="436165" cy="6629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/>
          <p:cNvCxnSpPr/>
          <p:nvPr/>
        </p:nvCxnSpPr>
        <p:spPr bwMode="auto">
          <a:xfrm>
            <a:off x="7625540" y="3107542"/>
            <a:ext cx="409575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TextBox 70"/>
          <p:cNvSpPr txBox="1">
            <a:spLocks noChangeArrowheads="1"/>
          </p:cNvSpPr>
          <p:nvPr/>
        </p:nvSpPr>
        <p:spPr bwMode="auto">
          <a:xfrm>
            <a:off x="444138" y="2108575"/>
            <a:ext cx="5715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dirty="0"/>
              <a:t>Civil</a:t>
            </a:r>
          </a:p>
        </p:txBody>
      </p:sp>
      <p:sp>
        <p:nvSpPr>
          <p:cNvPr id="121" name="TextBox 71"/>
          <p:cNvSpPr txBox="1">
            <a:spLocks noChangeArrowheads="1"/>
          </p:cNvSpPr>
          <p:nvPr/>
        </p:nvSpPr>
        <p:spPr bwMode="auto">
          <a:xfrm>
            <a:off x="981074" y="2478697"/>
            <a:ext cx="1609725" cy="338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/>
              <a:t>Main services</a:t>
            </a:r>
          </a:p>
        </p:txBody>
      </p:sp>
      <p:sp>
        <p:nvSpPr>
          <p:cNvPr id="122" name="TextBox 72"/>
          <p:cNvSpPr txBox="1">
            <a:spLocks noChangeArrowheads="1"/>
          </p:cNvSpPr>
          <p:nvPr/>
        </p:nvSpPr>
        <p:spPr bwMode="auto">
          <a:xfrm>
            <a:off x="3116677" y="2184022"/>
            <a:ext cx="704850" cy="338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 err="1"/>
              <a:t>Cryo</a:t>
            </a:r>
            <a:endParaRPr lang="en-US" sz="1600" dirty="0"/>
          </a:p>
        </p:txBody>
      </p:sp>
      <p:sp>
        <p:nvSpPr>
          <p:cNvPr id="123" name="TextBox 73"/>
          <p:cNvSpPr txBox="1">
            <a:spLocks noChangeArrowheads="1"/>
          </p:cNvSpPr>
          <p:nvPr/>
        </p:nvSpPr>
        <p:spPr bwMode="auto">
          <a:xfrm>
            <a:off x="4552522" y="2876460"/>
            <a:ext cx="1104900" cy="338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/>
              <a:t>CM 1&amp;2</a:t>
            </a:r>
          </a:p>
        </p:txBody>
      </p:sp>
      <p:sp>
        <p:nvSpPr>
          <p:cNvPr id="124" name="TextBox 74"/>
          <p:cNvSpPr txBox="1">
            <a:spLocks noChangeArrowheads="1"/>
          </p:cNvSpPr>
          <p:nvPr/>
        </p:nvSpPr>
        <p:spPr bwMode="auto">
          <a:xfrm>
            <a:off x="6768290" y="2926297"/>
            <a:ext cx="942975" cy="338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/>
              <a:t>CM 3&amp;4</a:t>
            </a:r>
          </a:p>
        </p:txBody>
      </p:sp>
      <p:cxnSp>
        <p:nvCxnSpPr>
          <p:cNvPr id="125" name="Straight Arrow Connector 124"/>
          <p:cNvCxnSpPr/>
          <p:nvPr/>
        </p:nvCxnSpPr>
        <p:spPr bwMode="auto">
          <a:xfrm>
            <a:off x="5901070" y="3413051"/>
            <a:ext cx="3242930" cy="1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Arrow Connector 125"/>
          <p:cNvCxnSpPr/>
          <p:nvPr/>
        </p:nvCxnSpPr>
        <p:spPr bwMode="auto">
          <a:xfrm>
            <a:off x="8073875" y="3638381"/>
            <a:ext cx="1070125" cy="859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extBox 82"/>
          <p:cNvSpPr txBox="1">
            <a:spLocks noChangeArrowheads="1"/>
          </p:cNvSpPr>
          <p:nvPr/>
        </p:nvSpPr>
        <p:spPr bwMode="auto">
          <a:xfrm>
            <a:off x="4874817" y="3240570"/>
            <a:ext cx="1104900" cy="338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5.5MeV/u</a:t>
            </a:r>
          </a:p>
        </p:txBody>
      </p:sp>
      <p:sp>
        <p:nvSpPr>
          <p:cNvPr id="128" name="TextBox 83"/>
          <p:cNvSpPr txBox="1">
            <a:spLocks noChangeArrowheads="1"/>
          </p:cNvSpPr>
          <p:nvPr/>
        </p:nvSpPr>
        <p:spPr bwMode="auto">
          <a:xfrm>
            <a:off x="7078182" y="3469132"/>
            <a:ext cx="1038225" cy="338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10MeV/u</a:t>
            </a:r>
          </a:p>
        </p:txBody>
      </p:sp>
      <p:cxnSp>
        <p:nvCxnSpPr>
          <p:cNvPr id="129" name="Straight Arrow Connector 128"/>
          <p:cNvCxnSpPr/>
          <p:nvPr/>
        </p:nvCxnSpPr>
        <p:spPr bwMode="auto">
          <a:xfrm>
            <a:off x="4189228" y="2094614"/>
            <a:ext cx="1499191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TextBox 119"/>
          <p:cNvSpPr txBox="1">
            <a:spLocks noChangeArrowheads="1"/>
          </p:cNvSpPr>
          <p:nvPr/>
        </p:nvSpPr>
        <p:spPr bwMode="auto">
          <a:xfrm>
            <a:off x="2258106" y="1908583"/>
            <a:ext cx="2457450" cy="338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/>
              <a:t>Beam Transfer Line</a:t>
            </a:r>
          </a:p>
        </p:txBody>
      </p:sp>
      <p:sp>
        <p:nvSpPr>
          <p:cNvPr id="131" name="TextBox 74"/>
          <p:cNvSpPr txBox="1">
            <a:spLocks noChangeArrowheads="1"/>
          </p:cNvSpPr>
          <p:nvPr/>
        </p:nvSpPr>
        <p:spPr bwMode="auto">
          <a:xfrm>
            <a:off x="8296275" y="2916772"/>
            <a:ext cx="942975" cy="338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/>
              <a:t>CM 5&amp;6</a:t>
            </a:r>
          </a:p>
        </p:txBody>
      </p:sp>
      <p:cxnSp>
        <p:nvCxnSpPr>
          <p:cNvPr id="134" name="Straight Arrow Connector 133"/>
          <p:cNvCxnSpPr/>
          <p:nvPr/>
        </p:nvCxnSpPr>
        <p:spPr bwMode="auto">
          <a:xfrm>
            <a:off x="2381693" y="2658140"/>
            <a:ext cx="1339702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Arrow Connector 134"/>
          <p:cNvCxnSpPr/>
          <p:nvPr/>
        </p:nvCxnSpPr>
        <p:spPr bwMode="auto">
          <a:xfrm flipV="1">
            <a:off x="1019175" y="2286000"/>
            <a:ext cx="1319988" cy="3714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TextBox 96"/>
          <p:cNvSpPr txBox="1">
            <a:spLocks noChangeArrowheads="1"/>
          </p:cNvSpPr>
          <p:nvPr/>
        </p:nvSpPr>
        <p:spPr bwMode="auto">
          <a:xfrm>
            <a:off x="2968473" y="4303532"/>
            <a:ext cx="2305275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100" dirty="0" smtClean="0"/>
              <a:t>Winter physics Jan-March 2013 </a:t>
            </a:r>
            <a:r>
              <a:rPr lang="en-US" sz="1100" b="1" dirty="0" smtClean="0"/>
              <a:t>?</a:t>
            </a:r>
            <a:endParaRPr lang="en-US" sz="1100" b="1" dirty="0"/>
          </a:p>
        </p:txBody>
      </p:sp>
      <p:sp>
        <p:nvSpPr>
          <p:cNvPr id="90" name="TextBox 88"/>
          <p:cNvSpPr txBox="1">
            <a:spLocks noChangeArrowheads="1"/>
          </p:cNvSpPr>
          <p:nvPr/>
        </p:nvSpPr>
        <p:spPr bwMode="auto">
          <a:xfrm>
            <a:off x="3364746" y="4856648"/>
            <a:ext cx="137027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400" dirty="0" smtClean="0"/>
              <a:t>LS1</a:t>
            </a:r>
            <a:endParaRPr lang="en-US" sz="1400" dirty="0"/>
          </a:p>
        </p:txBody>
      </p:sp>
      <p:sp>
        <p:nvSpPr>
          <p:cNvPr id="92" name="TextBox 108"/>
          <p:cNvSpPr txBox="1">
            <a:spLocks noChangeArrowheads="1"/>
          </p:cNvSpPr>
          <p:nvPr/>
        </p:nvSpPr>
        <p:spPr bwMode="auto">
          <a:xfrm>
            <a:off x="6716014" y="5930314"/>
            <a:ext cx="269379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dirty="0" err="1" smtClean="0"/>
              <a:t>Cryo</a:t>
            </a:r>
            <a:r>
              <a:rPr lang="en-US" sz="1600" dirty="0" smtClean="0"/>
              <a:t> Module 1 &amp; 2 install</a:t>
            </a:r>
            <a:endParaRPr lang="en-US" sz="1600" dirty="0"/>
          </a:p>
        </p:txBody>
      </p:sp>
      <p:sp>
        <p:nvSpPr>
          <p:cNvPr id="93" name="Rectangle 92"/>
          <p:cNvSpPr/>
          <p:nvPr/>
        </p:nvSpPr>
        <p:spPr bwMode="auto">
          <a:xfrm>
            <a:off x="258692" y="5663604"/>
            <a:ext cx="457200" cy="238125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4" name="TextBox 71"/>
          <p:cNvSpPr txBox="1">
            <a:spLocks noChangeArrowheads="1"/>
          </p:cNvSpPr>
          <p:nvPr/>
        </p:nvSpPr>
        <p:spPr bwMode="auto">
          <a:xfrm>
            <a:off x="1388652" y="2950074"/>
            <a:ext cx="16097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 smtClean="0"/>
              <a:t>Ventilation</a:t>
            </a:r>
            <a:endParaRPr lang="en-US" sz="1600" dirty="0"/>
          </a:p>
        </p:txBody>
      </p:sp>
      <p:sp>
        <p:nvSpPr>
          <p:cNvPr id="95" name="TextBox 71"/>
          <p:cNvSpPr txBox="1">
            <a:spLocks noChangeArrowheads="1"/>
          </p:cNvSpPr>
          <p:nvPr/>
        </p:nvSpPr>
        <p:spPr bwMode="auto">
          <a:xfrm>
            <a:off x="1381564" y="3176902"/>
            <a:ext cx="1609725" cy="338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 err="1" smtClean="0"/>
              <a:t>Demi</a:t>
            </a:r>
            <a:r>
              <a:rPr lang="en-US" sz="1600" dirty="0" smtClean="0"/>
              <a:t> water</a:t>
            </a:r>
            <a:endParaRPr lang="en-US" sz="1600" dirty="0"/>
          </a:p>
        </p:txBody>
      </p:sp>
      <p:sp>
        <p:nvSpPr>
          <p:cNvPr id="96" name="TextBox 71"/>
          <p:cNvSpPr txBox="1">
            <a:spLocks noChangeArrowheads="1"/>
          </p:cNvSpPr>
          <p:nvPr/>
        </p:nvSpPr>
        <p:spPr bwMode="auto">
          <a:xfrm>
            <a:off x="1385108" y="3414361"/>
            <a:ext cx="1609725" cy="338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 smtClean="0"/>
              <a:t>Electrical </a:t>
            </a:r>
            <a:r>
              <a:rPr lang="en-US" sz="1600" dirty="0" err="1" smtClean="0"/>
              <a:t>syst.s</a:t>
            </a:r>
            <a:endParaRPr lang="en-US" sz="1600" dirty="0"/>
          </a:p>
        </p:txBody>
      </p:sp>
      <p:sp>
        <p:nvSpPr>
          <p:cNvPr id="109" name="TextBox 108"/>
          <p:cNvSpPr txBox="1">
            <a:spLocks noChangeArrowheads="1"/>
          </p:cNvSpPr>
          <p:nvPr/>
        </p:nvSpPr>
        <p:spPr bwMode="auto">
          <a:xfrm>
            <a:off x="3168271" y="6185494"/>
            <a:ext cx="3041139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500" dirty="0" smtClean="0"/>
              <a:t>(dismantling + installation works )</a:t>
            </a:r>
            <a:endParaRPr lang="en-US" sz="1500" dirty="0"/>
          </a:p>
        </p:txBody>
      </p:sp>
      <p:sp>
        <p:nvSpPr>
          <p:cNvPr id="111" name="Left Brace 110"/>
          <p:cNvSpPr/>
          <p:nvPr/>
        </p:nvSpPr>
        <p:spPr>
          <a:xfrm>
            <a:off x="1254642" y="3072812"/>
            <a:ext cx="159488" cy="574158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2" name="Freeform 111"/>
          <p:cNvSpPr/>
          <p:nvPr/>
        </p:nvSpPr>
        <p:spPr>
          <a:xfrm>
            <a:off x="1180214" y="2796363"/>
            <a:ext cx="116958" cy="563525"/>
          </a:xfrm>
          <a:custGeom>
            <a:avLst/>
            <a:gdLst>
              <a:gd name="connsiteX0" fmla="*/ 0 w 116958"/>
              <a:gd name="connsiteY0" fmla="*/ 0 h 563525"/>
              <a:gd name="connsiteX1" fmla="*/ 0 w 116958"/>
              <a:gd name="connsiteY1" fmla="*/ 563525 h 563525"/>
              <a:gd name="connsiteX2" fmla="*/ 116958 w 116958"/>
              <a:gd name="connsiteY2" fmla="*/ 563525 h 563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6958" h="563525">
                <a:moveTo>
                  <a:pt x="0" y="0"/>
                </a:moveTo>
                <a:lnTo>
                  <a:pt x="0" y="563525"/>
                </a:lnTo>
                <a:lnTo>
                  <a:pt x="116958" y="563525"/>
                </a:ln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TextBox 108"/>
          <p:cNvSpPr txBox="1">
            <a:spLocks noChangeArrowheads="1"/>
          </p:cNvSpPr>
          <p:nvPr/>
        </p:nvSpPr>
        <p:spPr bwMode="auto">
          <a:xfrm>
            <a:off x="6716015" y="6164240"/>
            <a:ext cx="2427986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500" dirty="0" smtClean="0"/>
              <a:t>(REX perturbations)</a:t>
            </a:r>
            <a:endParaRPr lang="en-US" sz="1500" dirty="0"/>
          </a:p>
        </p:txBody>
      </p:sp>
      <p:sp>
        <p:nvSpPr>
          <p:cNvPr id="139" name="TextBox 138"/>
          <p:cNvSpPr txBox="1"/>
          <p:nvPr/>
        </p:nvSpPr>
        <p:spPr>
          <a:xfrm>
            <a:off x="2477381" y="871867"/>
            <a:ext cx="1052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Start </a:t>
            </a:r>
            <a:r>
              <a:rPr lang="en-US" sz="1200" dirty="0" err="1" smtClean="0"/>
              <a:t>Isolde</a:t>
            </a:r>
            <a:r>
              <a:rPr lang="en-US" sz="1200" dirty="0" smtClean="0"/>
              <a:t> shutdown </a:t>
            </a:r>
            <a:r>
              <a:rPr lang="en-US" sz="1200" dirty="0" err="1" smtClean="0"/>
              <a:t>dec</a:t>
            </a:r>
            <a:r>
              <a:rPr lang="en-US" sz="1200" dirty="0" smtClean="0"/>
              <a:t> 2012</a:t>
            </a:r>
            <a:endParaRPr lang="en-US" sz="1200" dirty="0"/>
          </a:p>
        </p:txBody>
      </p:sp>
      <p:sp>
        <p:nvSpPr>
          <p:cNvPr id="141" name="Rectangle 140"/>
          <p:cNvSpPr/>
          <p:nvPr/>
        </p:nvSpPr>
        <p:spPr bwMode="auto">
          <a:xfrm>
            <a:off x="3001926" y="2998381"/>
            <a:ext cx="698203" cy="73364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3" name="TextBox 98"/>
          <p:cNvSpPr txBox="1">
            <a:spLocks noChangeArrowheads="1"/>
          </p:cNvSpPr>
          <p:nvPr/>
        </p:nvSpPr>
        <p:spPr bwMode="auto">
          <a:xfrm>
            <a:off x="0" y="4426057"/>
            <a:ext cx="13467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dirty="0" smtClean="0"/>
              <a:t>Timeline:</a:t>
            </a:r>
            <a:endParaRPr lang="en-US" sz="1600" dirty="0"/>
          </a:p>
        </p:txBody>
      </p:sp>
      <p:cxnSp>
        <p:nvCxnSpPr>
          <p:cNvPr id="145" name="Straight Connector 144"/>
          <p:cNvCxnSpPr>
            <a:endCxn id="107" idx="1"/>
          </p:cNvCxnSpPr>
          <p:nvPr/>
        </p:nvCxnSpPr>
        <p:spPr>
          <a:xfrm>
            <a:off x="2987749" y="1446028"/>
            <a:ext cx="10633" cy="356191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Lightning Bolt 146"/>
          <p:cNvSpPr/>
          <p:nvPr/>
        </p:nvSpPr>
        <p:spPr>
          <a:xfrm>
            <a:off x="3083442" y="4710223"/>
            <a:ext cx="287079" cy="276447"/>
          </a:xfrm>
          <a:prstGeom prst="lightningBol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TextBox 96"/>
          <p:cNvSpPr txBox="1"/>
          <p:nvPr/>
        </p:nvSpPr>
        <p:spPr>
          <a:xfrm>
            <a:off x="1619672" y="6381328"/>
            <a:ext cx="10362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E. Siesling</a:t>
            </a:r>
            <a:endParaRPr lang="en-US" dirty="0"/>
          </a:p>
        </p:txBody>
      </p:sp>
      <p:pic>
        <p:nvPicPr>
          <p:cNvPr id="98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8384" y="188640"/>
            <a:ext cx="914399" cy="65602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Shutdown 2011/2012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491880" y="2132856"/>
            <a:ext cx="504056" cy="36004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395536" y="2132856"/>
            <a:ext cx="8280920" cy="369332"/>
            <a:chOff x="683568" y="2924944"/>
            <a:chExt cx="6840760" cy="369332"/>
          </a:xfrm>
        </p:grpSpPr>
        <p:sp>
          <p:nvSpPr>
            <p:cNvPr id="4" name="TextBox 3"/>
            <p:cNvSpPr txBox="1"/>
            <p:nvPr/>
          </p:nvSpPr>
          <p:spPr>
            <a:xfrm>
              <a:off x="683568" y="2924944"/>
              <a:ext cx="1368152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November</a:t>
              </a:r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051720" y="2924944"/>
              <a:ext cx="1368152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December</a:t>
              </a:r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419872" y="2924944"/>
              <a:ext cx="1368152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January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788024" y="2924944"/>
              <a:ext cx="1368152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February</a:t>
              </a:r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156176" y="2924944"/>
              <a:ext cx="1368152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March</a:t>
              </a:r>
              <a:endParaRPr lang="en-US" dirty="0"/>
            </a:p>
          </p:txBody>
        </p:sp>
      </p:grpSp>
      <p:sp>
        <p:nvSpPr>
          <p:cNvPr id="12" name="Oval 11"/>
          <p:cNvSpPr/>
          <p:nvPr/>
        </p:nvSpPr>
        <p:spPr>
          <a:xfrm>
            <a:off x="1547664" y="2780928"/>
            <a:ext cx="72008" cy="72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563888" y="2564904"/>
            <a:ext cx="2525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 /11- 26/04 P-beam stop</a:t>
            </a: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1547664" y="3284984"/>
            <a:ext cx="576064" cy="0"/>
          </a:xfrm>
          <a:prstGeom prst="straightConnector1">
            <a:avLst/>
          </a:prstGeom>
          <a:ln w="190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339752" y="3068960"/>
            <a:ext cx="4110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 /11 – 2/12 Off-line run &amp; separator course</a:t>
            </a:r>
            <a:endParaRPr lang="en-US" dirty="0"/>
          </a:p>
        </p:txBody>
      </p:sp>
      <p:cxnSp>
        <p:nvCxnSpPr>
          <p:cNvPr id="18" name="Straight Connector 17"/>
          <p:cNvCxnSpPr>
            <a:stCxn id="5" idx="1"/>
          </p:cNvCxnSpPr>
          <p:nvPr/>
        </p:nvCxnSpPr>
        <p:spPr>
          <a:xfrm>
            <a:off x="2051720" y="2317522"/>
            <a:ext cx="0" cy="40638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7" idx="1"/>
          </p:cNvCxnSpPr>
          <p:nvPr/>
        </p:nvCxnSpPr>
        <p:spPr>
          <a:xfrm>
            <a:off x="5364088" y="2317522"/>
            <a:ext cx="0" cy="40638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6" idx="1"/>
          </p:cNvCxnSpPr>
          <p:nvPr/>
        </p:nvCxnSpPr>
        <p:spPr>
          <a:xfrm>
            <a:off x="3707904" y="2317522"/>
            <a:ext cx="0" cy="399179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8" idx="1"/>
          </p:cNvCxnSpPr>
          <p:nvPr/>
        </p:nvCxnSpPr>
        <p:spPr>
          <a:xfrm>
            <a:off x="7020272" y="2317522"/>
            <a:ext cx="0" cy="41358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>
          <a:xfrm>
            <a:off x="2195736" y="3573016"/>
            <a:ext cx="72008" cy="72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2339752" y="3429000"/>
            <a:ext cx="176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5/12 machine stop</a:t>
            </a:r>
            <a:endParaRPr lang="en-US" dirty="0"/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2195736" y="4077072"/>
            <a:ext cx="4608512" cy="0"/>
          </a:xfrm>
          <a:prstGeom prst="straightConnector1">
            <a:avLst/>
          </a:prstGeom>
          <a:ln w="190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203848" y="3789040"/>
            <a:ext cx="2256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 /12  - 24/2 water stop</a:t>
            </a:r>
            <a:endParaRPr lang="en-US" dirty="0"/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1691680" y="4509120"/>
            <a:ext cx="1008112" cy="0"/>
          </a:xfrm>
          <a:prstGeom prst="straightConnector1">
            <a:avLst/>
          </a:prstGeom>
          <a:ln w="190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2195736" y="4941168"/>
            <a:ext cx="1008112" cy="0"/>
          </a:xfrm>
          <a:prstGeom prst="straightConnector1">
            <a:avLst/>
          </a:prstGeom>
          <a:ln w="190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3203848" y="4725144"/>
            <a:ext cx="3355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2/12 – 9/12 ventilation stop exp. hall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2699792" y="4293096"/>
            <a:ext cx="3755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23 /11 - 09/12 ventilation stop target area</a:t>
            </a:r>
            <a:endParaRPr lang="en-US" dirty="0"/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7452320" y="5517232"/>
            <a:ext cx="864096" cy="0"/>
          </a:xfrm>
          <a:prstGeom prst="straightConnector1">
            <a:avLst/>
          </a:prstGeom>
          <a:ln w="190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4716016" y="5373216"/>
            <a:ext cx="2749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12/03 – 23/03 cold check out</a:t>
            </a:r>
            <a:endParaRPr lang="en-US" dirty="0"/>
          </a:p>
        </p:txBody>
      </p:sp>
      <p:cxnSp>
        <p:nvCxnSpPr>
          <p:cNvPr id="45" name="Straight Arrow Connector 44"/>
          <p:cNvCxnSpPr/>
          <p:nvPr/>
        </p:nvCxnSpPr>
        <p:spPr>
          <a:xfrm>
            <a:off x="8316416" y="6021288"/>
            <a:ext cx="288032" cy="0"/>
          </a:xfrm>
          <a:prstGeom prst="straightConnector1">
            <a:avLst/>
          </a:prstGeom>
          <a:ln w="190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5148064" y="5877272"/>
            <a:ext cx="3151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26/03 – 02/04 P-beam to ISOLDE</a:t>
            </a:r>
            <a:endParaRPr lang="en-US" dirty="0"/>
          </a:p>
        </p:txBody>
      </p:sp>
      <p:sp>
        <p:nvSpPr>
          <p:cNvPr id="50" name="Oval 49"/>
          <p:cNvSpPr/>
          <p:nvPr/>
        </p:nvSpPr>
        <p:spPr>
          <a:xfrm flipH="1" flipV="1">
            <a:off x="8820472" y="6381328"/>
            <a:ext cx="172144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/>
          <p:cNvSpPr txBox="1"/>
          <p:nvPr/>
        </p:nvSpPr>
        <p:spPr>
          <a:xfrm>
            <a:off x="6660232" y="6309320"/>
            <a:ext cx="2119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02/04 ISOLDE physics</a:t>
            </a:r>
            <a:endParaRPr lang="en-US" dirty="0"/>
          </a:p>
        </p:txBody>
      </p:sp>
      <p:sp>
        <p:nvSpPr>
          <p:cNvPr id="52" name="Rectangle 51"/>
          <p:cNvSpPr/>
          <p:nvPr/>
        </p:nvSpPr>
        <p:spPr>
          <a:xfrm>
            <a:off x="179512" y="6021288"/>
            <a:ext cx="4464496" cy="646331"/>
          </a:xfrm>
          <a:prstGeom prst="rect">
            <a:avLst/>
          </a:prstGeom>
          <a:noFill/>
          <a:ln>
            <a:solidFill>
              <a:schemeClr val="accent1">
                <a:shade val="60000"/>
                <a:satMod val="11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u="sng" dirty="0" smtClean="0">
                <a:solidFill>
                  <a:srgbClr val="0070C0"/>
                </a:solidFill>
                <a:hlinkClick r:id="rId3"/>
              </a:rPr>
              <a:t>https://</a:t>
            </a:r>
            <a:r>
              <a:rPr lang="en-US" u="sng" dirty="0" smtClean="0">
                <a:solidFill>
                  <a:srgbClr val="002060"/>
                </a:solidFill>
                <a:hlinkClick r:id="rId3"/>
              </a:rPr>
              <a:t>edms.cern.ch/nav/P:CERN-0000000088:V0/P:CERN-0000079673:V0/TAB3</a:t>
            </a:r>
            <a:endParaRPr lang="en-US" dirty="0">
              <a:solidFill>
                <a:srgbClr val="002060"/>
              </a:solidFill>
            </a:endParaRPr>
          </a:p>
        </p:txBody>
      </p:sp>
      <p:cxnSp>
        <p:nvCxnSpPr>
          <p:cNvPr id="54" name="Straight Arrow Connector 53"/>
          <p:cNvCxnSpPr/>
          <p:nvPr/>
        </p:nvCxnSpPr>
        <p:spPr>
          <a:xfrm>
            <a:off x="1547664" y="2852936"/>
            <a:ext cx="7056784" cy="0"/>
          </a:xfrm>
          <a:prstGeom prst="straightConnector1">
            <a:avLst/>
          </a:prstGeom>
          <a:ln w="190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28384" y="188640"/>
            <a:ext cx="914399" cy="65602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creen shot 2011-10-28 at 13.35.26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052736"/>
            <a:ext cx="4087913" cy="2669940"/>
          </a:xfrm>
          <a:prstGeom prst="rect">
            <a:avLst/>
          </a:prstGeom>
        </p:spPr>
      </p:pic>
      <p:pic>
        <p:nvPicPr>
          <p:cNvPr id="11" name="Picture 10" descr="Screen shot 2011-10-28 at 12.56.00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4077072"/>
            <a:ext cx="3643315" cy="2580252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123728" y="260648"/>
            <a:ext cx="6705600" cy="580926"/>
          </a:xfrm>
        </p:spPr>
        <p:txBody>
          <a:bodyPr/>
          <a:lstStyle/>
          <a:p>
            <a:pPr>
              <a:lnSpc>
                <a:spcPct val="50000"/>
              </a:lnSpc>
            </a:pPr>
            <a:r>
              <a:rPr lang="en-US" dirty="0" smtClean="0"/>
              <a:t>Safety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229600" y="228600"/>
            <a:ext cx="681597" cy="36933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Safety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1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1" y="152400"/>
            <a:ext cx="914399" cy="65602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19200" y="152400"/>
            <a:ext cx="762000" cy="679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457200" y="6488668"/>
            <a:ext cx="3453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A-P Bernardes, E. Macario, A. </a:t>
            </a:r>
            <a:r>
              <a:rPr lang="en-US" smtClean="0"/>
              <a:t>Dorsival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179512" y="980728"/>
            <a:ext cx="5328592" cy="4572000"/>
          </a:xfrm>
        </p:spPr>
        <p:txBody>
          <a:bodyPr>
            <a:normAutofit lnSpcReduction="10000"/>
          </a:bodyPr>
          <a:lstStyle/>
          <a:p>
            <a:pPr marL="274320" lvl="1" indent="-274320">
              <a:spcBef>
                <a:spcPts val="580"/>
              </a:spcBef>
              <a:buClr>
                <a:schemeClr val="accent1"/>
              </a:buClr>
            </a:pPr>
            <a:r>
              <a:rPr lang="en-US" dirty="0"/>
              <a:t>ALARA </a:t>
            </a:r>
            <a:r>
              <a:rPr lang="en-US" dirty="0" smtClean="0"/>
              <a:t>interventions </a:t>
            </a:r>
            <a:r>
              <a:rPr lang="en-US" dirty="0"/>
              <a:t>addressed </a:t>
            </a:r>
            <a:r>
              <a:rPr lang="en-US" dirty="0" smtClean="0"/>
              <a:t>since last INTC </a:t>
            </a:r>
          </a:p>
          <a:p>
            <a:pPr lvl="1"/>
            <a:r>
              <a:rPr lang="en-US" sz="2000" dirty="0" smtClean="0"/>
              <a:t>3 ALARA II</a:t>
            </a:r>
          </a:p>
          <a:p>
            <a:pPr lvl="1"/>
            <a:r>
              <a:rPr lang="en-US" sz="2000" dirty="0"/>
              <a:t>Procedure requested from ALARA follow-up on EDMS  </a:t>
            </a:r>
            <a:r>
              <a:rPr lang="en-US" sz="1800" dirty="0"/>
              <a:t>(1155152, 1150899)</a:t>
            </a:r>
          </a:p>
          <a:p>
            <a:pPr marL="320040" lvl="1" indent="0">
              <a:buNone/>
            </a:pPr>
            <a:endParaRPr lang="en-US" sz="2000" dirty="0" smtClean="0"/>
          </a:p>
          <a:p>
            <a:pPr marL="274320" lvl="1" indent="-274320">
              <a:spcBef>
                <a:spcPts val="580"/>
              </a:spcBef>
              <a:buClr>
                <a:schemeClr val="accent1"/>
              </a:buClr>
            </a:pPr>
            <a:r>
              <a:rPr lang="en-US" dirty="0"/>
              <a:t>ALARA interventions </a:t>
            </a:r>
            <a:r>
              <a:rPr lang="en-US" dirty="0" smtClean="0"/>
              <a:t>to be addressed for 2012 ISOLDE shut-down </a:t>
            </a:r>
          </a:p>
          <a:p>
            <a:pPr marL="548640" lvl="2" indent="-274320">
              <a:spcBef>
                <a:spcPts val="580"/>
              </a:spcBef>
              <a:buClr>
                <a:schemeClr val="accent1"/>
              </a:buClr>
            </a:pPr>
            <a:r>
              <a:rPr lang="en-US" dirty="0" smtClean="0"/>
              <a:t>12 ALARA III (5 for contamination reasons)</a:t>
            </a:r>
          </a:p>
          <a:p>
            <a:pPr marL="548640" lvl="2" indent="-274320">
              <a:spcBef>
                <a:spcPts val="580"/>
              </a:spcBef>
              <a:buClr>
                <a:schemeClr val="accent1"/>
              </a:buClr>
            </a:pPr>
            <a:r>
              <a:rPr lang="en-US" dirty="0" smtClean="0"/>
              <a:t>6 ALARA II</a:t>
            </a:r>
          </a:p>
          <a:p>
            <a:pPr marL="548640" lvl="2" indent="-274320">
              <a:spcBef>
                <a:spcPts val="580"/>
              </a:spcBef>
              <a:buClr>
                <a:schemeClr val="accent1"/>
              </a:buClr>
            </a:pPr>
            <a:endParaRPr lang="en-US" dirty="0" smtClean="0"/>
          </a:p>
          <a:p>
            <a:pPr marL="274320" lvl="1" indent="-274320">
              <a:spcBef>
                <a:spcPts val="580"/>
              </a:spcBef>
              <a:buClr>
                <a:schemeClr val="accent1"/>
              </a:buClr>
            </a:pPr>
            <a:r>
              <a:rPr lang="en-US" dirty="0" smtClean="0"/>
              <a:t>ISOLDE participation to ALARA </a:t>
            </a:r>
            <a:r>
              <a:rPr lang="en-US" dirty="0"/>
              <a:t>up-date  Working group</a:t>
            </a:r>
          </a:p>
          <a:p>
            <a:pPr marL="320040" lvl="1" indent="0">
              <a:buNone/>
            </a:pP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5580112" y="3284984"/>
            <a:ext cx="309634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 smtClean="0"/>
              <a:t>ALARA III repartition for CERN</a:t>
            </a:r>
          </a:p>
          <a:p>
            <a:pPr algn="ctr"/>
            <a:r>
              <a:rPr lang="en-US" sz="1600" i="1" dirty="0" smtClean="0"/>
              <a:t>For 2010 and 2011</a:t>
            </a:r>
            <a:endParaRPr lang="en-US" sz="1600" i="1" dirty="0"/>
          </a:p>
        </p:txBody>
      </p:sp>
      <p:pic>
        <p:nvPicPr>
          <p:cNvPr id="13" name="Picture 1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28384" y="188640"/>
            <a:ext cx="914399" cy="65602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123728" y="260648"/>
            <a:ext cx="6705600" cy="580926"/>
          </a:xfrm>
        </p:spPr>
        <p:txBody>
          <a:bodyPr/>
          <a:lstStyle/>
          <a:p>
            <a:pPr>
              <a:lnSpc>
                <a:spcPct val="50000"/>
              </a:lnSpc>
            </a:pPr>
            <a:r>
              <a:rPr lang="en-US" dirty="0" smtClean="0"/>
              <a:t>Safety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229600" y="228600"/>
            <a:ext cx="681597" cy="36933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Safety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1" y="152400"/>
            <a:ext cx="914399" cy="65602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9200" y="152400"/>
            <a:ext cx="762000" cy="679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457200" y="6488668"/>
            <a:ext cx="44916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A-P Bernardes, </a:t>
            </a:r>
            <a:r>
              <a:rPr lang="en-US" dirty="0" err="1" smtClean="0"/>
              <a:t>T.Stora</a:t>
            </a:r>
            <a:r>
              <a:rPr lang="en-US" dirty="0" smtClean="0"/>
              <a:t>, </a:t>
            </a:r>
            <a:r>
              <a:rPr lang="en-US" dirty="0" err="1" smtClean="0"/>
              <a:t>J.Vollaire</a:t>
            </a:r>
            <a:r>
              <a:rPr lang="en-US" dirty="0" smtClean="0"/>
              <a:t>, </a:t>
            </a:r>
            <a:r>
              <a:rPr lang="en-US" dirty="0" err="1" smtClean="0"/>
              <a:t>V.Blideanus</a:t>
            </a:r>
            <a:r>
              <a:rPr lang="en-US" dirty="0" smtClean="0"/>
              <a:t>/CEA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179512" y="980728"/>
            <a:ext cx="8496944" cy="4572000"/>
          </a:xfrm>
        </p:spPr>
        <p:txBody>
          <a:bodyPr>
            <a:normAutofit/>
          </a:bodyPr>
          <a:lstStyle/>
          <a:p>
            <a:pPr marL="274320" lvl="1" indent="-274320">
              <a:spcBef>
                <a:spcPts val="580"/>
              </a:spcBef>
              <a:buClr>
                <a:schemeClr val="accent1"/>
              </a:buClr>
            </a:pPr>
            <a:r>
              <a:rPr lang="en-US" dirty="0" smtClean="0"/>
              <a:t>Safety collaboration signed between CERN and CEA/IRFU  for </a:t>
            </a:r>
            <a:r>
              <a:rPr lang="en-US" dirty="0" err="1" smtClean="0"/>
              <a:t>Pb</a:t>
            </a:r>
            <a:r>
              <a:rPr lang="en-US" dirty="0" smtClean="0"/>
              <a:t>-Bi ISOLDE target development (2012 -2013)</a:t>
            </a:r>
          </a:p>
          <a:p>
            <a:pPr marL="320040" lvl="1" indent="0">
              <a:buNone/>
            </a:pPr>
            <a:endParaRPr lang="en-US" sz="2000" dirty="0" smtClean="0"/>
          </a:p>
        </p:txBody>
      </p:sp>
      <p:pic>
        <p:nvPicPr>
          <p:cNvPr id="3" name="Picture 2" descr="Screen shot 2011-10-28 at 14.27.14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492896"/>
            <a:ext cx="4937907" cy="2808312"/>
          </a:xfrm>
          <a:prstGeom prst="rect">
            <a:avLst/>
          </a:prstGeom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4048" y="2420888"/>
            <a:ext cx="3625850" cy="315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8384" y="188640"/>
            <a:ext cx="914399" cy="65602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841728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ext Box 2"/>
          <p:cNvSpPr txBox="1">
            <a:spLocks noChangeArrowheads="1"/>
          </p:cNvSpPr>
          <p:nvPr/>
        </p:nvSpPr>
        <p:spPr bwMode="auto">
          <a:xfrm>
            <a:off x="1616075" y="53975"/>
            <a:ext cx="6267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>
                <a:solidFill>
                  <a:srgbClr val="0D3A7E"/>
                </a:solidFill>
              </a:rPr>
              <a:t>Civil Engineering</a:t>
            </a:r>
            <a:endParaRPr lang="en-US" sz="3600" b="1">
              <a:solidFill>
                <a:srgbClr val="0D3A7E"/>
              </a:solidFill>
            </a:endParaRPr>
          </a:p>
        </p:txBody>
      </p:sp>
      <p:pic>
        <p:nvPicPr>
          <p:cNvPr id="11268" name="Picture 5" descr="C:\presentations\pics for IAP presentation\STEP_INFRA_7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4988" y="1185863"/>
            <a:ext cx="8074025" cy="448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9" name="Text Box 8"/>
          <p:cNvSpPr txBox="1">
            <a:spLocks noChangeArrowheads="1"/>
          </p:cNvSpPr>
          <p:nvPr/>
        </p:nvSpPr>
        <p:spPr bwMode="auto">
          <a:xfrm>
            <a:off x="847725" y="5778500"/>
            <a:ext cx="7600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b="1" dirty="0">
                <a:solidFill>
                  <a:srgbClr val="FF0000"/>
                </a:solidFill>
              </a:rPr>
              <a:t>Construction starting date: </a:t>
            </a:r>
            <a:r>
              <a:rPr lang="de-DE" sz="2800" b="1" dirty="0" smtClean="0">
                <a:solidFill>
                  <a:srgbClr val="FF0000"/>
                </a:solidFill>
              </a:rPr>
              <a:t>July -&gt;Aug </a:t>
            </a:r>
            <a:r>
              <a:rPr lang="de-DE" sz="2800" b="1" dirty="0">
                <a:solidFill>
                  <a:srgbClr val="FF0000"/>
                </a:solidFill>
              </a:rPr>
              <a:t>2011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6309320"/>
            <a:ext cx="10362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E. Siesling</a:t>
            </a:r>
            <a:endParaRPr lang="en-US" dirty="0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 Box 2"/>
          <p:cNvSpPr txBox="1">
            <a:spLocks noChangeArrowheads="1"/>
          </p:cNvSpPr>
          <p:nvPr/>
        </p:nvSpPr>
        <p:spPr bwMode="auto">
          <a:xfrm>
            <a:off x="1616075" y="53975"/>
            <a:ext cx="6267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>
                <a:solidFill>
                  <a:srgbClr val="0D3A7E"/>
                </a:solidFill>
              </a:rPr>
              <a:t>Civil Engineering</a:t>
            </a:r>
            <a:endParaRPr lang="en-US" sz="3600" b="1">
              <a:solidFill>
                <a:srgbClr val="0D3A7E"/>
              </a:solidFill>
            </a:endParaRPr>
          </a:p>
        </p:txBody>
      </p:sp>
      <p:pic>
        <p:nvPicPr>
          <p:cNvPr id="12292" name="Picture 2" descr="C:\presentations\pics for IAP presentation\STEP_INFRA_6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4988" y="1185863"/>
            <a:ext cx="8074025" cy="448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3" name="Text Box 8"/>
          <p:cNvSpPr txBox="1">
            <a:spLocks noChangeArrowheads="1"/>
          </p:cNvSpPr>
          <p:nvPr/>
        </p:nvSpPr>
        <p:spPr bwMode="auto">
          <a:xfrm>
            <a:off x="819150" y="701675"/>
            <a:ext cx="7600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b="1"/>
              <a:t>Removal of the transport hangar</a:t>
            </a:r>
            <a:endParaRPr lang="en-US" sz="2800" b="1"/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847725" y="5778500"/>
            <a:ext cx="7600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b="1" dirty="0" smtClean="0">
                <a:solidFill>
                  <a:srgbClr val="FF0000"/>
                </a:solidFill>
              </a:rPr>
              <a:t> September </a:t>
            </a:r>
            <a:r>
              <a:rPr lang="de-DE" sz="2800" b="1" dirty="0">
                <a:solidFill>
                  <a:srgbClr val="FF0000"/>
                </a:solidFill>
              </a:rPr>
              <a:t>2011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7" name="Picture 1" descr="image0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5275" y="1209674"/>
            <a:ext cx="4127869" cy="275191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0933" y="1588310"/>
            <a:ext cx="4158657" cy="277305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6444208" y="6309320"/>
            <a:ext cx="10362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E. Siesling</a:t>
            </a:r>
            <a:endParaRPr lang="en-US" dirty="0"/>
          </a:p>
        </p:txBody>
      </p:sp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2"/>
          <p:cNvSpPr txBox="1">
            <a:spLocks noChangeArrowheads="1"/>
          </p:cNvSpPr>
          <p:nvPr/>
        </p:nvSpPr>
        <p:spPr bwMode="auto">
          <a:xfrm>
            <a:off x="1616075" y="53975"/>
            <a:ext cx="62674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>
                <a:solidFill>
                  <a:srgbClr val="0D3A7E"/>
                </a:solidFill>
              </a:rPr>
              <a:t>Civil Engineering</a:t>
            </a:r>
          </a:p>
        </p:txBody>
      </p:sp>
      <p:sp>
        <p:nvSpPr>
          <p:cNvPr id="13317" name="Text Box 8"/>
          <p:cNvSpPr txBox="1">
            <a:spLocks noChangeArrowheads="1"/>
          </p:cNvSpPr>
          <p:nvPr/>
        </p:nvSpPr>
        <p:spPr bwMode="auto">
          <a:xfrm>
            <a:off x="247650" y="701675"/>
            <a:ext cx="86677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b="1" dirty="0" smtClean="0"/>
              <a:t>Cutting the Hall 170 wall &amp; Terrain </a:t>
            </a:r>
            <a:r>
              <a:rPr lang="de-DE" sz="2800" b="1" dirty="0"/>
              <a:t>flattening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847725" y="5778500"/>
            <a:ext cx="7600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b="1" dirty="0" smtClean="0">
                <a:solidFill>
                  <a:srgbClr val="FF0000"/>
                </a:solidFill>
              </a:rPr>
              <a:t> October </a:t>
            </a:r>
            <a:r>
              <a:rPr lang="de-DE" sz="2800" b="1" dirty="0">
                <a:solidFill>
                  <a:srgbClr val="FF0000"/>
                </a:solidFill>
              </a:rPr>
              <a:t>2011</a:t>
            </a:r>
            <a:endParaRPr lang="en-US" sz="2800" b="1" dirty="0">
              <a:solidFill>
                <a:srgbClr val="FF0000"/>
              </a:solidFill>
            </a:endParaRPr>
          </a:p>
        </p:txBody>
      </p:sp>
      <p:grpSp>
        <p:nvGrpSpPr>
          <p:cNvPr id="2" name="Group 9"/>
          <p:cNvGrpSpPr/>
          <p:nvPr/>
        </p:nvGrpSpPr>
        <p:grpSpPr>
          <a:xfrm>
            <a:off x="534988" y="1185863"/>
            <a:ext cx="8074025" cy="4484687"/>
            <a:chOff x="534988" y="1185863"/>
            <a:chExt cx="8074025" cy="4484687"/>
          </a:xfrm>
        </p:grpSpPr>
        <p:pic>
          <p:nvPicPr>
            <p:cNvPr id="13316" name="Picture 1" descr="C:\presentations\pics for IAP presentation\STEP_INFRA_600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34988" y="1185863"/>
              <a:ext cx="8074025" cy="44846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Freeform 6"/>
            <p:cNvSpPr/>
            <p:nvPr/>
          </p:nvSpPr>
          <p:spPr>
            <a:xfrm>
              <a:off x="7117690" y="3884371"/>
              <a:ext cx="526694" cy="534010"/>
            </a:xfrm>
            <a:custGeom>
              <a:avLst/>
              <a:gdLst>
                <a:gd name="connsiteX0" fmla="*/ 0 w 526694"/>
                <a:gd name="connsiteY0" fmla="*/ 409651 h 534010"/>
                <a:gd name="connsiteX1" fmla="*/ 58521 w 526694"/>
                <a:gd name="connsiteY1" fmla="*/ 0 h 534010"/>
                <a:gd name="connsiteX2" fmla="*/ 526694 w 526694"/>
                <a:gd name="connsiteY2" fmla="*/ 102413 h 534010"/>
                <a:gd name="connsiteX3" fmla="*/ 460857 w 526694"/>
                <a:gd name="connsiteY3" fmla="*/ 534010 h 53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694" h="534010">
                  <a:moveTo>
                    <a:pt x="0" y="409651"/>
                  </a:moveTo>
                  <a:lnTo>
                    <a:pt x="58521" y="0"/>
                  </a:lnTo>
                  <a:lnTo>
                    <a:pt x="526694" y="102413"/>
                  </a:lnTo>
                  <a:lnTo>
                    <a:pt x="460857" y="534010"/>
                  </a:lnTo>
                </a:path>
              </a:pathLst>
            </a:custGeom>
            <a:solidFill>
              <a:schemeClr val="accent1"/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 8"/>
            <p:cNvSpPr/>
            <p:nvPr/>
          </p:nvSpPr>
          <p:spPr>
            <a:xfrm>
              <a:off x="6912863" y="4096512"/>
              <a:ext cx="131674" cy="182880"/>
            </a:xfrm>
            <a:custGeom>
              <a:avLst/>
              <a:gdLst>
                <a:gd name="connsiteX0" fmla="*/ 0 w 131674"/>
                <a:gd name="connsiteY0" fmla="*/ 146304 h 182880"/>
                <a:gd name="connsiteX1" fmla="*/ 21946 w 131674"/>
                <a:gd name="connsiteY1" fmla="*/ 0 h 182880"/>
                <a:gd name="connsiteX2" fmla="*/ 131674 w 131674"/>
                <a:gd name="connsiteY2" fmla="*/ 29261 h 182880"/>
                <a:gd name="connsiteX3" fmla="*/ 117044 w 131674"/>
                <a:gd name="connsiteY3" fmla="*/ 182880 h 18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674" h="182880">
                  <a:moveTo>
                    <a:pt x="0" y="146304"/>
                  </a:moveTo>
                  <a:lnTo>
                    <a:pt x="21946" y="0"/>
                  </a:lnTo>
                  <a:lnTo>
                    <a:pt x="131674" y="29261"/>
                  </a:lnTo>
                  <a:lnTo>
                    <a:pt x="117044" y="182880"/>
                  </a:lnTo>
                </a:path>
              </a:pathLst>
            </a:custGeom>
            <a:solidFill>
              <a:schemeClr val="accent1"/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1279525"/>
            <a:ext cx="4156300" cy="277148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6444208" y="6309320"/>
            <a:ext cx="10362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E. Siesling</a:t>
            </a:r>
            <a:endParaRPr lang="en-US" dirty="0"/>
          </a:p>
        </p:txBody>
      </p:sp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 Box 2"/>
          <p:cNvSpPr txBox="1">
            <a:spLocks noChangeArrowheads="1"/>
          </p:cNvSpPr>
          <p:nvPr/>
        </p:nvSpPr>
        <p:spPr bwMode="auto">
          <a:xfrm>
            <a:off x="1616075" y="53975"/>
            <a:ext cx="6267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>
                <a:solidFill>
                  <a:srgbClr val="0D3A7E"/>
                </a:solidFill>
              </a:rPr>
              <a:t>Civil Engineering</a:t>
            </a:r>
            <a:endParaRPr lang="en-US" sz="3600" b="1">
              <a:solidFill>
                <a:srgbClr val="0D3A7E"/>
              </a:solidFill>
            </a:endParaRPr>
          </a:p>
        </p:txBody>
      </p:sp>
      <p:pic>
        <p:nvPicPr>
          <p:cNvPr id="14340" name="Picture 4" descr="C:\presentations\pics for IAP presentation\STEP_INFRA_4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4988" y="1185863"/>
            <a:ext cx="8074025" cy="448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1" name="Text Box 8"/>
          <p:cNvSpPr txBox="1">
            <a:spLocks noChangeArrowheads="1"/>
          </p:cNvSpPr>
          <p:nvPr/>
        </p:nvSpPr>
        <p:spPr bwMode="auto">
          <a:xfrm>
            <a:off x="819150" y="701675"/>
            <a:ext cx="7600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b="1" dirty="0" smtClean="0"/>
              <a:t>New </a:t>
            </a:r>
            <a:r>
              <a:rPr lang="de-DE" sz="2800" b="1" dirty="0"/>
              <a:t>SAS</a:t>
            </a:r>
            <a:endParaRPr lang="en-US" sz="2800" b="1" dirty="0"/>
          </a:p>
        </p:txBody>
      </p:sp>
      <p:sp>
        <p:nvSpPr>
          <p:cNvPr id="14342" name="Text Box 8"/>
          <p:cNvSpPr txBox="1">
            <a:spLocks noChangeArrowheads="1"/>
          </p:cNvSpPr>
          <p:nvPr/>
        </p:nvSpPr>
        <p:spPr bwMode="auto">
          <a:xfrm>
            <a:off x="895350" y="5778500"/>
            <a:ext cx="7600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b="1" dirty="0" smtClean="0">
                <a:solidFill>
                  <a:srgbClr val="FF0000"/>
                </a:solidFill>
              </a:rPr>
              <a:t>November </a:t>
            </a:r>
            <a:r>
              <a:rPr lang="de-DE" sz="2800" b="1" dirty="0">
                <a:solidFill>
                  <a:srgbClr val="FF0000"/>
                </a:solidFill>
              </a:rPr>
              <a:t>2011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4326" y="1241425"/>
            <a:ext cx="3180645" cy="2120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6444208" y="6309320"/>
            <a:ext cx="10362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E. Siesling</a:t>
            </a:r>
            <a:endParaRPr lang="en-US" dirty="0"/>
          </a:p>
        </p:txBody>
      </p:sp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ext Box 2"/>
          <p:cNvSpPr txBox="1">
            <a:spLocks noChangeArrowheads="1"/>
          </p:cNvSpPr>
          <p:nvPr/>
        </p:nvSpPr>
        <p:spPr bwMode="auto">
          <a:xfrm>
            <a:off x="1616075" y="53975"/>
            <a:ext cx="6267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>
                <a:solidFill>
                  <a:srgbClr val="0D3A7E"/>
                </a:solidFill>
              </a:rPr>
              <a:t>Civil Engineering</a:t>
            </a:r>
            <a:endParaRPr lang="en-US" sz="3600" b="1">
              <a:solidFill>
                <a:srgbClr val="0D3A7E"/>
              </a:solidFill>
            </a:endParaRPr>
          </a:p>
        </p:txBody>
      </p:sp>
      <p:pic>
        <p:nvPicPr>
          <p:cNvPr id="15364" name="Picture 4" descr="C:\presentations\pics for IAP presentation\STEP_INFRA_4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4988" y="1185863"/>
            <a:ext cx="8074025" cy="448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Text Box 8"/>
          <p:cNvSpPr txBox="1">
            <a:spLocks noChangeArrowheads="1"/>
          </p:cNvSpPr>
          <p:nvPr/>
        </p:nvSpPr>
        <p:spPr bwMode="auto">
          <a:xfrm>
            <a:off x="819150" y="701675"/>
            <a:ext cx="7600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b="1"/>
              <a:t>Move of the controlled access</a:t>
            </a:r>
            <a:endParaRPr lang="en-US" sz="2800" b="1"/>
          </a:p>
        </p:txBody>
      </p:sp>
      <p:sp>
        <p:nvSpPr>
          <p:cNvPr id="16" name="Freeform 15"/>
          <p:cNvSpPr/>
          <p:nvPr/>
        </p:nvSpPr>
        <p:spPr>
          <a:xfrm>
            <a:off x="2895600" y="3590925"/>
            <a:ext cx="4143375" cy="1828800"/>
          </a:xfrm>
          <a:custGeom>
            <a:avLst/>
            <a:gdLst>
              <a:gd name="connsiteX0" fmla="*/ 600075 w 4143375"/>
              <a:gd name="connsiteY0" fmla="*/ 0 h 1828800"/>
              <a:gd name="connsiteX1" fmla="*/ 0 w 4143375"/>
              <a:gd name="connsiteY1" fmla="*/ 561975 h 1828800"/>
              <a:gd name="connsiteX2" fmla="*/ 3933825 w 4143375"/>
              <a:gd name="connsiteY2" fmla="*/ 1828800 h 1828800"/>
              <a:gd name="connsiteX3" fmla="*/ 4143375 w 4143375"/>
              <a:gd name="connsiteY3" fmla="*/ 120015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43375" h="1828800">
                <a:moveTo>
                  <a:pt x="600075" y="0"/>
                </a:moveTo>
                <a:lnTo>
                  <a:pt x="0" y="561975"/>
                </a:lnTo>
                <a:lnTo>
                  <a:pt x="3933825" y="1828800"/>
                </a:lnTo>
                <a:lnTo>
                  <a:pt x="4143375" y="1200150"/>
                </a:lnTo>
              </a:path>
            </a:pathLst>
          </a:cu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536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40250" y="2295525"/>
            <a:ext cx="1841500" cy="276225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15368" name="Text Box 8"/>
          <p:cNvSpPr txBox="1">
            <a:spLocks noChangeArrowheads="1"/>
          </p:cNvSpPr>
          <p:nvPr/>
        </p:nvSpPr>
        <p:spPr bwMode="auto">
          <a:xfrm>
            <a:off x="895350" y="5778500"/>
            <a:ext cx="7600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b="1" dirty="0" smtClean="0">
                <a:solidFill>
                  <a:srgbClr val="FF0000"/>
                </a:solidFill>
              </a:rPr>
              <a:t>Shutdown, December 2011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44208" y="6309320"/>
            <a:ext cx="10362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E. Siesling</a:t>
            </a:r>
            <a:endParaRPr lang="en-US" dirty="0"/>
          </a:p>
        </p:txBody>
      </p:sp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E004BB1-471E-4346-B578-D143F105843D}" type="slidenum">
              <a:rPr lang="en-US" smtClean="0"/>
              <a:pPr/>
              <a:t>26</a:t>
            </a:fld>
            <a:endParaRPr lang="en-US" smtClean="0"/>
          </a:p>
        </p:txBody>
      </p:sp>
      <p:sp>
        <p:nvSpPr>
          <p:cNvPr id="16387" name="Text Box 2"/>
          <p:cNvSpPr txBox="1">
            <a:spLocks noChangeArrowheads="1"/>
          </p:cNvSpPr>
          <p:nvPr/>
        </p:nvSpPr>
        <p:spPr bwMode="auto">
          <a:xfrm>
            <a:off x="1616075" y="53975"/>
            <a:ext cx="6267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>
                <a:solidFill>
                  <a:srgbClr val="0D3A7E"/>
                </a:solidFill>
              </a:rPr>
              <a:t>Civil Engineering</a:t>
            </a:r>
            <a:endParaRPr lang="en-US" sz="3600" b="1">
              <a:solidFill>
                <a:srgbClr val="0D3A7E"/>
              </a:solidFill>
            </a:endParaRPr>
          </a:p>
        </p:txBody>
      </p:sp>
      <p:pic>
        <p:nvPicPr>
          <p:cNvPr id="16388" name="Picture 2" descr="C:\presentations\pics for IAP presentation\STEP_INFRA_3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300" y="1185863"/>
            <a:ext cx="7899400" cy="448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9" name="Text Box 8"/>
          <p:cNvSpPr txBox="1">
            <a:spLocks noChangeArrowheads="1"/>
          </p:cNvSpPr>
          <p:nvPr/>
        </p:nvSpPr>
        <p:spPr bwMode="auto">
          <a:xfrm>
            <a:off x="1428750" y="701675"/>
            <a:ext cx="66389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b="1" dirty="0"/>
              <a:t>Compressor </a:t>
            </a:r>
            <a:r>
              <a:rPr lang="de-DE" sz="2800" b="1" dirty="0" smtClean="0"/>
              <a:t>Building B.198</a:t>
            </a:r>
            <a:endParaRPr lang="en-US" sz="2800" b="1" dirty="0"/>
          </a:p>
        </p:txBody>
      </p:sp>
      <p:sp>
        <p:nvSpPr>
          <p:cNvPr id="16390" name="Text Box 8"/>
          <p:cNvSpPr txBox="1">
            <a:spLocks noChangeArrowheads="1"/>
          </p:cNvSpPr>
          <p:nvPr/>
        </p:nvSpPr>
        <p:spPr bwMode="auto">
          <a:xfrm>
            <a:off x="895350" y="5778500"/>
            <a:ext cx="7600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b="1" dirty="0" smtClean="0">
                <a:solidFill>
                  <a:srgbClr val="FF0000"/>
                </a:solidFill>
              </a:rPr>
              <a:t>Start December </a:t>
            </a:r>
            <a:r>
              <a:rPr lang="de-DE" sz="2800" b="1" dirty="0">
                <a:solidFill>
                  <a:srgbClr val="FF0000"/>
                </a:solidFill>
              </a:rPr>
              <a:t>2011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44208" y="6309320"/>
            <a:ext cx="10362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E. Siesling</a:t>
            </a:r>
            <a:endParaRPr lang="en-US" dirty="0"/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2"/>
          <p:cNvSpPr txBox="1">
            <a:spLocks noChangeArrowheads="1"/>
          </p:cNvSpPr>
          <p:nvPr/>
        </p:nvSpPr>
        <p:spPr bwMode="auto">
          <a:xfrm>
            <a:off x="1616075" y="53975"/>
            <a:ext cx="6267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>
                <a:solidFill>
                  <a:srgbClr val="0D3A7E"/>
                </a:solidFill>
              </a:rPr>
              <a:t>Civil Engineering</a:t>
            </a:r>
            <a:endParaRPr lang="en-US" sz="3600" b="1">
              <a:solidFill>
                <a:srgbClr val="0D3A7E"/>
              </a:solidFill>
            </a:endParaRPr>
          </a:p>
        </p:txBody>
      </p:sp>
      <p:pic>
        <p:nvPicPr>
          <p:cNvPr id="17412" name="Picture 2" descr="C:\presentations\pics for IAP presentation\STEP_INFRA_2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300" y="1185863"/>
            <a:ext cx="7899400" cy="448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3" name="Text Box 8"/>
          <p:cNvSpPr txBox="1">
            <a:spLocks noChangeArrowheads="1"/>
          </p:cNvSpPr>
          <p:nvPr/>
        </p:nvSpPr>
        <p:spPr bwMode="auto">
          <a:xfrm>
            <a:off x="1428750" y="701675"/>
            <a:ext cx="66389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b="1" dirty="0"/>
              <a:t>Cold Box </a:t>
            </a:r>
            <a:r>
              <a:rPr lang="de-DE" sz="2800" b="1" dirty="0" smtClean="0"/>
              <a:t>Building B.199</a:t>
            </a:r>
            <a:endParaRPr lang="en-US" sz="2800" b="1" dirty="0"/>
          </a:p>
        </p:txBody>
      </p:sp>
      <p:sp>
        <p:nvSpPr>
          <p:cNvPr id="17414" name="Text Box 8"/>
          <p:cNvSpPr txBox="1">
            <a:spLocks noChangeArrowheads="1"/>
          </p:cNvSpPr>
          <p:nvPr/>
        </p:nvSpPr>
        <p:spPr bwMode="auto">
          <a:xfrm>
            <a:off x="771525" y="5864225"/>
            <a:ext cx="76009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b="1" dirty="0" smtClean="0">
                <a:solidFill>
                  <a:srgbClr val="FF0000"/>
                </a:solidFill>
              </a:rPr>
              <a:t>Civil Engineering finished July 2012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44208" y="6309320"/>
            <a:ext cx="10362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E. Siesling</a:t>
            </a:r>
            <a:endParaRPr lang="en-US" dirty="0"/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ext Box 2"/>
          <p:cNvSpPr txBox="1">
            <a:spLocks noChangeArrowheads="1"/>
          </p:cNvSpPr>
          <p:nvPr/>
        </p:nvSpPr>
        <p:spPr bwMode="auto">
          <a:xfrm>
            <a:off x="1978025" y="53975"/>
            <a:ext cx="5670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>
                <a:solidFill>
                  <a:srgbClr val="0D3A7E"/>
                </a:solidFill>
              </a:rPr>
              <a:t>Main Services</a:t>
            </a:r>
            <a:endParaRPr lang="en-US" sz="3600" b="1">
              <a:solidFill>
                <a:srgbClr val="0D3A7E"/>
              </a:solidFill>
            </a:endParaRPr>
          </a:p>
        </p:txBody>
      </p:sp>
      <p:pic>
        <p:nvPicPr>
          <p:cNvPr id="18436" name="Picture 2" descr="C:\presentations\pics for IAP presentation\STEP_INFRA_1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300" y="1185863"/>
            <a:ext cx="7899400" cy="448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7" name="Text Box 8"/>
          <p:cNvSpPr txBox="1">
            <a:spLocks noChangeArrowheads="1"/>
          </p:cNvSpPr>
          <p:nvPr/>
        </p:nvSpPr>
        <p:spPr bwMode="auto">
          <a:xfrm>
            <a:off x="266700" y="758825"/>
            <a:ext cx="84677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b="1"/>
              <a:t>Electrical systems, Cooling &amp; Ventilation</a:t>
            </a:r>
            <a:endParaRPr lang="en-US" sz="2800" b="1"/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771525" y="5864225"/>
            <a:ext cx="76009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b="1" dirty="0" smtClean="0">
                <a:solidFill>
                  <a:srgbClr val="FF0000"/>
                </a:solidFill>
              </a:rPr>
              <a:t>Start June/July 2012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44208" y="6309320"/>
            <a:ext cx="10362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E. Siesling</a:t>
            </a:r>
            <a:endParaRPr lang="en-US" dirty="0"/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News from EN-STI-RBS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95536" y="1447800"/>
            <a:ext cx="3600400" cy="4572000"/>
          </a:xfrm>
        </p:spPr>
        <p:txBody>
          <a:bodyPr>
            <a:noAutofit/>
          </a:bodyPr>
          <a:lstStyle/>
          <a:p>
            <a:r>
              <a:rPr lang="en-US" sz="2000" dirty="0" smtClean="0"/>
              <a:t>BERNARDES Ana-Paula 	Staff</a:t>
            </a:r>
          </a:p>
          <a:p>
            <a:r>
              <a:rPr lang="en-US" sz="2000" dirty="0" smtClean="0"/>
              <a:t>GILES Timothy John 	Staff</a:t>
            </a:r>
          </a:p>
          <a:p>
            <a:r>
              <a:rPr lang="en-US" sz="2000" dirty="0" smtClean="0"/>
              <a:t>CATHERALL Richard 	Staff</a:t>
            </a:r>
          </a:p>
          <a:p>
            <a:r>
              <a:rPr lang="en-US" sz="2000" dirty="0" smtClean="0"/>
              <a:t>STORA Thierry 		Staff</a:t>
            </a:r>
          </a:p>
          <a:p>
            <a:r>
              <a:rPr lang="en-US" sz="2000" dirty="0" smtClean="0"/>
              <a:t>MARZARI Stefano 	Staff</a:t>
            </a:r>
          </a:p>
          <a:p>
            <a:r>
              <a:rPr lang="en-US" sz="2000" dirty="0" smtClean="0"/>
              <a:t>OWEN Michael 		Staff</a:t>
            </a:r>
          </a:p>
          <a:p>
            <a:r>
              <a:rPr lang="en-US" sz="2000" dirty="0" smtClean="0"/>
              <a:t>CREPIEUX Bernard 	Staff</a:t>
            </a:r>
          </a:p>
          <a:p>
            <a:r>
              <a:rPr lang="en-US" sz="2000" dirty="0" smtClean="0"/>
              <a:t>BARBERO Ermanno 	Staff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83968" y="1447800"/>
            <a:ext cx="4680520" cy="45720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GOTTBERG Alexander 	</a:t>
            </a:r>
          </a:p>
          <a:p>
            <a:pPr lvl="1"/>
            <a:r>
              <a:rPr lang="en-US" dirty="0" smtClean="0"/>
              <a:t>Project associate</a:t>
            </a:r>
          </a:p>
          <a:p>
            <a:r>
              <a:rPr lang="en-US" dirty="0" smtClean="0"/>
              <a:t>FERNANDES RAMOS Joao Pedro </a:t>
            </a:r>
          </a:p>
          <a:p>
            <a:pPr lvl="1"/>
            <a:r>
              <a:rPr lang="en-US" dirty="0" smtClean="0"/>
              <a:t>Project associate</a:t>
            </a:r>
          </a:p>
          <a:p>
            <a:r>
              <a:rPr lang="en-US" dirty="0" smtClean="0"/>
              <a:t>DE MELO MENDONCA Tania Manuela  </a:t>
            </a:r>
          </a:p>
          <a:p>
            <a:pPr lvl="1"/>
            <a:r>
              <a:rPr lang="en-US" dirty="0" smtClean="0"/>
              <a:t>Project associate</a:t>
            </a:r>
          </a:p>
          <a:p>
            <a:r>
              <a:rPr lang="en-US" dirty="0" smtClean="0"/>
              <a:t>MACARIO Elodie Audrey 	Fellow</a:t>
            </a:r>
          </a:p>
          <a:p>
            <a:r>
              <a:rPr lang="en-US" dirty="0" smtClean="0"/>
              <a:t>SPANG Andrea 		Technical student</a:t>
            </a:r>
          </a:p>
          <a:p>
            <a:r>
              <a:rPr lang="en-US" dirty="0" smtClean="0"/>
              <a:t>AUGUSTIN Mathieu		Marie Curie</a:t>
            </a:r>
          </a:p>
          <a:p>
            <a:r>
              <a:rPr lang="en-US" dirty="0" smtClean="0"/>
              <a:t>VUONG Nhat-Tan 		Technical Student</a:t>
            </a:r>
          </a:p>
          <a:p>
            <a:r>
              <a:rPr lang="en-US" dirty="0" smtClean="0"/>
              <a:t>STADLER Alexander 	Fellow</a:t>
            </a:r>
          </a:p>
          <a:p>
            <a:r>
              <a:rPr lang="en-US" dirty="0" smtClean="0"/>
              <a:t>SEIFFERT Christoph 	Post Doc</a:t>
            </a:r>
          </a:p>
          <a:p>
            <a:r>
              <a:rPr lang="en-US" dirty="0" smtClean="0"/>
              <a:t>BABCOCK Carla		Marie Curie</a:t>
            </a:r>
          </a:p>
          <a:p>
            <a:r>
              <a:rPr lang="en-US" dirty="0" smtClean="0"/>
              <a:t>MONTANO </a:t>
            </a:r>
            <a:r>
              <a:rPr lang="en-US" dirty="0" err="1" smtClean="0"/>
              <a:t>Jacobo</a:t>
            </a:r>
            <a:r>
              <a:rPr lang="en-US" dirty="0" smtClean="0"/>
              <a:t>		Marie Curie</a:t>
            </a:r>
          </a:p>
          <a:p>
            <a:r>
              <a:rPr lang="en-US" dirty="0" smtClean="0"/>
              <a:t>KRONBERGER Matthias	Associate (1</a:t>
            </a:r>
            <a:r>
              <a:rPr lang="en-US" baseline="30000" dirty="0" smtClean="0"/>
              <a:t>st</a:t>
            </a:r>
            <a:r>
              <a:rPr lang="en-US" dirty="0" smtClean="0"/>
              <a:t> Dec)</a:t>
            </a:r>
          </a:p>
          <a:p>
            <a:r>
              <a:rPr lang="en-US" dirty="0" smtClean="0"/>
              <a:t>CIMMINO Serena		Marie Curie (1</a:t>
            </a:r>
            <a:r>
              <a:rPr lang="en-US" baseline="30000" dirty="0" smtClean="0"/>
              <a:t>st</a:t>
            </a:r>
            <a:r>
              <a:rPr lang="en-US" dirty="0" smtClean="0"/>
              <a:t> Dec)</a:t>
            </a:r>
          </a:p>
          <a:p>
            <a:r>
              <a:rPr lang="en-US" dirty="0" smtClean="0"/>
              <a:t>CZAPSKI Michal Adam 	 Marie Curie</a:t>
            </a:r>
          </a:p>
          <a:p>
            <a:endParaRPr lang="en-US" dirty="0"/>
          </a:p>
        </p:txBody>
      </p:sp>
      <p:sp>
        <p:nvSpPr>
          <p:cNvPr id="18434" name="AutoShape 2" descr="https://aismedia.cern.ch/aismedia/cern.aismedia.DownloadServlet?file_id=1074890"/>
          <p:cNvSpPr>
            <a:spLocks noChangeAspect="1" noChangeArrowheads="1"/>
          </p:cNvSpPr>
          <p:nvPr/>
        </p:nvSpPr>
        <p:spPr bwMode="auto">
          <a:xfrm>
            <a:off x="155575" y="-1371600"/>
            <a:ext cx="2286000" cy="28575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36" name="AutoShape 4" descr="https://aismedia.cern.ch/aismedia/cern.aismedia.DownloadServlet?file_id=1074890"/>
          <p:cNvSpPr>
            <a:spLocks noChangeAspect="1" noChangeArrowheads="1"/>
          </p:cNvSpPr>
          <p:nvPr/>
        </p:nvSpPr>
        <p:spPr bwMode="auto">
          <a:xfrm>
            <a:off x="155575" y="-1371600"/>
            <a:ext cx="2286000" cy="28575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38" name="AutoShape 6" descr="https://aismedia.cern.ch/aismedia/cern.aismedia.DownloadServlet?file_id=1074890"/>
          <p:cNvSpPr>
            <a:spLocks noChangeAspect="1" noChangeArrowheads="1"/>
          </p:cNvSpPr>
          <p:nvPr/>
        </p:nvSpPr>
        <p:spPr bwMode="auto">
          <a:xfrm>
            <a:off x="155575" y="-1371600"/>
            <a:ext cx="2286000" cy="28575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40" name="AutoShape 8" descr="https://aismedia.cern.ch/aismedia/cern.aismedia.DownloadServlet?file_id=1074890"/>
          <p:cNvSpPr>
            <a:spLocks noChangeAspect="1" noChangeArrowheads="1"/>
          </p:cNvSpPr>
          <p:nvPr/>
        </p:nvSpPr>
        <p:spPr bwMode="auto">
          <a:xfrm>
            <a:off x="155575" y="-1371600"/>
            <a:ext cx="2286000" cy="28575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203848" y="6165304"/>
            <a:ext cx="2160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Total of 22 + 2</a:t>
            </a:r>
            <a:endParaRPr lang="en-US" sz="2800" dirty="0"/>
          </a:p>
        </p:txBody>
      </p:sp>
      <p:pic>
        <p:nvPicPr>
          <p:cNvPr id="12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8384" y="188640"/>
            <a:ext cx="914399" cy="65602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20703</TotalTime>
  <Words>1342</Words>
  <Application>Microsoft Office PowerPoint</Application>
  <PresentationFormat>On-screen Show (4:3)</PresentationFormat>
  <Paragraphs>408</Paragraphs>
  <Slides>29</Slides>
  <Notes>29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Equity</vt:lpstr>
      <vt:lpstr>ISOLDE Technical Report for the ISCC </vt:lpstr>
      <vt:lpstr>Agenda</vt:lpstr>
      <vt:lpstr>PowerPoint Presentation</vt:lpstr>
      <vt:lpstr>PowerPoint Presentation</vt:lpstr>
      <vt:lpstr>Drawings</vt:lpstr>
      <vt:lpstr>REX campaign 2011</vt:lpstr>
      <vt:lpstr>Technical issues I</vt:lpstr>
      <vt:lpstr>PowerPoint Presentation</vt:lpstr>
      <vt:lpstr>PowerPoint Presentation</vt:lpstr>
      <vt:lpstr>The LARIS laboratory</vt:lpstr>
      <vt:lpstr>Machine Issues</vt:lpstr>
      <vt:lpstr>Machine Issues</vt:lpstr>
      <vt:lpstr>Machine Issues</vt:lpstr>
      <vt:lpstr>Machine Issues</vt:lpstr>
      <vt:lpstr>HRS Robot</vt:lpstr>
      <vt:lpstr>Robot Upgrade</vt:lpstr>
      <vt:lpstr>PowerPoint Presentation</vt:lpstr>
      <vt:lpstr>Shutdown 2011/2012</vt:lpstr>
      <vt:lpstr>Safety</vt:lpstr>
      <vt:lpstr>Safety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News from EN-STI-RBS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ISOLDE Technical Report for the INTC</dc:title>
  <dc:creator>M. Catherall</dc:creator>
  <cp:lastModifiedBy>Jenny Weterings</cp:lastModifiedBy>
  <cp:revision>63</cp:revision>
  <dcterms:created xsi:type="dcterms:W3CDTF">2011-02-01T21:25:55Z</dcterms:created>
  <dcterms:modified xsi:type="dcterms:W3CDTF">2013-04-04T12:07:23Z</dcterms:modified>
</cp:coreProperties>
</file>