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65" r:id="rId3"/>
    <p:sldId id="335" r:id="rId4"/>
    <p:sldId id="339" r:id="rId5"/>
    <p:sldId id="329" r:id="rId6"/>
    <p:sldId id="341" r:id="rId7"/>
    <p:sldId id="340" r:id="rId8"/>
    <p:sldId id="342" r:id="rId9"/>
    <p:sldId id="343" r:id="rId10"/>
    <p:sldId id="321" r:id="rId11"/>
    <p:sldId id="322" r:id="rId12"/>
    <p:sldId id="323" r:id="rId13"/>
    <p:sldId id="338" r:id="rId14"/>
    <p:sldId id="336" r:id="rId15"/>
    <p:sldId id="344" r:id="rId16"/>
    <p:sldId id="346" r:id="rId17"/>
    <p:sldId id="324" r:id="rId18"/>
    <p:sldId id="325" r:id="rId19"/>
    <p:sldId id="330" r:id="rId20"/>
    <p:sldId id="34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007B5-DE61-48EF-9703-824CB0461DF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C0041-09D5-42FC-BED7-B5D52A62D1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8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C0910-B4D2-4123-A5A7-2318B335892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FC8D-E044-4350-BFB9-DC6706EACC3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1FC8D-E044-4350-BFB9-DC6706EACC3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C0910-B4D2-4123-A5A7-2318B335892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9DB9F-B06D-47E5-97D1-4D18DBCB753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0119C-D10F-49C5-9F8F-2A0B083675D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0119C-D10F-49C5-9F8F-2A0B083675D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82657" y="909638"/>
            <a:ext cx="8215312" cy="5440402"/>
          </a:xfrm>
          <a:prstGeom prst="rect">
            <a:avLst/>
          </a:prstGeom>
        </p:spPr>
        <p:txBody>
          <a:bodyPr/>
          <a:lstStyle>
            <a:lvl1pPr>
              <a:defRPr sz="18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540000" indent="-270000">
              <a:spcBef>
                <a:spcPts val="600"/>
              </a:spcBef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defRPr>
            </a:lvl2pPr>
            <a:lvl3pPr marL="540000" indent="0">
              <a:spcBef>
                <a:spcPts val="300"/>
              </a:spcBef>
              <a:buFontTx/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3pPr>
            <a:lvl4pPr marL="792000" indent="-252000">
              <a:spcBef>
                <a:spcPts val="60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defRPr>
            </a:lvl4pPr>
            <a:lvl5pPr marL="792000" indent="0">
              <a:spcBef>
                <a:spcPts val="200"/>
              </a:spcBef>
              <a:buFontTx/>
              <a:buNone/>
              <a:defRPr sz="1600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27/1/2010</a:t>
            </a:r>
            <a:endParaRPr lang="en-GB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R. Losito, EN-STI, Summary of the  R2E Workshop, LMC 30 June 2010</a:t>
            </a:r>
            <a:endParaRPr lang="en-GB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3771094-50EC-486C-96CC-F7E1AC6FA7BE}" type="slidenum">
              <a:rPr lang="en-GB"/>
              <a:pPr>
                <a:defRPr/>
              </a:pPr>
              <a:t>‹#›</a:t>
            </a:fld>
            <a:r>
              <a:rPr lang="en-GB" dirty="0"/>
              <a:t> of xx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pedia.org/wiki/images/c/ce/3D_ISOLDE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gif"/><Relationship Id="rId10" Type="http://schemas.openxmlformats.org/officeDocument/2006/relationships/image" Target="../media/image36.jpeg"/><Relationship Id="rId4" Type="http://schemas.openxmlformats.org/officeDocument/2006/relationships/hyperlink" Target="http://storage.canalblog.com/66/02/621426/49201776.gif" TargetMode="External"/><Relationship Id="rId9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scholarpedia.org/wiki/images/c/ce/3D_ISOLDE.jp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Catherall EN-STI</a:t>
            </a:r>
          </a:p>
          <a:p>
            <a:r>
              <a:rPr lang="en-US" dirty="0" smtClean="0"/>
              <a:t>CERN, 31</a:t>
            </a:r>
            <a:r>
              <a:rPr lang="en-US" baseline="30000" dirty="0" smtClean="0"/>
              <a:t>st</a:t>
            </a:r>
            <a:r>
              <a:rPr lang="en-US" dirty="0" smtClean="0"/>
              <a:t> January 2012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ISOLDE Technical Report for the ISCC 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5257800"/>
            <a:ext cx="145216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2276872"/>
            <a:ext cx="3960440" cy="334935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Targets</a:t>
            </a:r>
          </a:p>
          <a:p>
            <a:r>
              <a:rPr lang="en-US" dirty="0" smtClean="0"/>
              <a:t>REX</a:t>
            </a:r>
          </a:p>
          <a:p>
            <a:r>
              <a:rPr lang="en-US" dirty="0" smtClean="0"/>
              <a:t>RILIS</a:t>
            </a:r>
          </a:p>
          <a:p>
            <a:r>
              <a:rPr lang="en-US" dirty="0" smtClean="0"/>
              <a:t>Shutdown work 2011/2012</a:t>
            </a:r>
          </a:p>
          <a:p>
            <a:pPr lvl="1"/>
            <a:r>
              <a:rPr lang="en-US" dirty="0" smtClean="0"/>
              <a:t>Water cooling</a:t>
            </a:r>
          </a:p>
          <a:p>
            <a:pPr lvl="1"/>
            <a:r>
              <a:rPr lang="en-US" dirty="0" smtClean="0"/>
              <a:t>Access</a:t>
            </a:r>
          </a:p>
          <a:p>
            <a:pPr lvl="1"/>
            <a:r>
              <a:rPr lang="en-US" dirty="0" smtClean="0"/>
              <a:t>INCA</a:t>
            </a:r>
          </a:p>
          <a:p>
            <a:pPr lvl="1"/>
            <a:r>
              <a:rPr lang="en-US" dirty="0" smtClean="0"/>
              <a:t>Timing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/>
              <a:t>News from EN</a:t>
            </a:r>
          </a:p>
          <a:p>
            <a:endParaRPr lang="en-US" dirty="0" smtClean="0"/>
          </a:p>
        </p:txBody>
      </p:sp>
      <p:pic>
        <p:nvPicPr>
          <p:cNvPr id="6" name="Picture 14" descr="File:3D ISOLD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200" t="17600" r="1200" b="11200"/>
          <a:stretch>
            <a:fillRect/>
          </a:stretch>
        </p:blipFill>
        <p:spPr bwMode="auto">
          <a:xfrm>
            <a:off x="4283968" y="2708920"/>
            <a:ext cx="470019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628800"/>
            <a:ext cx="7416824" cy="1970261"/>
          </a:xfrm>
          <a:prstGeom prst="rect">
            <a:avLst/>
          </a:prstGeom>
        </p:spPr>
        <p:txBody>
          <a:bodyPr bIns="91440" anchor="b" anchorCtr="0">
            <a:normAutofit fontScale="5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third target nanomaterial (SiC, Y</a:t>
            </a:r>
            <a:r>
              <a:rPr kumimoji="0" lang="pt-PT" sz="4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</a:t>
            </a:r>
            <a:r>
              <a:rPr kumimoji="0" lang="pt-PT" sz="4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pt-PT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297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CaO</a:t>
            </a: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for ISOLDE</a:t>
            </a:r>
            <a:b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PT" sz="4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35</a:t>
            </a: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 from CaO469-VD7 for </a:t>
            </a:r>
            <a:b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Proprietary CERN technology</a:t>
            </a:r>
            <a:b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P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J. Nucl. Mat. 416, 99 (2011)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8" descr="http://iks32.fys.kuleuven.be/phpBB3/styles/prosilver/imageset/witc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276872"/>
            <a:ext cx="608300" cy="57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lum bright="-9000" contrast="48000"/>
          </a:blip>
          <a:srcRect l="51505" t="51830" r="-2"/>
          <a:stretch>
            <a:fillRect/>
          </a:stretch>
        </p:blipFill>
        <p:spPr bwMode="auto">
          <a:xfrm>
            <a:off x="6660232" y="1556792"/>
            <a:ext cx="2343952" cy="160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501008"/>
            <a:ext cx="1950059" cy="1515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2267744" y="5877272"/>
            <a:ext cx="6732240" cy="7200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Yields on </a:t>
            </a:r>
            <a:r>
              <a:rPr kumimoji="0" lang="en-GB" sz="26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31,32</a:t>
            </a: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 measured by ISOLDE experiment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IS476 – H.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Fynbo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B. Blank.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GB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Turrion</a:t>
            </a: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M.; </a:t>
            </a:r>
            <a:r>
              <a:rPr kumimoji="0" lang="en-GB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Urszula</a:t>
            </a: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H.-I. ISOLDE Yield Database. https://oraweb.cern.ch/pls/isolde/query_tgt (accessed December 1st, 2011)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TRIUMF. ISAC Yield Measurement.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http://www.triumf.info/facility/research_fac/yield.php (</a:t>
            </a: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accessed December 5th, 2011)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GANIL. SPIRAL Beams.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http://pro.ganil-spiral2.eu/users-guide/accelerators/spiral-beams (</a:t>
            </a: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accessed December 5th, 2011)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699792" y="4797152"/>
          <a:ext cx="6223000" cy="9498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9000"/>
                <a:gridCol w="1066800"/>
                <a:gridCol w="1066800"/>
                <a:gridCol w="1066800"/>
                <a:gridCol w="1066800"/>
                <a:gridCol w="1066800"/>
              </a:tblGrid>
              <a:tr h="50405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sng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Ions per second</a:t>
                      </a:r>
                      <a:endParaRPr lang="en-US" sz="1200" b="0" i="0" u="sng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baseline="30000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r>
                        <a:rPr lang="en-US" sz="1400" u="none" strike="noStrike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Ar (15.1ms)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baseline="30000" noProof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r>
                        <a:rPr lang="en-US" sz="1400" u="none" strike="noStrike" noProof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Ar</a:t>
                      </a:r>
                    </a:p>
                    <a:p>
                      <a:pPr algn="ctr" rtl="0" fontAlgn="ctr"/>
                      <a:r>
                        <a:rPr lang="en-US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(98ms)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baseline="30000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r>
                        <a:rPr lang="en-US" sz="1400" u="none" strike="noStrike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Ar</a:t>
                      </a:r>
                    </a:p>
                    <a:p>
                      <a:pPr algn="ctr" rtl="0" fontAlgn="ctr"/>
                      <a:r>
                        <a:rPr lang="en-US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(174.1ms)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baseline="30000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r>
                        <a:rPr lang="en-US" sz="1400" u="none" strike="noStrike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Ar</a:t>
                      </a:r>
                    </a:p>
                    <a:p>
                      <a:pPr algn="ctr" rtl="0" fontAlgn="ctr"/>
                      <a:r>
                        <a:rPr lang="en-US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(844ms)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baseline="30000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r>
                        <a:rPr lang="en-US" sz="1400" u="none" strike="noStrike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Ar</a:t>
                      </a:r>
                    </a:p>
                    <a:p>
                      <a:pPr algn="ctr" rtl="0" fontAlgn="ctr"/>
                      <a:r>
                        <a:rPr lang="en-US" sz="1400" b="0" i="0" u="none" strike="noStrike" noProof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(1.78s)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ISOLDE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6.3E+01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3.6E+03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2.0E+05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2.6E+06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3.0E+08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noProof="0">
                          <a:effectLst/>
                          <a:latin typeface="Arial" pitchFamily="34" charset="0"/>
                          <a:cs typeface="Arial" pitchFamily="34" charset="0"/>
                        </a:rPr>
                        <a:t>TRIUMF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noProof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noProof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noProof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7.0E+02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noProof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2.9E+04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noProof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6.5E+06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356992"/>
            <a:ext cx="4979293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755576" y="6453336"/>
            <a:ext cx="828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T. Stora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57200" y="990600"/>
            <a:ext cx="6473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1. Addition</a:t>
            </a:r>
            <a:r>
              <a:rPr kumimoji="0" lang="en-US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of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FC readout</a:t>
            </a:r>
            <a:r>
              <a:rPr kumimoji="0" lang="en-US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channels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aseline="0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/>
              <a:buChar char="Þ"/>
              <a:tabLst/>
            </a:pPr>
            <a:r>
              <a:rPr lang="en-US" baseline="0" dirty="0" smtClean="0">
                <a:latin typeface="Arial" pitchFamily="34" charset="0"/>
                <a:cs typeface="Times New Roman" pitchFamily="18" charset="0"/>
              </a:rPr>
              <a:t> Avoid having to move cables between XL65 and XL20 line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dirty="0" smtClean="0">
                <a:latin typeface="Arial" pitchFamily="34" charset="0"/>
                <a:cs typeface="Times New Roman" pitchFamily="18" charset="0"/>
              </a:rPr>
              <a:t>    </a:t>
            </a:r>
            <a:r>
              <a:rPr lang="en-US" baseline="0" dirty="0" smtClean="0">
                <a:latin typeface="Arial" pitchFamily="34" charset="0"/>
                <a:cs typeface="Times New Roman" pitchFamily="18" charset="0"/>
              </a:rPr>
              <a:t>when reading out </a:t>
            </a:r>
            <a:r>
              <a:rPr lang="en-US" baseline="0" dirty="0" err="1" smtClean="0">
                <a:latin typeface="Arial" pitchFamily="34" charset="0"/>
                <a:cs typeface="Times New Roman" pitchFamily="18" charset="0"/>
              </a:rPr>
              <a:t>Miniball</a:t>
            </a:r>
            <a:r>
              <a:rPr lang="en-US" baseline="0" dirty="0" smtClean="0">
                <a:latin typeface="Arial" pitchFamily="34" charset="0"/>
                <a:cs typeface="Times New Roman" pitchFamily="18" charset="0"/>
              </a:rPr>
              <a:t> and beta-NMR FCs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143000" y="2209800"/>
            <a:ext cx="63177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XEBS.FC20: new FC installed at the same location as EBIS.BO10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XL65.FC100: new PAM for the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Miniball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FC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XL20. FC100: new PAM for the beta-NMR FC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33400" y="3282077"/>
            <a:ext cx="795602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2. REX controls upgrade</a:t>
            </a:r>
            <a:endParaRPr lang="en-GB" i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Discussion about an upgrade of a number REX controls items have started.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Four work packages identified.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WP1: </a:t>
            </a: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PLC/RS422 Controlled Power-supplies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WP2: </a:t>
            </a: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REX magnetic field regulation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WP3: </a:t>
            </a: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REX </a:t>
            </a:r>
            <a:r>
              <a:rPr kumimoji="0" lang="en-GB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Linac</a:t>
            </a: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RF Controls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WP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4: </a:t>
            </a: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REX EBIS pulsed power-converters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Work to be carried out between now and end of LS1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332656"/>
            <a:ext cx="3828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REX improvements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6019800"/>
            <a:ext cx="656686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3. Increased performance of the new REXTRAP RF excitation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>    (e.g. reduced loading time)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020272" y="6488668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 Wenander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REX consolidation and improvements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Linac cooling water</a:t>
            </a:r>
          </a:p>
          <a:p>
            <a:pPr lvl="1"/>
            <a:r>
              <a:rPr lang="en-US" dirty="0" smtClean="0"/>
              <a:t>Several trips during 2011</a:t>
            </a:r>
          </a:p>
          <a:p>
            <a:pPr lvl="1"/>
            <a:r>
              <a:rPr lang="en-US" dirty="0" smtClean="0"/>
              <a:t>Flow can be reduced on the BTY line magnets -&gt; Install flow regulators (gain ~7 m3/h)</a:t>
            </a:r>
            <a:endParaRPr lang="en-GB" dirty="0" smtClean="0"/>
          </a:p>
          <a:p>
            <a:r>
              <a:rPr lang="en-US" dirty="0" smtClean="0"/>
              <a:t>Vacuum upgrade in RFQ section (high losses with highly charged ions)</a:t>
            </a:r>
          </a:p>
          <a:p>
            <a:pPr lvl="1"/>
            <a:r>
              <a:rPr lang="en-US" dirty="0" smtClean="0"/>
              <a:t>New Hi-pace pump installed in front of RFQ</a:t>
            </a:r>
          </a:p>
          <a:p>
            <a:pPr lvl="1"/>
            <a:r>
              <a:rPr lang="en-US" dirty="0" smtClean="0"/>
              <a:t>Renovation of DB2 (this shutdown)</a:t>
            </a:r>
          </a:p>
          <a:p>
            <a:r>
              <a:rPr lang="en-US" dirty="0" smtClean="0"/>
              <a:t>Enable 2 ms RF pulse length on all amplifiers for slow extraction (this shutdown)</a:t>
            </a:r>
          </a:p>
          <a:p>
            <a:pPr lvl="1"/>
            <a:r>
              <a:rPr lang="en-US" dirty="0" smtClean="0"/>
              <a:t>Max rep rate: 50 Hz without 9-gap / 15-20 Hz with 9-gap</a:t>
            </a:r>
          </a:p>
          <a:p>
            <a:pPr lvl="1"/>
            <a:r>
              <a:rPr lang="en-US" dirty="0" smtClean="0"/>
              <a:t>Need reduced power for the 9-gap -&gt; lower max energy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812360" y="6309320"/>
            <a:ext cx="951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Voulot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9-gap amplifier upgrade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Upgrade of 9-gap amplifier to ensure stable operation during the 2014-2018 period</a:t>
            </a:r>
          </a:p>
          <a:p>
            <a:r>
              <a:rPr lang="en-US" dirty="0" smtClean="0"/>
              <a:t>Replace final stage tube, 130 kW, 2 ms pulse length</a:t>
            </a:r>
          </a:p>
          <a:p>
            <a:r>
              <a:rPr lang="en-US" dirty="0" smtClean="0"/>
              <a:t>Estimated cost 300 k€</a:t>
            </a:r>
          </a:p>
          <a:p>
            <a:r>
              <a:rPr lang="en-US" dirty="0" smtClean="0"/>
              <a:t>Commissioning early 2014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600200"/>
            <a:ext cx="3901440" cy="292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G:\Departments\AB\Projects\REX\Linac\Pictures\20060511_IH-9gap\060507_IH-9gap_1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725144"/>
            <a:ext cx="1804318" cy="1720553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47664" y="6381328"/>
            <a:ext cx="1888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Voulot, H. Broere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066800"/>
            <a:ext cx="236696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/>
          <p:nvPr/>
        </p:nvGrpSpPr>
        <p:grpSpPr>
          <a:xfrm>
            <a:off x="3276600" y="2590800"/>
            <a:ext cx="2417456" cy="2133600"/>
            <a:chOff x="2895600" y="1295400"/>
            <a:chExt cx="2696435" cy="237982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95600" y="1295400"/>
              <a:ext cx="1752600" cy="2230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H="1" flipV="1">
              <a:off x="4419600" y="2819400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flipH="1">
              <a:off x="4495800" y="2057400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800600" y="1828800"/>
              <a:ext cx="7914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CH" sz="1200" dirty="0">
                  <a:latin typeface="Calibri" pitchFamily="34" charset="0"/>
                </a:rPr>
                <a:t>New </a:t>
              </a:r>
              <a:r>
                <a:rPr lang="fr-CH" sz="1200" dirty="0" err="1">
                  <a:latin typeface="Calibri" pitchFamily="34" charset="0"/>
                </a:rPr>
                <a:t>IrCe</a:t>
              </a:r>
              <a:r>
                <a:rPr lang="fr-CH" sz="1200" dirty="0">
                  <a:latin typeface="Calibri" pitchFamily="34" charset="0"/>
                </a:rPr>
                <a:t> </a:t>
              </a:r>
              <a:br>
                <a:rPr lang="fr-CH" sz="1200" dirty="0">
                  <a:latin typeface="Calibri" pitchFamily="34" charset="0"/>
                </a:rPr>
              </a:br>
              <a:r>
                <a:rPr lang="fr-CH" sz="1200" dirty="0">
                  <a:latin typeface="Calibri" pitchFamily="34" charset="0"/>
                </a:rPr>
                <a:t>cathode</a:t>
              </a:r>
              <a:endParaRPr lang="fr-FR" sz="1200" dirty="0">
                <a:latin typeface="Calibri" pitchFamily="34" charset="0"/>
              </a:endParaRP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4648200" y="2895600"/>
              <a:ext cx="78008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CH" sz="1200">
                  <a:latin typeface="Calibri" pitchFamily="34" charset="0"/>
                </a:rPr>
                <a:t>Modified</a:t>
              </a:r>
            </a:p>
            <a:p>
              <a:r>
                <a:rPr lang="fr-CH" sz="1200">
                  <a:latin typeface="Calibri" pitchFamily="34" charset="0"/>
                </a:rPr>
                <a:t>Wehnelt</a:t>
              </a:r>
            </a:p>
            <a:p>
              <a:r>
                <a:rPr lang="fr-CH" sz="1200">
                  <a:latin typeface="Calibri" pitchFamily="34" charset="0"/>
                </a:rPr>
                <a:t>electrode</a:t>
              </a:r>
              <a:endParaRPr lang="fr-FR" sz="1200">
                <a:latin typeface="Calibri" pitchFamily="34" charset="0"/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3321050" y="3429000"/>
              <a:ext cx="116410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CH" sz="1000" i="1" dirty="0" err="1">
                  <a:latin typeface="Calibri" pitchFamily="34" charset="0"/>
                </a:rPr>
                <a:t>Courtesy</a:t>
              </a:r>
              <a:r>
                <a:rPr lang="fr-CH" sz="1000" i="1" dirty="0">
                  <a:latin typeface="Calibri" pitchFamily="34" charset="0"/>
                </a:rPr>
                <a:t> </a:t>
              </a:r>
              <a:r>
                <a:rPr lang="fr-CH" sz="1000" i="1" dirty="0" smtClean="0">
                  <a:latin typeface="Calibri" pitchFamily="34" charset="0"/>
                </a:rPr>
                <a:t>of T</a:t>
              </a:r>
              <a:r>
                <a:rPr lang="fr-CH" sz="1000" i="1" dirty="0">
                  <a:latin typeface="Calibri" pitchFamily="34" charset="0"/>
                </a:rPr>
                <a:t>. Berg</a:t>
              </a:r>
              <a:endParaRPr lang="fr-FR" sz="1000" i="1" dirty="0">
                <a:latin typeface="Calibri" pitchFamily="34" charset="0"/>
              </a:endParaRPr>
            </a:p>
          </p:txBody>
        </p:sp>
      </p:grp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6324600" y="4191000"/>
            <a:ext cx="20839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Corbel" pitchFamily="34" charset="0"/>
              </a:rPr>
              <a:t>TwinEBIS</a:t>
            </a:r>
            <a:r>
              <a:rPr lang="en-US" dirty="0" smtClean="0">
                <a:latin typeface="Corbel" pitchFamily="34" charset="0"/>
              </a:rPr>
              <a:t> </a:t>
            </a:r>
            <a:r>
              <a:rPr lang="en-US" dirty="0" err="1" smtClean="0">
                <a:latin typeface="Corbel" pitchFamily="34" charset="0"/>
              </a:rPr>
              <a:t>testbench</a:t>
            </a:r>
            <a:endParaRPr lang="en-US" dirty="0">
              <a:latin typeface="Corbe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7554" y="4876800"/>
            <a:ext cx="4308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 2.  Detect low-intensity stable beam </a:t>
            </a:r>
            <a:br>
              <a:rPr lang="en-US" dirty="0" smtClean="0"/>
            </a:br>
            <a:r>
              <a:rPr lang="en-US" dirty="0" smtClean="0"/>
              <a:t>	contamination using an MCP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700389" y="5486400"/>
            <a:ext cx="634680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* Install the equipment (2 dedicated MCPs and vacuum chamber)</a:t>
            </a:r>
          </a:p>
          <a:p>
            <a:r>
              <a:rPr lang="en-US" sz="1600" dirty="0" smtClean="0"/>
              <a:t>* Set up electronics for particle counting of low-energetic (30-60 </a:t>
            </a:r>
            <a:r>
              <a:rPr lang="en-US" sz="1600" dirty="0" err="1" smtClean="0"/>
              <a:t>keV</a:t>
            </a:r>
            <a:r>
              <a:rPr lang="en-US" sz="1600" dirty="0" smtClean="0"/>
              <a:t>) ions</a:t>
            </a:r>
          </a:p>
          <a:p>
            <a:r>
              <a:rPr lang="en-US" sz="1600" dirty="0" smtClean="0"/>
              <a:t>* Evaluate the setup, i.e. test efficiencies, counting rates etc</a:t>
            </a:r>
          </a:p>
          <a:p>
            <a:r>
              <a:rPr lang="en-US" sz="1600" dirty="0" smtClean="0"/>
              <a:t>* Estimated time 3 months</a:t>
            </a:r>
          </a:p>
          <a:p>
            <a:pPr lvl="1"/>
            <a:r>
              <a:rPr lang="en-US" sz="1400" dirty="0" smtClean="0"/>
              <a:t>		Contact persons: F. Wenander, M. Kowalska and B. Marsh</a:t>
            </a: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30164" t="14981" r="25902" b="7116"/>
          <a:stretch>
            <a:fillRect/>
          </a:stretch>
        </p:blipFill>
        <p:spPr bwMode="auto">
          <a:xfrm>
            <a:off x="228601" y="3829334"/>
            <a:ext cx="2438400" cy="283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539552" y="332656"/>
            <a:ext cx="4718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 for support by external students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381000" y="838200"/>
            <a:ext cx="7391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ea typeface="Calibri" pitchFamily="34" charset="0"/>
                <a:cs typeface="Times New Roman" pitchFamily="18" charset="0"/>
              </a:rPr>
              <a:t>Project 1. Setup the </a:t>
            </a:r>
            <a:r>
              <a:rPr lang="en-US" dirty="0" err="1" smtClean="0">
                <a:ea typeface="Calibri" pitchFamily="34" charset="0"/>
                <a:cs typeface="Times New Roman" pitchFamily="18" charset="0"/>
              </a:rPr>
              <a:t>TwinEBIS</a:t>
            </a:r>
            <a:r>
              <a:rPr lang="en-US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ea typeface="Calibri" pitchFamily="34" charset="0"/>
                <a:cs typeface="Times New Roman" pitchFamily="18" charset="0"/>
              </a:rPr>
              <a:t>testbench</a:t>
            </a:r>
            <a:endParaRPr lang="en-US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a. Finalize design and installation of mechanical parts, 6 months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b. Re-commission superconducting solenoid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c. Produce a control system for power supplies, current readouts,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vacuum control system, interlocks. </a:t>
            </a:r>
            <a:r>
              <a:rPr lang="en-US" sz="1600" dirty="0" err="1" smtClean="0">
                <a:ea typeface="Calibri" pitchFamily="34" charset="0"/>
                <a:cs typeface="Times New Roman" pitchFamily="18" charset="0"/>
              </a:rPr>
              <a:t>Labview</a:t>
            </a: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 experience, 6-9 months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d. Commission the source, test alternative cathode and gun types,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increase electron beam current and energy.  Electron beam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simulations. &gt;12 months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ea typeface="Calibri" pitchFamily="34" charset="0"/>
                <a:cs typeface="Times New Roman" pitchFamily="18" charset="0"/>
              </a:rPr>
              <a:t>Experienced student(s)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black"/>
                </a:solidFill>
              </a:rPr>
              <a:t>Contact person: F. Wenander</a:t>
            </a:r>
            <a:endParaRPr lang="en-US" sz="2800" dirty="0" smtClean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>
            <a:normAutofit/>
          </a:bodyPr>
          <a:lstStyle/>
          <a:p>
            <a:fld id="{E988B22A-1265-4E73-8BB0-590D77B45078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442840"/>
              </p:ext>
            </p:extLst>
          </p:nvPr>
        </p:nvGraphicFramePr>
        <p:xfrm>
          <a:off x="107503" y="5157192"/>
          <a:ext cx="8856991" cy="1046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14331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  <a:gridCol w="522844"/>
              </a:tblGrid>
              <a:tr h="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Beam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Sm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Ga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Mg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At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Pb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Dy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Nd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Pr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Ag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Tl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Cd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Mn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Ni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Calibri" pitchFamily="34" charset="0"/>
                          <a:cs typeface="Calibri" pitchFamily="34" charset="0"/>
                        </a:rPr>
                        <a:t>Yb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Zn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Planned 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80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104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256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160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64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136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112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208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120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272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-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376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Real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89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101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146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269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221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110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92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231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242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390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348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73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Calibri" pitchFamily="34" charset="0"/>
                          <a:cs typeface="Calibri" pitchFamily="34" charset="0"/>
                        </a:rPr>
                        <a:t>407</a:t>
                      </a:r>
                      <a:endParaRPr lang="en-GB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631758"/>
              </p:ext>
            </p:extLst>
          </p:nvPr>
        </p:nvGraphicFramePr>
        <p:xfrm>
          <a:off x="-76200" y="1371600"/>
          <a:ext cx="6016352" cy="4023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Chart" r:id="rId4" imgW="6096000" imgH="4076700" progId="MSGraph.Chart.8">
                  <p:embed followColorScheme="full"/>
                </p:oleObj>
              </mc:Choice>
              <mc:Fallback>
                <p:oleObj name="Chart" r:id="rId4" imgW="6096000" imgH="4076700" progId="MSGraph.Chart.8">
                  <p:embed followColorScheme="full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1371600"/>
                        <a:ext cx="6016352" cy="4023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644881" y="15521"/>
            <a:ext cx="8153400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RILIS operation</a:t>
            </a:r>
            <a:endParaRPr lang="en-GB" dirty="0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6324600" y="2438400"/>
            <a:ext cx="2388840" cy="26413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marL="285750" indent="-285750">
              <a:spcBef>
                <a:spcPct val="20000"/>
              </a:spcBef>
              <a:buClr>
                <a:schemeClr val="bg1"/>
              </a:buClr>
              <a:buSzPct val="100000"/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en-US" b="1" dirty="0" smtClean="0"/>
              <a:t> 2756 </a:t>
            </a:r>
            <a:r>
              <a:rPr lang="en-US" b="1" dirty="0"/>
              <a:t>h </a:t>
            </a:r>
            <a:r>
              <a:rPr lang="en-US" b="1" dirty="0" smtClean="0"/>
              <a:t>– Total </a:t>
            </a:r>
          </a:p>
          <a:p>
            <a:pPr marL="285750" indent="-285750">
              <a:spcBef>
                <a:spcPct val="20000"/>
              </a:spcBef>
              <a:buClr>
                <a:schemeClr val="bg1"/>
              </a:buClr>
              <a:buSzPct val="100000"/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en-US" b="1" dirty="0" smtClean="0"/>
              <a:t> 2527 h – On-line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Char char="•"/>
            </a:pPr>
            <a:endParaRPr lang="en-US" b="1" dirty="0" smtClean="0"/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Char char="•"/>
            </a:pP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&gt; 50 % of the 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</a:pPr>
            <a:r>
              <a:rPr lang="en-US" b="1" dirty="0" smtClean="0">
                <a:solidFill>
                  <a:srgbClr val="FF0000"/>
                </a:solidFill>
              </a:rPr>
              <a:t>Total  running time of ISOLDE facility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Char char="•"/>
            </a:pPr>
            <a:endParaRPr lang="en-US" b="1" dirty="0" smtClean="0"/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Char char="•"/>
            </a:pPr>
            <a:endParaRPr lang="en-US" b="1" dirty="0" smtClean="0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581172" y="1668316"/>
            <a:ext cx="1665521" cy="7700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2000" dirty="0"/>
              <a:t>Laser ON time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2000" dirty="0"/>
              <a:t>in </a:t>
            </a:r>
            <a:r>
              <a:rPr lang="en-US" sz="2000" dirty="0" smtClean="0"/>
              <a:t>2011:</a:t>
            </a:r>
            <a:endParaRPr lang="en-US" sz="2000" dirty="0"/>
          </a:p>
        </p:txBody>
      </p:sp>
      <p:sp>
        <p:nvSpPr>
          <p:cNvPr id="16" name="Rectangle 15"/>
          <p:cNvSpPr/>
          <p:nvPr/>
        </p:nvSpPr>
        <p:spPr>
          <a:xfrm>
            <a:off x="1231739" y="78671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n-GB" sz="2000" b="1" dirty="0">
                <a:solidFill>
                  <a:srgbClr val="C00000"/>
                </a:solidFill>
              </a:rPr>
              <a:t>Ion beams of </a:t>
            </a:r>
            <a:r>
              <a:rPr lang="en-GB" sz="2000" b="1" dirty="0" smtClean="0">
                <a:solidFill>
                  <a:srgbClr val="C00000"/>
                </a:solidFill>
              </a:rPr>
              <a:t>15 </a:t>
            </a:r>
            <a:r>
              <a:rPr lang="en-GB" sz="2000" b="1">
                <a:solidFill>
                  <a:srgbClr val="C00000"/>
                </a:solidFill>
              </a:rPr>
              <a:t>elements </a:t>
            </a:r>
            <a:r>
              <a:rPr lang="en-GB" sz="2000" b="1" smtClean="0">
                <a:solidFill>
                  <a:srgbClr val="C00000"/>
                </a:solidFill>
              </a:rPr>
              <a:t>were </a:t>
            </a:r>
            <a:r>
              <a:rPr lang="en-GB" sz="2000" b="1" dirty="0" smtClean="0">
                <a:solidFill>
                  <a:srgbClr val="C00000"/>
                </a:solidFill>
              </a:rPr>
              <a:t>produced</a:t>
            </a:r>
            <a:endParaRPr lang="en-GB" sz="2000" b="1" dirty="0">
              <a:solidFill>
                <a:srgbClr val="C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724128" y="6453336"/>
            <a:ext cx="204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V. Fedosseev, B. Marsh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19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</p:spPr>
        <p:txBody>
          <a:bodyPr>
            <a:normAutofit fontScale="92500" lnSpcReduction="20000"/>
          </a:bodyPr>
          <a:lstStyle/>
          <a:p>
            <a:fld id="{E988B22A-1265-4E73-8BB0-590D77B4507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00200" y="836712"/>
            <a:ext cx="4320480" cy="47667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Arial" charset="0"/>
              </a:rPr>
              <a:t>New ion beam - Astatine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8551" y="1458686"/>
            <a:ext cx="4139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May 2011 (b, c) :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6 ionization schemes were compared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up to 150 </a:t>
            </a:r>
            <a:r>
              <a:rPr lang="en-US" dirty="0" err="1" smtClean="0"/>
              <a:t>pA</a:t>
            </a:r>
            <a:r>
              <a:rPr lang="en-US" dirty="0" smtClean="0"/>
              <a:t> of </a:t>
            </a:r>
            <a:r>
              <a:rPr lang="en-US" baseline="30000" dirty="0" smtClean="0"/>
              <a:t>205</a:t>
            </a:r>
            <a:r>
              <a:rPr lang="en-US" dirty="0" smtClean="0"/>
              <a:t>At was obtained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958858"/>
              </p:ext>
            </p:extLst>
          </p:nvPr>
        </p:nvGraphicFramePr>
        <p:xfrm>
          <a:off x="3834165" y="3048000"/>
          <a:ext cx="5175250" cy="357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Graph" r:id="rId4" imgW="4133088" imgH="2851709" progId="">
                  <p:embed/>
                </p:oleObj>
              </mc:Choice>
              <mc:Fallback>
                <p:oleObj name="Graph" r:id="rId4" imgW="4133088" imgH="2851709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4165" y="3048000"/>
                        <a:ext cx="5175250" cy="3570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14800" y="2382016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August 2011(d) :</a:t>
            </a:r>
            <a:r>
              <a:rPr lang="en-US" dirty="0" smtClean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 A series of Rydberg states observed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At ionization potential measured precisely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44881" y="15521"/>
            <a:ext cx="8153400" cy="990600"/>
          </a:xfrm>
        </p:spPr>
        <p:txBody>
          <a:bodyPr/>
          <a:lstStyle/>
          <a:p>
            <a:r>
              <a:rPr lang="en-GB" dirty="0" smtClean="0"/>
              <a:t>ISOLDE RILIS development</a:t>
            </a:r>
            <a:endParaRPr lang="en-GB" dirty="0"/>
          </a:p>
        </p:txBody>
      </p:sp>
      <p:grpSp>
        <p:nvGrpSpPr>
          <p:cNvPr id="2" name="Group 9"/>
          <p:cNvGrpSpPr/>
          <p:nvPr/>
        </p:nvGrpSpPr>
        <p:grpSpPr>
          <a:xfrm>
            <a:off x="228600" y="1706990"/>
            <a:ext cx="3200400" cy="5068347"/>
            <a:chOff x="-283620" y="95681"/>
            <a:chExt cx="3567113" cy="5576887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3620" y="95681"/>
              <a:ext cx="3567113" cy="5564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460" y="5647168"/>
              <a:ext cx="2593975" cy="25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4325881" y="6211669"/>
            <a:ext cx="4818119" cy="646331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Dye laser scan, </a:t>
            </a:r>
          </a:p>
          <a:p>
            <a:r>
              <a:rPr lang="en-US" dirty="0" smtClean="0"/>
              <a:t>At-205 ion current measured with a Faraday cap</a:t>
            </a:r>
            <a:endParaRPr lang="en-GB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6372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Shutdown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6152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Beam instrumentation</a:t>
            </a:r>
          </a:p>
          <a:p>
            <a:pPr lvl="1"/>
            <a:r>
              <a:rPr lang="en-US" dirty="0" smtClean="0"/>
              <a:t>Exchange of double scanner unit in HRS separator zone</a:t>
            </a:r>
          </a:p>
          <a:p>
            <a:pPr lvl="1"/>
            <a:r>
              <a:rPr lang="en-US" dirty="0" smtClean="0"/>
              <a:t>Displacement of PAM’s externally to HRS separator zone.</a:t>
            </a:r>
          </a:p>
          <a:p>
            <a:pPr lvl="1"/>
            <a:r>
              <a:rPr lang="en-US" dirty="0" smtClean="0"/>
              <a:t>Migration of PLC software for PAM’s Grids and FNBS to IEPLC standard</a:t>
            </a:r>
          </a:p>
          <a:p>
            <a:r>
              <a:rPr lang="en-US" dirty="0" smtClean="0"/>
              <a:t>General maintenance</a:t>
            </a:r>
          </a:p>
          <a:p>
            <a:pPr lvl="1"/>
            <a:r>
              <a:rPr lang="en-US" dirty="0" smtClean="0"/>
              <a:t>Electricity, ventilation, robots, water, vacuum, laser window exchange….etc</a:t>
            </a:r>
          </a:p>
          <a:p>
            <a:r>
              <a:rPr lang="en-US" dirty="0" smtClean="0"/>
              <a:t>Controls applications</a:t>
            </a:r>
          </a:p>
          <a:p>
            <a:pPr lvl="1"/>
            <a:r>
              <a:rPr lang="en-US" dirty="0" smtClean="0"/>
              <a:t>Upgrade of various applications</a:t>
            </a:r>
          </a:p>
          <a:p>
            <a:pPr lvl="1"/>
            <a:r>
              <a:rPr lang="en-US" dirty="0" smtClean="0"/>
              <a:t>TIMBER traceability on-going</a:t>
            </a:r>
          </a:p>
          <a:p>
            <a:r>
              <a:rPr lang="en-US" dirty="0" smtClean="0"/>
              <a:t>Front End maintenance</a:t>
            </a:r>
          </a:p>
          <a:p>
            <a:pPr lvl="1"/>
            <a:r>
              <a:rPr lang="en-US" dirty="0" smtClean="0"/>
              <a:t>Faraday cage pistons to be replaced with “</a:t>
            </a:r>
            <a:r>
              <a:rPr lang="en-US" dirty="0" err="1" smtClean="0"/>
              <a:t>nuclearized</a:t>
            </a:r>
            <a:r>
              <a:rPr lang="en-US" dirty="0" smtClean="0"/>
              <a:t>” pistons &amp; new cabling</a:t>
            </a:r>
          </a:p>
          <a:p>
            <a:pPr lvl="1"/>
            <a:r>
              <a:rPr lang="en-US" dirty="0" smtClean="0"/>
              <a:t>New HT cable to be pulled through HT transfer tube</a:t>
            </a:r>
          </a:p>
          <a:p>
            <a:r>
              <a:rPr lang="en-US" dirty="0" smtClean="0"/>
              <a:t>Target ramping cards</a:t>
            </a:r>
          </a:p>
          <a:p>
            <a:pPr lvl="1"/>
            <a:r>
              <a:rPr lang="en-US" dirty="0" smtClean="0"/>
              <a:t>Installation of controlled current reduction cards (ramping cards) for GPS &amp; HRS target &amp; EBIS cathode power supplies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cooling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Modifications of the existing target cooling system</a:t>
            </a:r>
          </a:p>
          <a:p>
            <a:pPr lvl="1"/>
            <a:r>
              <a:rPr lang="en-US" dirty="0" smtClean="0"/>
              <a:t>Refilling of reservoir with “clean” </a:t>
            </a:r>
            <a:r>
              <a:rPr lang="en-US" dirty="0" err="1" smtClean="0"/>
              <a:t>demineralized</a:t>
            </a:r>
            <a:r>
              <a:rPr lang="en-US" dirty="0" smtClean="0"/>
              <a:t> water from another circuit.</a:t>
            </a:r>
          </a:p>
          <a:p>
            <a:pPr lvl="2"/>
            <a:r>
              <a:rPr lang="en-US" dirty="0" smtClean="0"/>
              <a:t>Previous filled from target station closed circuit</a:t>
            </a:r>
          </a:p>
          <a:p>
            <a:pPr lvl="1"/>
            <a:r>
              <a:rPr lang="en-US" dirty="0" smtClean="0"/>
              <a:t>Diversion of water drainage</a:t>
            </a:r>
          </a:p>
          <a:p>
            <a:pPr lvl="1"/>
            <a:r>
              <a:rPr lang="en-US" dirty="0" smtClean="0"/>
              <a:t>Modification of controls to implement a delay before switching to reservoir</a:t>
            </a:r>
          </a:p>
          <a:p>
            <a:pPr lvl="1"/>
            <a:r>
              <a:rPr lang="en-US" dirty="0" smtClean="0"/>
              <a:t>Independent pressure regulation of  GPS and HRS water circuits</a:t>
            </a:r>
          </a:p>
          <a:p>
            <a:r>
              <a:rPr lang="en-US" dirty="0" smtClean="0"/>
              <a:t>Tests on cavity cooling using 27C water cooling</a:t>
            </a:r>
          </a:p>
          <a:p>
            <a:pPr lvl="1"/>
            <a:r>
              <a:rPr lang="en-US" dirty="0" smtClean="0"/>
              <a:t>New HIE-ISOLDE specs for cooling tower.</a:t>
            </a:r>
          </a:p>
          <a:p>
            <a:pPr lvl="1"/>
            <a:r>
              <a:rPr lang="en-US" dirty="0" smtClean="0"/>
              <a:t>May need a water cooling sub-station?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to ISOLDE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1412776"/>
            <a:ext cx="3153544" cy="266429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Following report by RP on the evaluation of the shielding at ISOLDE</a:t>
            </a:r>
          </a:p>
          <a:p>
            <a:pPr lvl="1"/>
            <a:r>
              <a:rPr lang="en-US" dirty="0" smtClean="0"/>
              <a:t>EDMS </a:t>
            </a:r>
            <a:r>
              <a:rPr lang="en-US" b="1" dirty="0" smtClean="0"/>
              <a:t>1142606 </a:t>
            </a:r>
          </a:p>
          <a:p>
            <a:r>
              <a:rPr lang="en-US" dirty="0" smtClean="0"/>
              <a:t>Fencing to be put up before start up.</a:t>
            </a:r>
          </a:p>
          <a:p>
            <a:r>
              <a:rPr lang="en-US" dirty="0" smtClean="0"/>
              <a:t>Turnstile will be moved to new </a:t>
            </a:r>
            <a:r>
              <a:rPr lang="en-US" dirty="0" err="1" smtClean="0"/>
              <a:t>sas</a:t>
            </a:r>
            <a:r>
              <a:rPr lang="en-US" dirty="0" smtClean="0"/>
              <a:t> in </a:t>
            </a:r>
            <a:endParaRPr lang="en-US" dirty="0"/>
          </a:p>
        </p:txBody>
      </p:sp>
      <p:pic>
        <p:nvPicPr>
          <p:cNvPr id="4" name="Picture 3" descr="Screen shot 2011-06-28 at 17.28.4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340768"/>
            <a:ext cx="3531392" cy="266042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5796136" y="1340768"/>
            <a:ext cx="360040" cy="21602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8100392" y="3501008"/>
            <a:ext cx="288032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5796136" y="3501008"/>
            <a:ext cx="2304256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6156176" y="1340768"/>
            <a:ext cx="2232248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72" descr="image004"/>
          <p:cNvPicPr>
            <a:picLocks noChangeAspect="1" noChangeArrowheads="1"/>
          </p:cNvPicPr>
          <p:nvPr/>
        </p:nvPicPr>
        <p:blipFill>
          <a:blip r:embed="rId5" cstate="print"/>
          <a:srcRect l="55280"/>
          <a:stretch>
            <a:fillRect/>
          </a:stretch>
        </p:blipFill>
        <p:spPr bwMode="auto">
          <a:xfrm>
            <a:off x="4644008" y="4221088"/>
            <a:ext cx="330228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4149080"/>
            <a:ext cx="357632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7812360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03648" y="0"/>
            <a:ext cx="4824536" cy="692696"/>
          </a:xfrm>
          <a:prstGeom prst="rect">
            <a:avLst/>
          </a:prstGeom>
        </p:spPr>
        <p:txBody>
          <a:bodyPr bIns="91440" anchor="b" anchorCtr="0">
            <a:normAutofit fontScale="8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IN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jector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ontrol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rchitecture @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88640"/>
            <a:ext cx="2088232" cy="46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827584" y="980728"/>
            <a:ext cx="302433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71600" y="2276872"/>
            <a:ext cx="266429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</a:t>
            </a:r>
            <a:r>
              <a:rPr lang="en-US" dirty="0" smtClean="0">
                <a:solidFill>
                  <a:schemeClr val="accent1"/>
                </a:solidFill>
              </a:rPr>
              <a:t>  </a:t>
            </a:r>
            <a:r>
              <a:rPr lang="en-US" sz="2000" b="1" dirty="0" smtClean="0">
                <a:solidFill>
                  <a:schemeClr val="accent1"/>
                </a:solidFill>
              </a:rPr>
              <a:t>based protocol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584" y="3212976"/>
            <a:ext cx="30243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System INCA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Application server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0142" y="980728"/>
            <a:ext cx="32139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Control room workstation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99592" y="1340768"/>
            <a:ext cx="130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Working set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15816" y="1340768"/>
            <a:ext cx="666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Knob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56851" y="1628800"/>
            <a:ext cx="2071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Specific applications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339752" y="1988840"/>
            <a:ext cx="0" cy="288032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34888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>
            <a:off x="2339752" y="2924944"/>
            <a:ext cx="0" cy="288032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043608" y="4221088"/>
            <a:ext cx="266429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CMW (middleware)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339752" y="3933056"/>
            <a:ext cx="0" cy="288032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33018" y="5157192"/>
            <a:ext cx="302433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62218" y="5157192"/>
            <a:ext cx="32006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</a:rPr>
              <a:t>FEC (Front End Computer)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25899" y="5517232"/>
            <a:ext cx="1262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FESA server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67744" y="5723964"/>
            <a:ext cx="1626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Real Time tasks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339752" y="4869160"/>
            <a:ext cx="0" cy="288032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0" y="2060848"/>
            <a:ext cx="553998" cy="2952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/>
                </a:solidFill>
              </a:rPr>
              <a:t>3-tier Architecture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cxnSp>
        <p:nvCxnSpPr>
          <p:cNvPr id="24" name="Elbow Connector 42"/>
          <p:cNvCxnSpPr>
            <a:endCxn id="18" idx="1"/>
          </p:cNvCxnSpPr>
          <p:nvPr/>
        </p:nvCxnSpPr>
        <p:spPr>
          <a:xfrm rot="16200000" flipH="1">
            <a:off x="110221" y="4938451"/>
            <a:ext cx="864096" cy="581498"/>
          </a:xfrm>
          <a:prstGeom prst="bentConnector2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42"/>
          <p:cNvCxnSpPr/>
          <p:nvPr/>
        </p:nvCxnSpPr>
        <p:spPr>
          <a:xfrm rot="16200000">
            <a:off x="110222" y="1554075"/>
            <a:ext cx="864096" cy="581498"/>
          </a:xfrm>
          <a:prstGeom prst="bentConnector2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67544" y="3573016"/>
            <a:ext cx="360040" cy="0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211960" y="810578"/>
            <a:ext cx="48245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u="sng" dirty="0" smtClean="0">
                <a:solidFill>
                  <a:schemeClr val="accent1"/>
                </a:solidFill>
              </a:rPr>
              <a:t>Advantages: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1"/>
                </a:solidFill>
              </a:rPr>
              <a:t> Better performance thanks to centralised computing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smtClean="0">
                <a:solidFill>
                  <a:schemeClr val="accent1"/>
                </a:solidFill>
              </a:rPr>
              <a:t>Settings history logged in DB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1"/>
                </a:solidFill>
              </a:rPr>
              <a:t> Better scalability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smtClean="0">
                <a:solidFill>
                  <a:schemeClr val="accent1"/>
                </a:solidFill>
              </a:rPr>
              <a:t>Better security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689750" y="2754794"/>
            <a:ext cx="3059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u="sng" dirty="0" smtClean="0">
                <a:solidFill>
                  <a:schemeClr val="accent1"/>
                </a:solidFill>
              </a:rPr>
              <a:t>INCA deployments status: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1"/>
                </a:solidFill>
              </a:rPr>
              <a:t> PSB &amp; LINAC 2 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1"/>
                </a:solidFill>
              </a:rPr>
              <a:t> PS 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smtClean="0">
                <a:solidFill>
                  <a:schemeClr val="accent1"/>
                </a:solidFill>
              </a:rPr>
              <a:t>LEIR &amp; LINAC 3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</a:rPr>
              <a:t> SPS </a:t>
            </a:r>
          </a:p>
          <a:p>
            <a:pPr algn="just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1"/>
                </a:solidFill>
              </a:rPr>
              <a:t> </a:t>
            </a:r>
            <a:r>
              <a:rPr lang="en-GB" b="1" dirty="0" smtClean="0">
                <a:solidFill>
                  <a:srgbClr val="FF0000"/>
                </a:solidFill>
              </a:rPr>
              <a:t>ISOLDE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9302" y="3356992"/>
            <a:ext cx="36927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140968"/>
            <a:ext cx="36927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645024"/>
            <a:ext cx="36927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>
          <a:xfrm rot="19838424">
            <a:off x="5707852" y="4097818"/>
            <a:ext cx="64807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838424">
            <a:off x="5707852" y="408852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2012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067944" y="4869160"/>
            <a:ext cx="4788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u="sng" dirty="0" smtClean="0">
                <a:solidFill>
                  <a:schemeClr val="accent1"/>
                </a:solidFill>
              </a:rPr>
              <a:t>Why at Isolde?</a:t>
            </a:r>
          </a:p>
          <a:p>
            <a:pPr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1"/>
                </a:solidFill>
              </a:rPr>
              <a:t> Control system uniformity within the accelerators complex</a:t>
            </a:r>
            <a:endParaRPr lang="en-GB" b="1" dirty="0" smtClean="0">
              <a:solidFill>
                <a:srgbClr val="FF000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accent1"/>
                </a:solidFill>
              </a:rPr>
              <a:t> More flexibility and customization capabilities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020272" y="6516052"/>
            <a:ext cx="1915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 err="1" smtClean="0"/>
              <a:t>E.Piselli</a:t>
            </a:r>
            <a:r>
              <a:rPr lang="en-GB" sz="1600" b="1" dirty="0" smtClean="0"/>
              <a:t> (BE-OP-PSB)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 Signals Renovation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t="14352"/>
          <a:stretch>
            <a:fillRect/>
          </a:stretch>
        </p:blipFill>
        <p:spPr bwMode="auto">
          <a:xfrm>
            <a:off x="467544" y="1628799"/>
            <a:ext cx="8266496" cy="5011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6309320"/>
            <a:ext cx="1724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T. Giles, P. Fernier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8950157" cy="4953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0" y="0"/>
            <a:ext cx="6934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General Safety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694437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ISOLDE </a:t>
            </a:r>
            <a:r>
              <a:rPr lang="en-US" dirty="0" smtClean="0"/>
              <a:t>Primary area inspection by the French and Swiss authorities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Few minor remarks</a:t>
            </a:r>
          </a:p>
        </p:txBody>
      </p:sp>
      <p:sp>
        <p:nvSpPr>
          <p:cNvPr id="8" name="Oval 7"/>
          <p:cNvSpPr/>
          <p:nvPr/>
        </p:nvSpPr>
        <p:spPr>
          <a:xfrm>
            <a:off x="1691680" y="2204864"/>
            <a:ext cx="3096344" cy="1800200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9"/>
          <p:cNvGrpSpPr/>
          <p:nvPr/>
        </p:nvGrpSpPr>
        <p:grpSpPr>
          <a:xfrm>
            <a:off x="251520" y="980728"/>
            <a:ext cx="8568952" cy="5133559"/>
            <a:chOff x="251520" y="980728"/>
            <a:chExt cx="8568952" cy="5133559"/>
          </a:xfrm>
        </p:grpSpPr>
        <p:pic>
          <p:nvPicPr>
            <p:cNvPr id="7" name="Picture 6" descr="Screen shot 2012-01-30 at 10.59.36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077072"/>
              <a:ext cx="2269615" cy="203721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51520" y="980728"/>
              <a:ext cx="8568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Web based </a:t>
              </a:r>
              <a:r>
                <a:rPr lang="en-US" dirty="0"/>
                <a:t>safety course will be requested to get the access rights of the primary area</a:t>
              </a:r>
            </a:p>
            <a:p>
              <a:endParaRPr lang="en-US" dirty="0"/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020272" y="6309320"/>
            <a:ext cx="140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A-P Bernardes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8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presentations\pics for IAP presentation\STEP_INFRA_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82089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179512" y="1916832"/>
            <a:ext cx="5257800" cy="2910541"/>
            <a:chOff x="3505200" y="762000"/>
            <a:chExt cx="5257800" cy="2910541"/>
          </a:xfrm>
        </p:grpSpPr>
        <p:grpSp>
          <p:nvGrpSpPr>
            <p:cNvPr id="6" name="Group 42"/>
            <p:cNvGrpSpPr/>
            <p:nvPr/>
          </p:nvGrpSpPr>
          <p:grpSpPr>
            <a:xfrm>
              <a:off x="3505200" y="762000"/>
              <a:ext cx="5257800" cy="2910541"/>
              <a:chOff x="3505200" y="762000"/>
              <a:chExt cx="5257800" cy="2910541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3505200" y="776941"/>
                <a:ext cx="5257800" cy="2895600"/>
              </a:xfrm>
              <a:prstGeom prst="rect">
                <a:avLst/>
              </a:prstGeom>
              <a:solidFill>
                <a:srgbClr val="F7F2D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" descr="SA_black"/>
              <p:cNvPicPr preferRelativeResize="0"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3800" y="1798638"/>
                <a:ext cx="2103438" cy="147796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3733800" y="1383268"/>
                <a:ext cx="21336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S</a:t>
                </a:r>
                <a:r>
                  <a:rPr lang="en-US" b="1" dirty="0" smtClean="0"/>
                  <a:t>upervised area</a:t>
                </a:r>
                <a:endParaRPr lang="en-US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505200" y="762000"/>
                <a:ext cx="25146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</a:rPr>
                  <a:t>Existing Building 170</a:t>
                </a:r>
                <a:endParaRPr lang="en-US" b="1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45"/>
            <p:cNvGrpSpPr/>
            <p:nvPr/>
          </p:nvGrpSpPr>
          <p:grpSpPr>
            <a:xfrm>
              <a:off x="5943600" y="838200"/>
              <a:ext cx="2681941" cy="2819400"/>
              <a:chOff x="5943600" y="838200"/>
              <a:chExt cx="2681941" cy="2819400"/>
            </a:xfrm>
          </p:grpSpPr>
          <p:sp>
            <p:nvSpPr>
              <p:cNvPr id="8" name="Right Arrow 7"/>
              <p:cNvSpPr/>
              <p:nvPr/>
            </p:nvSpPr>
            <p:spPr>
              <a:xfrm>
                <a:off x="5943600" y="2209800"/>
                <a:ext cx="457200" cy="228600"/>
              </a:xfrm>
              <a:prstGeom prst="rightArrow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44"/>
              <p:cNvGrpSpPr/>
              <p:nvPr/>
            </p:nvGrpSpPr>
            <p:grpSpPr>
              <a:xfrm>
                <a:off x="6415741" y="838200"/>
                <a:ext cx="2209800" cy="2819400"/>
                <a:chOff x="6415741" y="838200"/>
                <a:chExt cx="2209800" cy="2819400"/>
              </a:xfrm>
            </p:grpSpPr>
            <p:grpSp>
              <p:nvGrpSpPr>
                <p:cNvPr id="10" name="Group 43"/>
                <p:cNvGrpSpPr/>
                <p:nvPr/>
              </p:nvGrpSpPr>
              <p:grpSpPr>
                <a:xfrm>
                  <a:off x="6415741" y="1295400"/>
                  <a:ext cx="2209800" cy="2362200"/>
                  <a:chOff x="6415741" y="1295400"/>
                  <a:chExt cx="2209800" cy="2362200"/>
                </a:xfrm>
              </p:grpSpPr>
              <p:pic>
                <p:nvPicPr>
                  <p:cNvPr id="12" name="Picture 2" descr="ZoneRad_new"/>
                  <p:cNvPicPr preferRelativeResize="0"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77000" y="1295400"/>
                    <a:ext cx="2085975" cy="1485900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6415741" y="2765048"/>
                    <a:ext cx="2209800" cy="8925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Date to be discuss with RP </a:t>
                    </a:r>
                  </a:p>
                  <a:p>
                    <a:pPr algn="ctr"/>
                    <a:r>
                      <a:rPr lang="en-US" sz="1600" dirty="0" smtClean="0">
                        <a:solidFill>
                          <a:srgbClr val="000000"/>
                        </a:solidFill>
                      </a:rPr>
                      <a:t>(D &lt; 6mSv/year)</a:t>
                    </a:r>
                    <a:endParaRPr lang="en-US" sz="1600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6445623" y="838200"/>
                  <a:ext cx="2133600" cy="36933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/>
                    <a:t>Controlled area</a:t>
                  </a:r>
                  <a:endParaRPr lang="en-US" b="1" dirty="0"/>
                </a:p>
              </p:txBody>
            </p:sp>
          </p:grpSp>
        </p:grpSp>
      </p:grpSp>
      <p:sp>
        <p:nvSpPr>
          <p:cNvPr id="18" name="TextBox 17"/>
          <p:cNvSpPr txBox="1"/>
          <p:nvPr/>
        </p:nvSpPr>
        <p:spPr>
          <a:xfrm>
            <a:off x="287016" y="5085184"/>
            <a:ext cx="8389440" cy="1200329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2830B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Supervised area </a:t>
            </a:r>
            <a:r>
              <a:rPr lang="en-US" dirty="0" smtClean="0">
                <a:sym typeface="Wingdings"/>
              </a:rPr>
              <a:t> Controlled area: 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/>
              </a:rPr>
              <a:t>No more VCT (Short term visitor)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/>
              </a:rPr>
              <a:t>Medical certificate mandatory to get the dosimeter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/>
              </a:rPr>
              <a:t>No visitor allowed (only technical visits)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7020272" y="6309320"/>
            <a:ext cx="140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A-P Bernardes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1752600" y="914400"/>
            <a:ext cx="2024080" cy="160043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2 new </a:t>
            </a:r>
            <a:r>
              <a:rPr lang="en-US" sz="1400" dirty="0" err="1" smtClean="0"/>
              <a:t>Kuka</a:t>
            </a:r>
            <a:r>
              <a:rPr lang="en-US" sz="1400" dirty="0" smtClean="0"/>
              <a:t> linear Robots</a:t>
            </a:r>
          </a:p>
          <a:p>
            <a:pPr algn="ctr"/>
            <a:r>
              <a:rPr lang="en-US" sz="1400" dirty="0" smtClean="0"/>
              <a:t>In Isolde Target Area</a:t>
            </a:r>
          </a:p>
          <a:p>
            <a:pPr algn="ctr"/>
            <a:r>
              <a:rPr lang="en-US" sz="1400" dirty="0" smtClean="0"/>
              <a:t>(2013)</a:t>
            </a:r>
          </a:p>
          <a:p>
            <a:pPr algn="ctr"/>
            <a:endParaRPr lang="en-US" sz="1400" dirty="0" smtClean="0"/>
          </a:p>
          <a:p>
            <a:pPr algn="ctr"/>
            <a:endParaRPr lang="en-US" sz="1400" dirty="0" smtClean="0"/>
          </a:p>
          <a:p>
            <a:pPr algn="ctr"/>
            <a:endParaRPr lang="en-US" sz="1400" dirty="0" smtClean="0"/>
          </a:p>
          <a:p>
            <a:pPr algn="ctr"/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286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Target life cycle and Handling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0"/>
            <a:ext cx="8102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reeform 19"/>
          <p:cNvSpPr/>
          <p:nvPr/>
        </p:nvSpPr>
        <p:spPr>
          <a:xfrm>
            <a:off x="2514600" y="2971800"/>
            <a:ext cx="3048000" cy="2667000"/>
          </a:xfrm>
          <a:custGeom>
            <a:avLst/>
            <a:gdLst>
              <a:gd name="connsiteX0" fmla="*/ 292308 w 1866275"/>
              <a:gd name="connsiteY0" fmla="*/ 0 h 1693889"/>
              <a:gd name="connsiteX1" fmla="*/ 1041816 w 1866275"/>
              <a:gd name="connsiteY1" fmla="*/ 1019332 h 1693889"/>
              <a:gd name="connsiteX2" fmla="*/ 1866275 w 1866275"/>
              <a:gd name="connsiteY2" fmla="*/ 1034322 h 1693889"/>
              <a:gd name="connsiteX3" fmla="*/ 1866275 w 1866275"/>
              <a:gd name="connsiteY3" fmla="*/ 1678899 h 1693889"/>
              <a:gd name="connsiteX4" fmla="*/ 667062 w 1866275"/>
              <a:gd name="connsiteY4" fmla="*/ 1693889 h 1693889"/>
              <a:gd name="connsiteX5" fmla="*/ 659567 w 1866275"/>
              <a:gd name="connsiteY5" fmla="*/ 1341620 h 1693889"/>
              <a:gd name="connsiteX6" fmla="*/ 0 w 1866275"/>
              <a:gd name="connsiteY6" fmla="*/ 479686 h 1693889"/>
              <a:gd name="connsiteX7" fmla="*/ 7495 w 1866275"/>
              <a:gd name="connsiteY7" fmla="*/ 397240 h 1693889"/>
              <a:gd name="connsiteX8" fmla="*/ 277318 w 1866275"/>
              <a:gd name="connsiteY8" fmla="*/ 172387 h 1693889"/>
              <a:gd name="connsiteX9" fmla="*/ 292308 w 1866275"/>
              <a:gd name="connsiteY9" fmla="*/ 0 h 1693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66275" h="1693889">
                <a:moveTo>
                  <a:pt x="292308" y="0"/>
                </a:moveTo>
                <a:lnTo>
                  <a:pt x="1041816" y="1019332"/>
                </a:lnTo>
                <a:lnTo>
                  <a:pt x="1866275" y="1034322"/>
                </a:lnTo>
                <a:lnTo>
                  <a:pt x="1866275" y="1678899"/>
                </a:lnTo>
                <a:lnTo>
                  <a:pt x="667062" y="1693889"/>
                </a:lnTo>
                <a:lnTo>
                  <a:pt x="659567" y="1341620"/>
                </a:lnTo>
                <a:lnTo>
                  <a:pt x="0" y="479686"/>
                </a:lnTo>
                <a:lnTo>
                  <a:pt x="7495" y="397240"/>
                </a:lnTo>
                <a:lnTo>
                  <a:pt x="277318" y="172387"/>
                </a:lnTo>
                <a:lnTo>
                  <a:pt x="292308" y="0"/>
                </a:lnTo>
                <a:close/>
              </a:path>
            </a:pathLst>
          </a:custGeom>
          <a:solidFill>
            <a:srgbClr val="FFC0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2345961" y="2908092"/>
            <a:ext cx="682052" cy="1319134"/>
          </a:xfrm>
          <a:custGeom>
            <a:avLst/>
            <a:gdLst>
              <a:gd name="connsiteX0" fmla="*/ 0 w 682052"/>
              <a:gd name="connsiteY0" fmla="*/ 0 h 1319134"/>
              <a:gd name="connsiteX1" fmla="*/ 344773 w 682052"/>
              <a:gd name="connsiteY1" fmla="*/ 194872 h 1319134"/>
              <a:gd name="connsiteX2" fmla="*/ 607101 w 682052"/>
              <a:gd name="connsiteY2" fmla="*/ 891915 h 1319134"/>
              <a:gd name="connsiteX3" fmla="*/ 682052 w 682052"/>
              <a:gd name="connsiteY3" fmla="*/ 1319134 h 1319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052" h="1319134">
                <a:moveTo>
                  <a:pt x="0" y="0"/>
                </a:moveTo>
                <a:cubicBezTo>
                  <a:pt x="121795" y="23110"/>
                  <a:pt x="243590" y="46220"/>
                  <a:pt x="344773" y="194872"/>
                </a:cubicBezTo>
                <a:cubicBezTo>
                  <a:pt x="445956" y="343524"/>
                  <a:pt x="550888" y="704538"/>
                  <a:pt x="607101" y="891915"/>
                </a:cubicBezTo>
                <a:cubicBezTo>
                  <a:pt x="663314" y="1079292"/>
                  <a:pt x="663314" y="1252928"/>
                  <a:pt x="682052" y="1319134"/>
                </a:cubicBezTo>
              </a:path>
            </a:pathLst>
          </a:custGeom>
          <a:ln w="2857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1701384" y="2895600"/>
            <a:ext cx="1370351" cy="2435902"/>
          </a:xfrm>
          <a:custGeom>
            <a:avLst/>
            <a:gdLst>
              <a:gd name="connsiteX0" fmla="*/ 0 w 1370351"/>
              <a:gd name="connsiteY0" fmla="*/ 2435902 h 2435902"/>
              <a:gd name="connsiteX1" fmla="*/ 29981 w 1370351"/>
              <a:gd name="connsiteY1" fmla="*/ 2271010 h 2435902"/>
              <a:gd name="connsiteX2" fmla="*/ 164892 w 1370351"/>
              <a:gd name="connsiteY2" fmla="*/ 2203554 h 2435902"/>
              <a:gd name="connsiteX3" fmla="*/ 442210 w 1370351"/>
              <a:gd name="connsiteY3" fmla="*/ 2256020 h 2435902"/>
              <a:gd name="connsiteX4" fmla="*/ 831954 w 1370351"/>
              <a:gd name="connsiteY4" fmla="*/ 2300990 h 2435902"/>
              <a:gd name="connsiteX5" fmla="*/ 1244184 w 1370351"/>
              <a:gd name="connsiteY5" fmla="*/ 2083633 h 2435902"/>
              <a:gd name="connsiteX6" fmla="*/ 1349115 w 1370351"/>
              <a:gd name="connsiteY6" fmla="*/ 1701383 h 2435902"/>
              <a:gd name="connsiteX7" fmla="*/ 1116768 w 1370351"/>
              <a:gd name="connsiteY7" fmla="*/ 1304144 h 2435902"/>
              <a:gd name="connsiteX8" fmla="*/ 637082 w 1370351"/>
              <a:gd name="connsiteY8" fmla="*/ 816964 h 2435902"/>
              <a:gd name="connsiteX9" fmla="*/ 547141 w 1370351"/>
              <a:gd name="connsiteY9" fmla="*/ 569626 h 2435902"/>
              <a:gd name="connsiteX10" fmla="*/ 622092 w 1370351"/>
              <a:gd name="connsiteY10" fmla="*/ 0 h 243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0351" h="2435902">
                <a:moveTo>
                  <a:pt x="0" y="2435902"/>
                </a:moveTo>
                <a:cubicBezTo>
                  <a:pt x="1249" y="2372818"/>
                  <a:pt x="2499" y="2309735"/>
                  <a:pt x="29981" y="2271010"/>
                </a:cubicBezTo>
                <a:cubicBezTo>
                  <a:pt x="57463" y="2232285"/>
                  <a:pt x="96187" y="2206052"/>
                  <a:pt x="164892" y="2203554"/>
                </a:cubicBezTo>
                <a:cubicBezTo>
                  <a:pt x="233597" y="2201056"/>
                  <a:pt x="331033" y="2239781"/>
                  <a:pt x="442210" y="2256020"/>
                </a:cubicBezTo>
                <a:cubicBezTo>
                  <a:pt x="553387" y="2272259"/>
                  <a:pt x="698292" y="2329721"/>
                  <a:pt x="831954" y="2300990"/>
                </a:cubicBezTo>
                <a:cubicBezTo>
                  <a:pt x="965616" y="2272259"/>
                  <a:pt x="1157991" y="2183567"/>
                  <a:pt x="1244184" y="2083633"/>
                </a:cubicBezTo>
                <a:cubicBezTo>
                  <a:pt x="1330377" y="1983699"/>
                  <a:pt x="1370351" y="1831298"/>
                  <a:pt x="1349115" y="1701383"/>
                </a:cubicBezTo>
                <a:cubicBezTo>
                  <a:pt x="1327879" y="1571468"/>
                  <a:pt x="1235440" y="1451547"/>
                  <a:pt x="1116768" y="1304144"/>
                </a:cubicBezTo>
                <a:cubicBezTo>
                  <a:pt x="998096" y="1156741"/>
                  <a:pt x="732020" y="939384"/>
                  <a:pt x="637082" y="816964"/>
                </a:cubicBezTo>
                <a:cubicBezTo>
                  <a:pt x="542144" y="694544"/>
                  <a:pt x="549639" y="705787"/>
                  <a:pt x="547141" y="569626"/>
                </a:cubicBezTo>
                <a:cubicBezTo>
                  <a:pt x="544643" y="433465"/>
                  <a:pt x="583367" y="216732"/>
                  <a:pt x="622092" y="0"/>
                </a:cubicBezTo>
              </a:path>
            </a:pathLst>
          </a:custGeom>
          <a:ln w="28575">
            <a:solidFill>
              <a:srgbClr val="00B05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ami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986663" y="4800600"/>
            <a:ext cx="1719556" cy="1295400"/>
          </a:xfrm>
          <a:prstGeom prst="rect">
            <a:avLst/>
          </a:prstGeom>
          <a:noFill/>
        </p:spPr>
      </p:pic>
      <p:pic>
        <p:nvPicPr>
          <p:cNvPr id="46" name="Picture 45" descr="Infrastructure de test.jpg"/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948720" y="1676400"/>
            <a:ext cx="685800" cy="609600"/>
          </a:xfrm>
          <a:prstGeom prst="rect">
            <a:avLst/>
          </a:prstGeom>
        </p:spPr>
      </p:pic>
      <p:pic>
        <p:nvPicPr>
          <p:cNvPr id="47" name="Picture 46" descr="Infrastructure de test.jpg"/>
          <p:cNvPicPr/>
          <p:nvPr/>
        </p:nvPicPr>
        <p:blipFill>
          <a:blip r:embed="rId6" cstate="print"/>
          <a:srcRect/>
          <a:stretch>
            <a:fillRect/>
          </a:stretch>
        </p:blipFill>
        <p:spPr>
          <a:xfrm flipH="1">
            <a:off x="2971800" y="1676400"/>
            <a:ext cx="685800" cy="609600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>
          <a:xfrm rot="5400000">
            <a:off x="2514600" y="2286000"/>
            <a:ext cx="533400" cy="5334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2156085" y="2507105"/>
            <a:ext cx="534194" cy="76994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943600" y="152400"/>
            <a:ext cx="2895600" cy="3352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29400" y="1545610"/>
            <a:ext cx="19812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Deliver the new target to the exchange point for the </a:t>
            </a:r>
            <a:r>
              <a:rPr lang="en-US" sz="1200" dirty="0" err="1" smtClean="0"/>
              <a:t>Kuka</a:t>
            </a:r>
            <a:r>
              <a:rPr lang="en-US" sz="1200" dirty="0" smtClean="0"/>
              <a:t> robots</a:t>
            </a:r>
          </a:p>
          <a:p>
            <a:endParaRPr lang="en-US" sz="1200" dirty="0" smtClean="0"/>
          </a:p>
          <a:p>
            <a:r>
              <a:rPr lang="en-US" sz="1200" dirty="0" smtClean="0"/>
              <a:t>Remove hot target and place on the shelf (during shut down)</a:t>
            </a:r>
          </a:p>
          <a:p>
            <a:endParaRPr lang="en-US" sz="1200" dirty="0" smtClean="0"/>
          </a:p>
          <a:p>
            <a:r>
              <a:rPr lang="en-US" sz="1200" dirty="0" smtClean="0"/>
              <a:t>Move the 3 years decayed target from shelf to hot cell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Move waste containers (with “standard” trans-pallet)</a:t>
            </a:r>
            <a:endParaRPr lang="en-US" sz="12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248400" y="1698010"/>
            <a:ext cx="381000" cy="1588"/>
          </a:xfrm>
          <a:prstGeom prst="straightConnector1">
            <a:avLst/>
          </a:prstGeom>
          <a:ln w="28575">
            <a:solidFill>
              <a:srgbClr val="00B05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248400" y="2460010"/>
            <a:ext cx="3810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248400" y="3144222"/>
            <a:ext cx="381000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248400" y="4113212"/>
            <a:ext cx="381000" cy="1588"/>
          </a:xfrm>
          <a:prstGeom prst="straightConnector1">
            <a:avLst/>
          </a:prstGeom>
          <a:ln w="28575"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15200" y="217676"/>
            <a:ext cx="1447800" cy="135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60"/>
          <p:cNvSpPr txBox="1"/>
          <p:nvPr/>
        </p:nvSpPr>
        <p:spPr>
          <a:xfrm>
            <a:off x="5943600" y="381000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Handling with</a:t>
            </a:r>
          </a:p>
          <a:p>
            <a:pPr algn="ctr"/>
            <a:r>
              <a:rPr lang="en-US" sz="1400" dirty="0" smtClean="0"/>
              <a:t>1 remote controlled </a:t>
            </a:r>
          </a:p>
          <a:p>
            <a:pPr algn="ctr"/>
            <a:r>
              <a:rPr lang="en-US" sz="1400" dirty="0" smtClean="0"/>
              <a:t>vehicle</a:t>
            </a:r>
          </a:p>
        </p:txBody>
      </p:sp>
      <p:sp>
        <p:nvSpPr>
          <p:cNvPr id="62" name="Freeform 61"/>
          <p:cNvSpPr/>
          <p:nvPr/>
        </p:nvSpPr>
        <p:spPr>
          <a:xfrm>
            <a:off x="5036695" y="5124138"/>
            <a:ext cx="2420912" cy="302301"/>
          </a:xfrm>
          <a:custGeom>
            <a:avLst/>
            <a:gdLst>
              <a:gd name="connsiteX0" fmla="*/ 0 w 2420912"/>
              <a:gd name="connsiteY0" fmla="*/ 302301 h 302301"/>
              <a:gd name="connsiteX1" fmla="*/ 359764 w 2420912"/>
              <a:gd name="connsiteY1" fmla="*/ 159895 h 302301"/>
              <a:gd name="connsiteX2" fmla="*/ 757003 w 2420912"/>
              <a:gd name="connsiteY2" fmla="*/ 17488 h 302301"/>
              <a:gd name="connsiteX3" fmla="*/ 1798820 w 2420912"/>
              <a:gd name="connsiteY3" fmla="*/ 54964 h 302301"/>
              <a:gd name="connsiteX4" fmla="*/ 2420912 w 2420912"/>
              <a:gd name="connsiteY4" fmla="*/ 129914 h 302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0912" h="302301">
                <a:moveTo>
                  <a:pt x="0" y="302301"/>
                </a:moveTo>
                <a:cubicBezTo>
                  <a:pt x="116798" y="254832"/>
                  <a:pt x="233597" y="207364"/>
                  <a:pt x="359764" y="159895"/>
                </a:cubicBezTo>
                <a:cubicBezTo>
                  <a:pt x="485931" y="112426"/>
                  <a:pt x="517160" y="34976"/>
                  <a:pt x="757003" y="17488"/>
                </a:cubicBezTo>
                <a:cubicBezTo>
                  <a:pt x="996846" y="0"/>
                  <a:pt x="1521502" y="36226"/>
                  <a:pt x="1798820" y="54964"/>
                </a:cubicBezTo>
                <a:cubicBezTo>
                  <a:pt x="2076138" y="73702"/>
                  <a:pt x="2248525" y="101808"/>
                  <a:pt x="2420912" y="129914"/>
                </a:cubicBezTo>
              </a:path>
            </a:pathLst>
          </a:custGeom>
          <a:ln w="28575"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8382000" y="5791200"/>
            <a:ext cx="5334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410786" y="6096000"/>
            <a:ext cx="73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PSI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457200" y="5562600"/>
            <a:ext cx="762000" cy="45720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33400" y="4234721"/>
            <a:ext cx="3070485" cy="1446551"/>
          </a:xfrm>
          <a:custGeom>
            <a:avLst/>
            <a:gdLst>
              <a:gd name="connsiteX0" fmla="*/ 2473377 w 3034259"/>
              <a:gd name="connsiteY0" fmla="*/ 0 h 1446551"/>
              <a:gd name="connsiteX1" fmla="*/ 2713220 w 3034259"/>
              <a:gd name="connsiteY1" fmla="*/ 37476 h 1446551"/>
              <a:gd name="connsiteX2" fmla="*/ 2953063 w 3034259"/>
              <a:gd name="connsiteY2" fmla="*/ 202367 h 1446551"/>
              <a:gd name="connsiteX3" fmla="*/ 3013023 w 3034259"/>
              <a:gd name="connsiteY3" fmla="*/ 457200 h 1446551"/>
              <a:gd name="connsiteX4" fmla="*/ 2825646 w 3034259"/>
              <a:gd name="connsiteY4" fmla="*/ 779489 h 1446551"/>
              <a:gd name="connsiteX5" fmla="*/ 2091128 w 3034259"/>
              <a:gd name="connsiteY5" fmla="*/ 1041817 h 1446551"/>
              <a:gd name="connsiteX6" fmla="*/ 1364105 w 3034259"/>
              <a:gd name="connsiteY6" fmla="*/ 1034321 h 1446551"/>
              <a:gd name="connsiteX7" fmla="*/ 674558 w 3034259"/>
              <a:gd name="connsiteY7" fmla="*/ 906905 h 1446551"/>
              <a:gd name="connsiteX8" fmla="*/ 119922 w 3034259"/>
              <a:gd name="connsiteY8" fmla="*/ 996846 h 1446551"/>
              <a:gd name="connsiteX9" fmla="*/ 0 w 3034259"/>
              <a:gd name="connsiteY9" fmla="*/ 1446551 h 144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34259" h="1446551">
                <a:moveTo>
                  <a:pt x="2473377" y="0"/>
                </a:moveTo>
                <a:cubicBezTo>
                  <a:pt x="2553324" y="1874"/>
                  <a:pt x="2633272" y="3748"/>
                  <a:pt x="2713220" y="37476"/>
                </a:cubicBezTo>
                <a:cubicBezTo>
                  <a:pt x="2793168" y="71204"/>
                  <a:pt x="2903096" y="132413"/>
                  <a:pt x="2953063" y="202367"/>
                </a:cubicBezTo>
                <a:cubicBezTo>
                  <a:pt x="3003030" y="272321"/>
                  <a:pt x="3034259" y="361013"/>
                  <a:pt x="3013023" y="457200"/>
                </a:cubicBezTo>
                <a:cubicBezTo>
                  <a:pt x="2991787" y="553387"/>
                  <a:pt x="2979295" y="682053"/>
                  <a:pt x="2825646" y="779489"/>
                </a:cubicBezTo>
                <a:cubicBezTo>
                  <a:pt x="2671997" y="876925"/>
                  <a:pt x="2334718" y="999345"/>
                  <a:pt x="2091128" y="1041817"/>
                </a:cubicBezTo>
                <a:cubicBezTo>
                  <a:pt x="1847538" y="1084289"/>
                  <a:pt x="1600200" y="1056806"/>
                  <a:pt x="1364105" y="1034321"/>
                </a:cubicBezTo>
                <a:cubicBezTo>
                  <a:pt x="1128010" y="1011836"/>
                  <a:pt x="881922" y="913151"/>
                  <a:pt x="674558" y="906905"/>
                </a:cubicBezTo>
                <a:cubicBezTo>
                  <a:pt x="467194" y="900659"/>
                  <a:pt x="232348" y="906905"/>
                  <a:pt x="119922" y="996846"/>
                </a:cubicBezTo>
                <a:cubicBezTo>
                  <a:pt x="7496" y="1086787"/>
                  <a:pt x="3748" y="1266669"/>
                  <a:pt x="0" y="1446551"/>
                </a:cubicBezTo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381000" y="5943600"/>
            <a:ext cx="968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New hot</a:t>
            </a:r>
          </a:p>
          <a:p>
            <a:r>
              <a:rPr lang="en-US" sz="1400" dirty="0" smtClean="0"/>
              <a:t>Cell (2013)</a:t>
            </a:r>
            <a:endParaRPr lang="en-US" sz="1400" dirty="0"/>
          </a:p>
        </p:txBody>
      </p:sp>
      <p:pic>
        <p:nvPicPr>
          <p:cNvPr id="2056" name="Picture 8" descr="http://www.parlementia.com/blog/wp-content/uploads/2010/08/nucleaire-bidons_dechet_danger_retraitement_bombe_retardement_planete_terre_risque.jpg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14800" y="5250305"/>
            <a:ext cx="914400" cy="354328"/>
          </a:xfrm>
          <a:prstGeom prst="rect">
            <a:avLst/>
          </a:prstGeom>
          <a:noFill/>
        </p:spPr>
      </p:pic>
      <p:cxnSp>
        <p:nvCxnSpPr>
          <p:cNvPr id="71" name="Straight Arrow Connector 70"/>
          <p:cNvCxnSpPr/>
          <p:nvPr/>
        </p:nvCxnSpPr>
        <p:spPr>
          <a:xfrm rot="5400000" flipH="1" flipV="1">
            <a:off x="1334294" y="5828506"/>
            <a:ext cx="838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600200" y="6172200"/>
            <a:ext cx="638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New  </a:t>
            </a:r>
          </a:p>
          <a:p>
            <a:r>
              <a:rPr lang="en-US" sz="1400" dirty="0" smtClean="0"/>
              <a:t>Target</a:t>
            </a:r>
          </a:p>
        </p:txBody>
      </p:sp>
      <p:pic>
        <p:nvPicPr>
          <p:cNvPr id="77" name="Picture 10" descr="http://www.parlementia.com/blog/wp-content/uploads/2010/08/nucleaire-bidons_dechet_danger_retraitement_bombe_retardement_planete_terre_risqu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610" y="5576340"/>
            <a:ext cx="220157" cy="396394"/>
          </a:xfrm>
          <a:prstGeom prst="rect">
            <a:avLst/>
          </a:prstGeom>
          <a:noFill/>
        </p:spPr>
      </p:pic>
      <p:sp>
        <p:nvSpPr>
          <p:cNvPr id="43" name="Freeform 42"/>
          <p:cNvSpPr/>
          <p:nvPr/>
        </p:nvSpPr>
        <p:spPr>
          <a:xfrm>
            <a:off x="667062" y="5252803"/>
            <a:ext cx="3432748" cy="383499"/>
          </a:xfrm>
          <a:custGeom>
            <a:avLst/>
            <a:gdLst>
              <a:gd name="connsiteX0" fmla="*/ 0 w 3432748"/>
              <a:gd name="connsiteY0" fmla="*/ 383499 h 383499"/>
              <a:gd name="connsiteX1" fmla="*/ 29981 w 3432748"/>
              <a:gd name="connsiteY1" fmla="*/ 158646 h 383499"/>
              <a:gd name="connsiteX2" fmla="*/ 119922 w 3432748"/>
              <a:gd name="connsiteY2" fmla="*/ 53715 h 383499"/>
              <a:gd name="connsiteX3" fmla="*/ 419725 w 3432748"/>
              <a:gd name="connsiteY3" fmla="*/ 1249 h 383499"/>
              <a:gd name="connsiteX4" fmla="*/ 816964 w 3432748"/>
              <a:gd name="connsiteY4" fmla="*/ 61210 h 383499"/>
              <a:gd name="connsiteX5" fmla="*/ 1191718 w 3432748"/>
              <a:gd name="connsiteY5" fmla="*/ 136161 h 383499"/>
              <a:gd name="connsiteX6" fmla="*/ 1528997 w 3432748"/>
              <a:gd name="connsiteY6" fmla="*/ 158646 h 383499"/>
              <a:gd name="connsiteX7" fmla="*/ 2001187 w 3432748"/>
              <a:gd name="connsiteY7" fmla="*/ 158646 h 383499"/>
              <a:gd name="connsiteX8" fmla="*/ 2450892 w 3432748"/>
              <a:gd name="connsiteY8" fmla="*/ 106181 h 383499"/>
              <a:gd name="connsiteX9" fmla="*/ 2780676 w 3432748"/>
              <a:gd name="connsiteY9" fmla="*/ 46220 h 383499"/>
              <a:gd name="connsiteX10" fmla="*/ 3125449 w 3432748"/>
              <a:gd name="connsiteY10" fmla="*/ 53715 h 383499"/>
              <a:gd name="connsiteX11" fmla="*/ 3432748 w 3432748"/>
              <a:gd name="connsiteY11" fmla="*/ 166141 h 38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2748" h="383499">
                <a:moveTo>
                  <a:pt x="0" y="383499"/>
                </a:moveTo>
                <a:cubicBezTo>
                  <a:pt x="4997" y="298554"/>
                  <a:pt x="9994" y="213610"/>
                  <a:pt x="29981" y="158646"/>
                </a:cubicBezTo>
                <a:cubicBezTo>
                  <a:pt x="49968" y="103682"/>
                  <a:pt x="54965" y="79948"/>
                  <a:pt x="119922" y="53715"/>
                </a:cubicBezTo>
                <a:cubicBezTo>
                  <a:pt x="184879" y="27482"/>
                  <a:pt x="303551" y="0"/>
                  <a:pt x="419725" y="1249"/>
                </a:cubicBezTo>
                <a:cubicBezTo>
                  <a:pt x="535899" y="2498"/>
                  <a:pt x="688299" y="38725"/>
                  <a:pt x="816964" y="61210"/>
                </a:cubicBezTo>
                <a:cubicBezTo>
                  <a:pt x="945629" y="83695"/>
                  <a:pt x="1073046" y="119922"/>
                  <a:pt x="1191718" y="136161"/>
                </a:cubicBezTo>
                <a:cubicBezTo>
                  <a:pt x="1310390" y="152400"/>
                  <a:pt x="1394086" y="154899"/>
                  <a:pt x="1528997" y="158646"/>
                </a:cubicBezTo>
                <a:cubicBezTo>
                  <a:pt x="1663908" y="162393"/>
                  <a:pt x="1847538" y="167390"/>
                  <a:pt x="2001187" y="158646"/>
                </a:cubicBezTo>
                <a:cubicBezTo>
                  <a:pt x="2154836" y="149902"/>
                  <a:pt x="2320977" y="124919"/>
                  <a:pt x="2450892" y="106181"/>
                </a:cubicBezTo>
                <a:cubicBezTo>
                  <a:pt x="2580807" y="87443"/>
                  <a:pt x="2668250" y="54964"/>
                  <a:pt x="2780676" y="46220"/>
                </a:cubicBezTo>
                <a:cubicBezTo>
                  <a:pt x="2893102" y="37476"/>
                  <a:pt x="3016770" y="33728"/>
                  <a:pt x="3125449" y="53715"/>
                </a:cubicBezTo>
                <a:cubicBezTo>
                  <a:pt x="3234128" y="73702"/>
                  <a:pt x="3333438" y="119921"/>
                  <a:pt x="3432748" y="166141"/>
                </a:cubicBezTo>
              </a:path>
            </a:pathLst>
          </a:custGeom>
          <a:ln w="28575"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0" name="Picture 12" descr="http://www.logismarket.fr/ip/veab-chariot-porte-futs-chariot-porte-futs-bs-91-c-458839-FGR.jpg?imgmax=80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6019800" y="4625715"/>
            <a:ext cx="723900" cy="723901"/>
          </a:xfrm>
          <a:prstGeom prst="rect">
            <a:avLst/>
          </a:prstGeom>
          <a:noFill/>
        </p:spPr>
      </p:pic>
      <p:pic>
        <p:nvPicPr>
          <p:cNvPr id="2058" name="Picture 10" descr="http://www.parlementia.com/blog/wp-content/uploads/2010/08/nucleaire-bidons_dechet_danger_retraitement_bombe_retardement_planete_terre_risqu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1335718">
            <a:off x="6442541" y="4782212"/>
            <a:ext cx="282133" cy="463331"/>
          </a:xfrm>
          <a:prstGeom prst="rect">
            <a:avLst/>
          </a:prstGeom>
          <a:noFill/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7380312" y="6309320"/>
            <a:ext cx="104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Marzari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7295071" cy="449580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 rot="1379759">
            <a:off x="3061299" y="2259563"/>
            <a:ext cx="1549682" cy="664537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407379">
            <a:off x="4206046" y="1014141"/>
            <a:ext cx="1785162" cy="1649493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19600" y="1828800"/>
            <a:ext cx="1342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</a:rPr>
              <a:t>HRS Shielding improvement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6600" y="2438400"/>
            <a:ext cx="134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</a:rPr>
              <a:t>New storage</a:t>
            </a:r>
            <a:endParaRPr lang="en-US" sz="1600" b="1" dirty="0">
              <a:solidFill>
                <a:srgbClr val="FFC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2289604" y="3272996"/>
            <a:ext cx="4499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2587196" y="3723108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541466" y="2916768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70304" y="3242525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708704" y="3539696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3052229" y="3463496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3394504" y="3539696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821723" y="2976316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62000" y="2667000"/>
            <a:ext cx="1752600" cy="38100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7200" y="3055629"/>
            <a:ext cx="2286000" cy="44957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H="1" flipV="1">
            <a:off x="415285" y="2708915"/>
            <a:ext cx="388630" cy="30480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3496146" y="2904654"/>
            <a:ext cx="551508" cy="38100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2753554" y="3378145"/>
            <a:ext cx="152399" cy="116703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276600" y="3297558"/>
            <a:ext cx="304800" cy="5524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95600" y="2514600"/>
            <a:ext cx="1129957" cy="29432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2895600" y="3276600"/>
            <a:ext cx="304800" cy="89796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 rot="672111">
            <a:off x="494972" y="3359411"/>
            <a:ext cx="2451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~200m2 for nuclear medicine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6364" t="23030" r="6364" b="10303"/>
          <a:stretch>
            <a:fillRect/>
          </a:stretch>
        </p:blipFill>
        <p:spPr bwMode="auto">
          <a:xfrm>
            <a:off x="3880659" y="3810000"/>
            <a:ext cx="518714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4" name="Straight Connector 63"/>
          <p:cNvCxnSpPr/>
          <p:nvPr/>
        </p:nvCxnSpPr>
        <p:spPr>
          <a:xfrm rot="5400000" flipH="1" flipV="1">
            <a:off x="2438400" y="2590800"/>
            <a:ext cx="533400" cy="38100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2731189" y="2747716"/>
            <a:ext cx="373792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7557216" y="3796585"/>
            <a:ext cx="1066800" cy="33163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417437" y="3199606"/>
            <a:ext cx="172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~5000 m3 earth removal</a:t>
            </a:r>
            <a:endParaRPr lang="en-US" sz="1200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971600" y="6309320"/>
            <a:ext cx="176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Marzari, T. Stora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engineering overview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 descr="File:3D ISOLD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200" t="17600" r="1200" b="11200"/>
          <a:stretch>
            <a:fillRect/>
          </a:stretch>
        </p:blipFill>
        <p:spPr bwMode="auto">
          <a:xfrm>
            <a:off x="2339752" y="2276872"/>
            <a:ext cx="470019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491880" y="1484784"/>
            <a:ext cx="1245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Building 115</a:t>
            </a:r>
          </a:p>
          <a:p>
            <a:r>
              <a:rPr lang="en-US" dirty="0" smtClean="0"/>
              <a:t>Class C lab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04248" y="1628800"/>
            <a:ext cx="1344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Building 507</a:t>
            </a:r>
          </a:p>
          <a:p>
            <a:r>
              <a:rPr lang="en-US" dirty="0" smtClean="0"/>
              <a:t>Light building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64288" y="2636912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TSR extension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94080" y="3861048"/>
            <a:ext cx="1245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Building 199</a:t>
            </a:r>
          </a:p>
          <a:p>
            <a:r>
              <a:rPr lang="en-US" dirty="0" smtClean="0"/>
              <a:t>cold box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23928" y="5589240"/>
            <a:ext cx="1714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Building 198</a:t>
            </a:r>
          </a:p>
          <a:p>
            <a:r>
              <a:rPr lang="en-US" dirty="0" smtClean="0"/>
              <a:t>Compressor room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3501008"/>
            <a:ext cx="1555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Medical Isotope </a:t>
            </a:r>
          </a:p>
          <a:p>
            <a:r>
              <a:rPr lang="en-US" dirty="0" smtClean="0"/>
              <a:t>Facility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3528" y="2348880"/>
            <a:ext cx="1956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Target area extension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0" idx="0"/>
          </p:cNvCxnSpPr>
          <p:nvPr/>
        </p:nvCxnSpPr>
        <p:spPr>
          <a:xfrm flipV="1">
            <a:off x="4781054" y="3645024"/>
            <a:ext cx="78978" cy="19442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1"/>
          </p:cNvCxnSpPr>
          <p:nvPr/>
        </p:nvCxnSpPr>
        <p:spPr>
          <a:xfrm flipH="1" flipV="1">
            <a:off x="5580112" y="3645024"/>
            <a:ext cx="1513968" cy="5391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1"/>
          </p:cNvCxnSpPr>
          <p:nvPr/>
        </p:nvCxnSpPr>
        <p:spPr>
          <a:xfrm flipH="1">
            <a:off x="6156176" y="2821578"/>
            <a:ext cx="1008112" cy="17537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1"/>
          </p:cNvCxnSpPr>
          <p:nvPr/>
        </p:nvCxnSpPr>
        <p:spPr>
          <a:xfrm flipH="1">
            <a:off x="5436096" y="1951966"/>
            <a:ext cx="1368152" cy="8603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3"/>
          </p:cNvCxnSpPr>
          <p:nvPr/>
        </p:nvCxnSpPr>
        <p:spPr>
          <a:xfrm>
            <a:off x="4737734" y="1807950"/>
            <a:ext cx="410330" cy="7569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403648" y="2708920"/>
            <a:ext cx="2232248" cy="648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619672" y="3645024"/>
            <a:ext cx="1728192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the ISOLDE team and all the supporting groups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…and for your attention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28150</TotalTime>
  <Words>1281</Words>
  <Application>Microsoft Office PowerPoint</Application>
  <PresentationFormat>On-screen Show (4:3)</PresentationFormat>
  <Paragraphs>320</Paragraphs>
  <Slides>20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Equity</vt:lpstr>
      <vt:lpstr>Chart</vt:lpstr>
      <vt:lpstr>Graph</vt:lpstr>
      <vt:lpstr>ISOLDE Technical Report for the ISCC </vt:lpstr>
      <vt:lpstr>Agenda</vt:lpstr>
      <vt:lpstr>Targets</vt:lpstr>
      <vt:lpstr>PowerPoint Presentation</vt:lpstr>
      <vt:lpstr>REX consolidation and improvements</vt:lpstr>
      <vt:lpstr>9-gap amplifier upgrade</vt:lpstr>
      <vt:lpstr>PowerPoint Presentation</vt:lpstr>
      <vt:lpstr>PowerPoint Presentation</vt:lpstr>
      <vt:lpstr>ISOLDE RILIS development</vt:lpstr>
      <vt:lpstr>Shutdown Work</vt:lpstr>
      <vt:lpstr>Water cooling system</vt:lpstr>
      <vt:lpstr>Access to ISOLDE</vt:lpstr>
      <vt:lpstr>PowerPoint Presentation</vt:lpstr>
      <vt:lpstr>Timing Signals Renovation</vt:lpstr>
      <vt:lpstr>PowerPoint Presentation</vt:lpstr>
      <vt:lpstr>Safety</vt:lpstr>
      <vt:lpstr>PowerPoint Presentation</vt:lpstr>
      <vt:lpstr>PowerPoint Presentation</vt:lpstr>
      <vt:lpstr>Civil engineering overview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ISOLDE Technical Report for the INTC</dc:title>
  <dc:creator>M. Catherall</dc:creator>
  <cp:lastModifiedBy>Jenny Weterings</cp:lastModifiedBy>
  <cp:revision>80</cp:revision>
  <dcterms:created xsi:type="dcterms:W3CDTF">2011-02-01T21:25:55Z</dcterms:created>
  <dcterms:modified xsi:type="dcterms:W3CDTF">2013-04-04T11:38:52Z</dcterms:modified>
</cp:coreProperties>
</file>