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64" r:id="rId5"/>
    <p:sldId id="271" r:id="rId6"/>
    <p:sldId id="276" r:id="rId7"/>
    <p:sldId id="280" r:id="rId8"/>
    <p:sldId id="282" r:id="rId9"/>
    <p:sldId id="306" r:id="rId10"/>
    <p:sldId id="307" r:id="rId11"/>
    <p:sldId id="263" r:id="rId12"/>
    <p:sldId id="262" r:id="rId13"/>
    <p:sldId id="308" r:id="rId14"/>
    <p:sldId id="261" r:id="rId15"/>
    <p:sldId id="309" r:id="rId16"/>
    <p:sldId id="289" r:id="rId17"/>
    <p:sldId id="310" r:id="rId18"/>
    <p:sldId id="275" r:id="rId19"/>
    <p:sldId id="294" r:id="rId20"/>
    <p:sldId id="278" r:id="rId21"/>
    <p:sldId id="296" r:id="rId22"/>
    <p:sldId id="311" r:id="rId23"/>
    <p:sldId id="312" r:id="rId24"/>
    <p:sldId id="287" r:id="rId25"/>
    <p:sldId id="288" r:id="rId26"/>
    <p:sldId id="317" r:id="rId27"/>
    <p:sldId id="314" r:id="rId28"/>
    <p:sldId id="315" r:id="rId29"/>
    <p:sldId id="316" r:id="rId30"/>
    <p:sldId id="300" r:id="rId31"/>
    <p:sldId id="301" r:id="rId32"/>
    <p:sldId id="31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0EBDB4-E382-45B6-939C-D9401D48F523}" type="doc">
      <dgm:prSet loTypeId="urn:microsoft.com/office/officeart/2008/layout/RadialCluster" loCatId="cycle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FB21EA8-9891-4585-971D-98C017717D5E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pl-PL" sz="2800" dirty="0" smtClean="0"/>
            <a:t>Targets</a:t>
          </a:r>
          <a:endParaRPr lang="en-US" sz="2800" dirty="0"/>
        </a:p>
      </dgm:t>
    </dgm:pt>
    <dgm:pt modelId="{ED438449-57EA-45CF-A012-BCCBBE97CB5C}" type="parTrans" cxnId="{ABEE5CD8-492E-4F73-B93F-BCA1D348E698}">
      <dgm:prSet/>
      <dgm:spPr/>
      <dgm:t>
        <a:bodyPr/>
        <a:lstStyle/>
        <a:p>
          <a:endParaRPr lang="en-US"/>
        </a:p>
      </dgm:t>
    </dgm:pt>
    <dgm:pt modelId="{29471387-E46C-4B71-876A-5E885039C406}" type="sibTrans" cxnId="{ABEE5CD8-492E-4F73-B93F-BCA1D348E698}">
      <dgm:prSet/>
      <dgm:spPr/>
      <dgm:t>
        <a:bodyPr/>
        <a:lstStyle/>
        <a:p>
          <a:endParaRPr lang="en-US"/>
        </a:p>
      </dgm:t>
    </dgm:pt>
    <dgm:pt modelId="{8A233388-690D-4209-8724-13D3CB55BC8C}">
      <dgm:prSet phldrT="[Text]"/>
      <dgm:spPr/>
      <dgm:t>
        <a:bodyPr/>
        <a:lstStyle/>
        <a:p>
          <a:r>
            <a:rPr lang="pl-PL" dirty="0" smtClean="0"/>
            <a:t>Solid </a:t>
          </a:r>
          <a:r>
            <a:rPr lang="pl-PL" dirty="0" err="1" smtClean="0"/>
            <a:t>metals</a:t>
          </a:r>
          <a:endParaRPr lang="pl-PL" dirty="0" smtClean="0"/>
        </a:p>
      </dgm:t>
    </dgm:pt>
    <dgm:pt modelId="{479B47CB-A8BE-4BFE-B934-953CD631483E}" type="parTrans" cxnId="{E520F772-4138-40F4-9A64-D055488BD7A2}">
      <dgm:prSet/>
      <dgm:spPr/>
      <dgm:t>
        <a:bodyPr/>
        <a:lstStyle/>
        <a:p>
          <a:endParaRPr lang="en-US"/>
        </a:p>
      </dgm:t>
    </dgm:pt>
    <dgm:pt modelId="{BC2E8DBF-9A7A-4F6A-95E1-46CD93174C22}" type="sibTrans" cxnId="{E520F772-4138-40F4-9A64-D055488BD7A2}">
      <dgm:prSet/>
      <dgm:spPr/>
      <dgm:t>
        <a:bodyPr/>
        <a:lstStyle/>
        <a:p>
          <a:endParaRPr lang="en-US"/>
        </a:p>
      </dgm:t>
    </dgm:pt>
    <dgm:pt modelId="{F10E7102-1BC0-4B2B-97D4-AD52381EB2A7}">
      <dgm:prSet phldrT="[Text]"/>
      <dgm:spPr/>
      <dgm:t>
        <a:bodyPr/>
        <a:lstStyle/>
        <a:p>
          <a:r>
            <a:rPr lang="pl-PL" b="1" dirty="0" smtClean="0"/>
            <a:t>Carbides</a:t>
          </a:r>
        </a:p>
        <a:p>
          <a:r>
            <a:rPr lang="pl-PL" b="0" dirty="0" smtClean="0"/>
            <a:t>SiC</a:t>
          </a:r>
          <a:endParaRPr lang="en-US" b="0" dirty="0"/>
        </a:p>
      </dgm:t>
    </dgm:pt>
    <dgm:pt modelId="{5F248E60-F5BB-4D52-B3E8-D47BAF5497B1}" type="parTrans" cxnId="{55257F43-B7AA-4340-98FA-AC7B65A25E45}">
      <dgm:prSet/>
      <dgm:spPr/>
      <dgm:t>
        <a:bodyPr/>
        <a:lstStyle/>
        <a:p>
          <a:endParaRPr lang="en-US"/>
        </a:p>
      </dgm:t>
    </dgm:pt>
    <dgm:pt modelId="{BB69F7CE-D675-4B27-9425-EB4254E4652F}" type="sibTrans" cxnId="{55257F43-B7AA-4340-98FA-AC7B65A25E45}">
      <dgm:prSet/>
      <dgm:spPr/>
      <dgm:t>
        <a:bodyPr/>
        <a:lstStyle/>
        <a:p>
          <a:endParaRPr lang="en-US"/>
        </a:p>
      </dgm:t>
    </dgm:pt>
    <dgm:pt modelId="{A3D69F3D-8BA9-4039-ACAB-09CE45EF8991}">
      <dgm:prSet phldrT="[Text]"/>
      <dgm:spPr/>
      <dgm:t>
        <a:bodyPr/>
        <a:lstStyle/>
        <a:p>
          <a:r>
            <a:rPr lang="pl-PL" b="1" dirty="0" smtClean="0"/>
            <a:t>Oxides</a:t>
          </a:r>
        </a:p>
        <a:p>
          <a:r>
            <a:rPr lang="pl-PL" b="0" dirty="0" smtClean="0"/>
            <a:t>Alumina</a:t>
          </a:r>
          <a:endParaRPr lang="en-US" b="0" dirty="0"/>
        </a:p>
      </dgm:t>
    </dgm:pt>
    <dgm:pt modelId="{C0611570-7FDA-42BA-AF5E-A1A994ADD463}" type="parTrans" cxnId="{31890E6A-9D27-4D5A-8376-4F8BAEA8E58F}">
      <dgm:prSet/>
      <dgm:spPr/>
      <dgm:t>
        <a:bodyPr/>
        <a:lstStyle/>
        <a:p>
          <a:endParaRPr lang="en-US"/>
        </a:p>
      </dgm:t>
    </dgm:pt>
    <dgm:pt modelId="{A797C2DD-E38D-4BE7-B97F-AB5772DD6E23}" type="sibTrans" cxnId="{31890E6A-9D27-4D5A-8376-4F8BAEA8E58F}">
      <dgm:prSet/>
      <dgm:spPr/>
      <dgm:t>
        <a:bodyPr/>
        <a:lstStyle/>
        <a:p>
          <a:endParaRPr lang="en-US"/>
        </a:p>
      </dgm:t>
    </dgm:pt>
    <dgm:pt modelId="{A86471E3-866D-4600-95AF-5DE1838977E1}">
      <dgm:prSet phldrT="[Text]"/>
      <dgm:spPr/>
      <dgm:t>
        <a:bodyPr/>
        <a:lstStyle/>
        <a:p>
          <a:r>
            <a:rPr lang="pl-PL" dirty="0" smtClean="0"/>
            <a:t>Molten metals</a:t>
          </a:r>
          <a:endParaRPr lang="en-US" dirty="0"/>
        </a:p>
      </dgm:t>
    </dgm:pt>
    <dgm:pt modelId="{5D8DD877-87F5-48A7-8808-C7AF7CAB5BA7}" type="parTrans" cxnId="{285854C5-F089-4A0E-80E4-3C9C4F8DDC36}">
      <dgm:prSet/>
      <dgm:spPr/>
      <dgm:t>
        <a:bodyPr/>
        <a:lstStyle/>
        <a:p>
          <a:endParaRPr lang="en-US"/>
        </a:p>
      </dgm:t>
    </dgm:pt>
    <dgm:pt modelId="{A8D4E4A0-5087-4DD7-9607-89D46F0630A5}" type="sibTrans" cxnId="{285854C5-F089-4A0E-80E4-3C9C4F8DDC36}">
      <dgm:prSet/>
      <dgm:spPr/>
      <dgm:t>
        <a:bodyPr/>
        <a:lstStyle/>
        <a:p>
          <a:endParaRPr lang="en-US"/>
        </a:p>
      </dgm:t>
    </dgm:pt>
    <dgm:pt modelId="{D309013B-BA97-46DB-9AD5-D3F928AC0315}" type="pres">
      <dgm:prSet presAssocID="{D00EBDB4-E382-45B6-939C-D9401D48F52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9FEFB351-E236-4458-81C5-261474AFB7CB}" type="pres">
      <dgm:prSet presAssocID="{FFB21EA8-9891-4585-971D-98C017717D5E}" presName="singleCycle" presStyleCnt="0"/>
      <dgm:spPr/>
      <dgm:t>
        <a:bodyPr/>
        <a:lstStyle/>
        <a:p>
          <a:endParaRPr lang="en-US"/>
        </a:p>
      </dgm:t>
    </dgm:pt>
    <dgm:pt modelId="{72C91BC7-BFD8-44F2-BA0B-85B223F6FA73}" type="pres">
      <dgm:prSet presAssocID="{FFB21EA8-9891-4585-971D-98C017717D5E}" presName="singleCenter" presStyleLbl="node1" presStyleIdx="0" presStyleCnt="5" custScaleX="119290" custScaleY="104235" custLinFactNeighborX="-7154" custLinFactNeighborY="12844">
        <dgm:presLayoutVars>
          <dgm:chMax val="7"/>
          <dgm:chPref val="7"/>
        </dgm:presLayoutVars>
      </dgm:prSet>
      <dgm:spPr/>
      <dgm:t>
        <a:bodyPr/>
        <a:lstStyle/>
        <a:p>
          <a:endParaRPr lang="fr-FR"/>
        </a:p>
      </dgm:t>
    </dgm:pt>
    <dgm:pt modelId="{E4289407-0A03-4D09-B438-B83CB0CEAB18}" type="pres">
      <dgm:prSet presAssocID="{479B47CB-A8BE-4BFE-B934-953CD631483E}" presName="Name56" presStyleLbl="parChTrans1D2" presStyleIdx="0" presStyleCnt="4"/>
      <dgm:spPr/>
      <dgm:t>
        <a:bodyPr/>
        <a:lstStyle/>
        <a:p>
          <a:endParaRPr lang="fr-FR"/>
        </a:p>
      </dgm:t>
    </dgm:pt>
    <dgm:pt modelId="{F0FBE8B1-0AD0-43E1-ABCE-4ECEEE7D9937}" type="pres">
      <dgm:prSet presAssocID="{8A233388-690D-4209-8724-13D3CB55BC8C}" presName="text0" presStyleLbl="node1" presStyleIdx="1" presStyleCnt="5" custScaleX="127706" custScaleY="68745" custRadScaleRad="155796" custRadScaleInc="-2849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414FF8-34C6-4230-B170-9AB5263DC6AE}" type="pres">
      <dgm:prSet presAssocID="{5F248E60-F5BB-4D52-B3E8-D47BAF5497B1}" presName="Name56" presStyleLbl="parChTrans1D2" presStyleIdx="1" presStyleCnt="4"/>
      <dgm:spPr/>
      <dgm:t>
        <a:bodyPr/>
        <a:lstStyle/>
        <a:p>
          <a:endParaRPr lang="fr-FR"/>
        </a:p>
      </dgm:t>
    </dgm:pt>
    <dgm:pt modelId="{975EFEAA-D286-4CB1-B4EC-5BBCF0340E6F}" type="pres">
      <dgm:prSet presAssocID="{F10E7102-1BC0-4B2B-97D4-AD52381EB2A7}" presName="text0" presStyleLbl="node1" presStyleIdx="2" presStyleCnt="5" custScaleX="194199" custScaleY="144912" custRadScaleRad="109148" custRadScaleInc="-423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358EAB-9003-4D96-B16D-C7581737AACB}" type="pres">
      <dgm:prSet presAssocID="{C0611570-7FDA-42BA-AF5E-A1A994ADD463}" presName="Name56" presStyleLbl="parChTrans1D2" presStyleIdx="2" presStyleCnt="4"/>
      <dgm:spPr/>
      <dgm:t>
        <a:bodyPr/>
        <a:lstStyle/>
        <a:p>
          <a:endParaRPr lang="fr-FR"/>
        </a:p>
      </dgm:t>
    </dgm:pt>
    <dgm:pt modelId="{EA1C0BA5-B4E9-4EB2-A759-2598C823E1AF}" type="pres">
      <dgm:prSet presAssocID="{A3D69F3D-8BA9-4039-ACAB-09CE45EF8991}" presName="text0" presStyleLbl="node1" presStyleIdx="3" presStyleCnt="5" custScaleX="198654" custScaleY="180159" custRadScaleRad="130794" custRadScaleInc="-9569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4E1B238-17DA-44DC-B38A-0A65BE3E18EB}" type="pres">
      <dgm:prSet presAssocID="{5D8DD877-87F5-48A7-8808-C7AF7CAB5BA7}" presName="Name56" presStyleLbl="parChTrans1D2" presStyleIdx="3" presStyleCnt="4"/>
      <dgm:spPr/>
      <dgm:t>
        <a:bodyPr/>
        <a:lstStyle/>
        <a:p>
          <a:endParaRPr lang="fr-FR"/>
        </a:p>
      </dgm:t>
    </dgm:pt>
    <dgm:pt modelId="{E322108D-4AEA-4CDB-9C01-F527642955E8}" type="pres">
      <dgm:prSet presAssocID="{A86471E3-866D-4600-95AF-5DE1838977E1}" presName="text0" presStyleLbl="node1" presStyleIdx="4" presStyleCnt="5" custScaleX="87308" custScaleY="74928" custRadScaleRad="127421" custRadScaleInc="8268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A0A4DE5-3262-4BD1-83E8-B86FE5471A0C}" type="presOf" srcId="{5D8DD877-87F5-48A7-8808-C7AF7CAB5BA7}" destId="{84E1B238-17DA-44DC-B38A-0A65BE3E18EB}" srcOrd="0" destOrd="0" presId="urn:microsoft.com/office/officeart/2008/layout/RadialCluster"/>
    <dgm:cxn modelId="{421EEF9E-40C6-48A5-8706-392808758B50}" type="presOf" srcId="{FFB21EA8-9891-4585-971D-98C017717D5E}" destId="{72C91BC7-BFD8-44F2-BA0B-85B223F6FA73}" srcOrd="0" destOrd="0" presId="urn:microsoft.com/office/officeart/2008/layout/RadialCluster"/>
    <dgm:cxn modelId="{ABEE5CD8-492E-4F73-B93F-BCA1D348E698}" srcId="{D00EBDB4-E382-45B6-939C-D9401D48F523}" destId="{FFB21EA8-9891-4585-971D-98C017717D5E}" srcOrd="0" destOrd="0" parTransId="{ED438449-57EA-45CF-A012-BCCBBE97CB5C}" sibTransId="{29471387-E46C-4B71-876A-5E885039C406}"/>
    <dgm:cxn modelId="{EAE16AC8-9EE2-4D67-A453-744B1B54AE95}" type="presOf" srcId="{8A233388-690D-4209-8724-13D3CB55BC8C}" destId="{F0FBE8B1-0AD0-43E1-ABCE-4ECEEE7D9937}" srcOrd="0" destOrd="0" presId="urn:microsoft.com/office/officeart/2008/layout/RadialCluster"/>
    <dgm:cxn modelId="{51E64A63-58A1-4689-9F9E-BA32305B8694}" type="presOf" srcId="{C0611570-7FDA-42BA-AF5E-A1A994ADD463}" destId="{E9358EAB-9003-4D96-B16D-C7581737AACB}" srcOrd="0" destOrd="0" presId="urn:microsoft.com/office/officeart/2008/layout/RadialCluster"/>
    <dgm:cxn modelId="{64B5F4E6-2471-4D7A-B298-66FE9BD50969}" type="presOf" srcId="{D00EBDB4-E382-45B6-939C-D9401D48F523}" destId="{D309013B-BA97-46DB-9AD5-D3F928AC0315}" srcOrd="0" destOrd="0" presId="urn:microsoft.com/office/officeart/2008/layout/RadialCluster"/>
    <dgm:cxn modelId="{55257F43-B7AA-4340-98FA-AC7B65A25E45}" srcId="{FFB21EA8-9891-4585-971D-98C017717D5E}" destId="{F10E7102-1BC0-4B2B-97D4-AD52381EB2A7}" srcOrd="1" destOrd="0" parTransId="{5F248E60-F5BB-4D52-B3E8-D47BAF5497B1}" sibTransId="{BB69F7CE-D675-4B27-9425-EB4254E4652F}"/>
    <dgm:cxn modelId="{285854C5-F089-4A0E-80E4-3C9C4F8DDC36}" srcId="{FFB21EA8-9891-4585-971D-98C017717D5E}" destId="{A86471E3-866D-4600-95AF-5DE1838977E1}" srcOrd="3" destOrd="0" parTransId="{5D8DD877-87F5-48A7-8808-C7AF7CAB5BA7}" sibTransId="{A8D4E4A0-5087-4DD7-9607-89D46F0630A5}"/>
    <dgm:cxn modelId="{31890E6A-9D27-4D5A-8376-4F8BAEA8E58F}" srcId="{FFB21EA8-9891-4585-971D-98C017717D5E}" destId="{A3D69F3D-8BA9-4039-ACAB-09CE45EF8991}" srcOrd="2" destOrd="0" parTransId="{C0611570-7FDA-42BA-AF5E-A1A994ADD463}" sibTransId="{A797C2DD-E38D-4BE7-B97F-AB5772DD6E23}"/>
    <dgm:cxn modelId="{E520F772-4138-40F4-9A64-D055488BD7A2}" srcId="{FFB21EA8-9891-4585-971D-98C017717D5E}" destId="{8A233388-690D-4209-8724-13D3CB55BC8C}" srcOrd="0" destOrd="0" parTransId="{479B47CB-A8BE-4BFE-B934-953CD631483E}" sibTransId="{BC2E8DBF-9A7A-4F6A-95E1-46CD93174C22}"/>
    <dgm:cxn modelId="{F069C859-9424-42E7-BA09-484B7080F61B}" type="presOf" srcId="{F10E7102-1BC0-4B2B-97D4-AD52381EB2A7}" destId="{975EFEAA-D286-4CB1-B4EC-5BBCF0340E6F}" srcOrd="0" destOrd="0" presId="urn:microsoft.com/office/officeart/2008/layout/RadialCluster"/>
    <dgm:cxn modelId="{BFFA1D6E-1951-4585-BFB5-BB581863DC9E}" type="presOf" srcId="{479B47CB-A8BE-4BFE-B934-953CD631483E}" destId="{E4289407-0A03-4D09-B438-B83CB0CEAB18}" srcOrd="0" destOrd="0" presId="urn:microsoft.com/office/officeart/2008/layout/RadialCluster"/>
    <dgm:cxn modelId="{88AF6572-3C74-4C41-9DD6-C42F38486F87}" type="presOf" srcId="{5F248E60-F5BB-4D52-B3E8-D47BAF5497B1}" destId="{21414FF8-34C6-4230-B170-9AB5263DC6AE}" srcOrd="0" destOrd="0" presId="urn:microsoft.com/office/officeart/2008/layout/RadialCluster"/>
    <dgm:cxn modelId="{DEB47F68-8264-47A0-B673-5812CD025D26}" type="presOf" srcId="{A86471E3-866D-4600-95AF-5DE1838977E1}" destId="{E322108D-4AEA-4CDB-9C01-F527642955E8}" srcOrd="0" destOrd="0" presId="urn:microsoft.com/office/officeart/2008/layout/RadialCluster"/>
    <dgm:cxn modelId="{8B609045-CA48-41C7-99FB-DDFF53D1B72A}" type="presOf" srcId="{A3D69F3D-8BA9-4039-ACAB-09CE45EF8991}" destId="{EA1C0BA5-B4E9-4EB2-A759-2598C823E1AF}" srcOrd="0" destOrd="0" presId="urn:microsoft.com/office/officeart/2008/layout/RadialCluster"/>
    <dgm:cxn modelId="{4A69AD55-EA87-46DB-99F1-75F06A66DEF3}" type="presParOf" srcId="{D309013B-BA97-46DB-9AD5-D3F928AC0315}" destId="{9FEFB351-E236-4458-81C5-261474AFB7CB}" srcOrd="0" destOrd="0" presId="urn:microsoft.com/office/officeart/2008/layout/RadialCluster"/>
    <dgm:cxn modelId="{34C2474B-C818-47AD-B809-ABB211723163}" type="presParOf" srcId="{9FEFB351-E236-4458-81C5-261474AFB7CB}" destId="{72C91BC7-BFD8-44F2-BA0B-85B223F6FA73}" srcOrd="0" destOrd="0" presId="urn:microsoft.com/office/officeart/2008/layout/RadialCluster"/>
    <dgm:cxn modelId="{534A33F4-356C-49CA-9040-CF5D5424A4D0}" type="presParOf" srcId="{9FEFB351-E236-4458-81C5-261474AFB7CB}" destId="{E4289407-0A03-4D09-B438-B83CB0CEAB18}" srcOrd="1" destOrd="0" presId="urn:microsoft.com/office/officeart/2008/layout/RadialCluster"/>
    <dgm:cxn modelId="{938F34B8-E75C-4BBE-BCB3-CAC71A8DC807}" type="presParOf" srcId="{9FEFB351-E236-4458-81C5-261474AFB7CB}" destId="{F0FBE8B1-0AD0-43E1-ABCE-4ECEEE7D9937}" srcOrd="2" destOrd="0" presId="urn:microsoft.com/office/officeart/2008/layout/RadialCluster"/>
    <dgm:cxn modelId="{E31BBE75-0BF5-4C0B-9074-7C6DA9D210BA}" type="presParOf" srcId="{9FEFB351-E236-4458-81C5-261474AFB7CB}" destId="{21414FF8-34C6-4230-B170-9AB5263DC6AE}" srcOrd="3" destOrd="0" presId="urn:microsoft.com/office/officeart/2008/layout/RadialCluster"/>
    <dgm:cxn modelId="{153F0CA6-7BC1-40BE-A1A2-B7A7B6DC2795}" type="presParOf" srcId="{9FEFB351-E236-4458-81C5-261474AFB7CB}" destId="{975EFEAA-D286-4CB1-B4EC-5BBCF0340E6F}" srcOrd="4" destOrd="0" presId="urn:microsoft.com/office/officeart/2008/layout/RadialCluster"/>
    <dgm:cxn modelId="{173F052E-B7C7-4482-A861-8A948617691B}" type="presParOf" srcId="{9FEFB351-E236-4458-81C5-261474AFB7CB}" destId="{E9358EAB-9003-4D96-B16D-C7581737AACB}" srcOrd="5" destOrd="0" presId="urn:microsoft.com/office/officeart/2008/layout/RadialCluster"/>
    <dgm:cxn modelId="{1A6E0A7C-2D17-478C-9425-D9CCA4DA6435}" type="presParOf" srcId="{9FEFB351-E236-4458-81C5-261474AFB7CB}" destId="{EA1C0BA5-B4E9-4EB2-A759-2598C823E1AF}" srcOrd="6" destOrd="0" presId="urn:microsoft.com/office/officeart/2008/layout/RadialCluster"/>
    <dgm:cxn modelId="{9F732769-3FF0-41D6-9793-0BFC34036F9F}" type="presParOf" srcId="{9FEFB351-E236-4458-81C5-261474AFB7CB}" destId="{84E1B238-17DA-44DC-B38A-0A65BE3E18EB}" srcOrd="7" destOrd="0" presId="urn:microsoft.com/office/officeart/2008/layout/RadialCluster"/>
    <dgm:cxn modelId="{1608E8D8-346D-4AF8-B315-5053B0CECEDB}" type="presParOf" srcId="{9FEFB351-E236-4458-81C5-261474AFB7CB}" destId="{E322108D-4AEA-4CDB-9C01-F527642955E8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C91BC7-BFD8-44F2-BA0B-85B223F6FA73}">
      <dsp:nvSpPr>
        <dsp:cNvPr id="0" name=""/>
        <dsp:cNvSpPr/>
      </dsp:nvSpPr>
      <dsp:spPr>
        <a:xfrm>
          <a:off x="1307888" y="1484242"/>
          <a:ext cx="1361044" cy="1189273"/>
        </a:xfrm>
        <a:prstGeom prst="roundRect">
          <a:avLst/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kern="1200" dirty="0" smtClean="0"/>
            <a:t>Targets</a:t>
          </a:r>
          <a:endParaRPr lang="en-US" sz="2800" kern="1200" dirty="0"/>
        </a:p>
      </dsp:txBody>
      <dsp:txXfrm>
        <a:off x="1365944" y="1542298"/>
        <a:ext cx="1244932" cy="1073161"/>
      </dsp:txXfrm>
    </dsp:sp>
    <dsp:sp modelId="{E4289407-0A03-4D09-B438-B83CB0CEAB18}">
      <dsp:nvSpPr>
        <dsp:cNvPr id="0" name=""/>
        <dsp:cNvSpPr/>
      </dsp:nvSpPr>
      <dsp:spPr>
        <a:xfrm rot="8664235">
          <a:off x="803170" y="2728043"/>
          <a:ext cx="5567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6733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FBE8B1-0AD0-43E1-ABCE-4ECEEE7D9937}">
      <dsp:nvSpPr>
        <dsp:cNvPr id="0" name=""/>
        <dsp:cNvSpPr/>
      </dsp:nvSpPr>
      <dsp:spPr>
        <a:xfrm>
          <a:off x="0" y="2890071"/>
          <a:ext cx="976234" cy="525513"/>
        </a:xfrm>
        <a:prstGeom prst="roundRect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Solid </a:t>
          </a:r>
          <a:r>
            <a:rPr lang="pl-PL" sz="1400" kern="1200" dirty="0" err="1" smtClean="0"/>
            <a:t>metals</a:t>
          </a:r>
          <a:endParaRPr lang="pl-PL" sz="1400" kern="1200" dirty="0" smtClean="0"/>
        </a:p>
      </dsp:txBody>
      <dsp:txXfrm>
        <a:off x="25653" y="2915724"/>
        <a:ext cx="924928" cy="474207"/>
      </dsp:txXfrm>
    </dsp:sp>
    <dsp:sp modelId="{21414FF8-34C6-4230-B170-9AB5263DC6AE}">
      <dsp:nvSpPr>
        <dsp:cNvPr id="0" name=""/>
        <dsp:cNvSpPr/>
      </dsp:nvSpPr>
      <dsp:spPr>
        <a:xfrm rot="19946883">
          <a:off x="2645789" y="1629442"/>
          <a:ext cx="40814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0814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EFEAA-D286-4CB1-B4EC-5BBCF0340E6F}">
      <dsp:nvSpPr>
        <dsp:cNvPr id="0" name=""/>
        <dsp:cNvSpPr/>
      </dsp:nvSpPr>
      <dsp:spPr>
        <a:xfrm>
          <a:off x="3030791" y="593910"/>
          <a:ext cx="1484533" cy="1107764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b="1" kern="1200" dirty="0" smtClean="0"/>
            <a:t>Carbides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600" b="0" kern="1200" dirty="0" smtClean="0"/>
            <a:t>SiC</a:t>
          </a:r>
          <a:endParaRPr lang="en-US" sz="2600" b="0" kern="1200" dirty="0"/>
        </a:p>
      </dsp:txBody>
      <dsp:txXfrm>
        <a:off x="3084868" y="647987"/>
        <a:ext cx="1376379" cy="999610"/>
      </dsp:txXfrm>
    </dsp:sp>
    <dsp:sp modelId="{E9358EAB-9003-4D96-B16D-C7581737AACB}">
      <dsp:nvSpPr>
        <dsp:cNvPr id="0" name=""/>
        <dsp:cNvSpPr/>
      </dsp:nvSpPr>
      <dsp:spPr>
        <a:xfrm rot="2039681">
          <a:off x="2655111" y="2583019"/>
          <a:ext cx="16173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733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1C0BA5-B4E9-4EB2-A759-2598C823E1AF}">
      <dsp:nvSpPr>
        <dsp:cNvPr id="0" name=""/>
        <dsp:cNvSpPr/>
      </dsp:nvSpPr>
      <dsp:spPr>
        <a:xfrm>
          <a:off x="2803023" y="2451678"/>
          <a:ext cx="1518589" cy="1377206"/>
        </a:xfrm>
        <a:prstGeom prst="roundRect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1" kern="1200" dirty="0" smtClean="0"/>
            <a:t>Oxides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800" b="0" kern="1200" dirty="0" smtClean="0"/>
            <a:t>Alumina</a:t>
          </a:r>
          <a:endParaRPr lang="en-US" sz="2800" b="0" kern="1200" dirty="0"/>
        </a:p>
      </dsp:txBody>
      <dsp:txXfrm>
        <a:off x="2870253" y="2518908"/>
        <a:ext cx="1384129" cy="1242746"/>
      </dsp:txXfrm>
    </dsp:sp>
    <dsp:sp modelId="{84E1B238-17DA-44DC-B38A-0A65BE3E18EB}">
      <dsp:nvSpPr>
        <dsp:cNvPr id="0" name=""/>
        <dsp:cNvSpPr/>
      </dsp:nvSpPr>
      <dsp:spPr>
        <a:xfrm rot="13781206">
          <a:off x="749849" y="1144395"/>
          <a:ext cx="8913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91380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22108D-4AEA-4CDB-9C01-F527642955E8}">
      <dsp:nvSpPr>
        <dsp:cNvPr id="0" name=""/>
        <dsp:cNvSpPr/>
      </dsp:nvSpPr>
      <dsp:spPr>
        <a:xfrm>
          <a:off x="330494" y="231768"/>
          <a:ext cx="667416" cy="572779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400" kern="1200" dirty="0" smtClean="0"/>
            <a:t>Molten metals</a:t>
          </a:r>
          <a:endParaRPr lang="en-US" sz="1400" kern="1200" dirty="0"/>
        </a:p>
      </dsp:txBody>
      <dsp:txXfrm>
        <a:off x="358455" y="259729"/>
        <a:ext cx="611494" cy="5168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638FC-F9C1-4640-9698-F4FA2E15E792}" type="datetimeFigureOut">
              <a:rPr lang="en-US" smtClean="0"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C8FEA-3F0E-4931-A284-82366E0AA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99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E8F8-9E14-4B1C-A206-FFAF434B475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6F72-38AE-4645-B12A-21893373F3C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93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93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smtClean="0"/>
              <a:t>As you can see, my research</a:t>
            </a:r>
            <a:r>
              <a:rPr lang="de-DE" baseline="0" dirty="0" smtClean="0"/>
              <a:t> activities are broad including theoretical and practical aspects</a:t>
            </a:r>
          </a:p>
          <a:p>
            <a:pPr marL="171450" indent="-171450">
              <a:buFontTx/>
              <a:buChar char="-"/>
            </a:pPr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smtClean="0"/>
              <a:t>I like it to do hands-on work after a certain time in front of the PC doing simulations or other things</a:t>
            </a:r>
          </a:p>
          <a:p>
            <a:pPr marL="171450" indent="-171450">
              <a:buFontTx/>
              <a:buChar char="-"/>
            </a:pPr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smtClean="0"/>
              <a:t>In the following I want to give you a slightly deeper insight into our work. For this purpose I chose to focus on 3 activities of importance for our project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2778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C8FEA-3F0E-4931-A284-82366E0AAEB1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Second example is the simulation of pressure propagation</a:t>
            </a:r>
            <a:r>
              <a:rPr lang="en-US" baseline="0" dirty="0" smtClean="0"/>
              <a:t> in beam transfer lines.</a:t>
            </a:r>
            <a:r>
              <a:rPr lang="en-US" dirty="0" smtClean="0"/>
              <a:t> Explain why and how we do it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277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Third example is the simulation of vacuum profiles at ISCOOL. Explain why and how we do it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2778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80E0-E375-2444-9718-359241C4F7F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1BE16-4F0C-4E08-87DD-97711A1766A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12776"/>
            <a:ext cx="7583488" cy="4680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12776"/>
            <a:ext cx="7583488" cy="4680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12776"/>
            <a:ext cx="7583488" cy="4680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412776"/>
            <a:ext cx="7583488" cy="4680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/>
          <a:lstStyle/>
          <a:p>
            <a:fld id="{74A11387-841E-274A-B892-F5D9F46B59A1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/>
          <a:lstStyle/>
          <a:p>
            <a:fld id="{E2D38DDF-6765-4540-B63D-425F3C6FA71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CE125-A307-4AE6-BA24-6D533680092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2909-F31C-4C54-BDAC-402F1CF385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9.png"/><Relationship Id="rId7" Type="http://schemas.openxmlformats.org/officeDocument/2006/relationships/image" Target="NUL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3.png"/><Relationship Id="rId7" Type="http://schemas.openxmlformats.org/officeDocument/2006/relationships/image" Target="NUL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../media/image2.png"/><Relationship Id="rId5" Type="http://schemas.openxmlformats.org/officeDocument/2006/relationships/image" Target="../media/image35.png"/><Relationship Id="rId10" Type="http://schemas.openxmlformats.org/officeDocument/2006/relationships/image" Target="NULL"/><Relationship Id="rId4" Type="http://schemas.openxmlformats.org/officeDocument/2006/relationships/image" Target="../media/image34.png"/><Relationship Id="rId9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NULL"/><Relationship Id="rId4" Type="http://schemas.openxmlformats.org/officeDocument/2006/relationships/image" Target="../media/image44.png"/><Relationship Id="rId9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Status of The HIE-ISOLDE Design Study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Richard Catherall EN-STI</a:t>
            </a:r>
          </a:p>
          <a:p>
            <a:r>
              <a:rPr lang="en-US" dirty="0" smtClean="0"/>
              <a:t>ISCC Meeting</a:t>
            </a:r>
          </a:p>
          <a:p>
            <a:r>
              <a:rPr lang="en-US" dirty="0" smtClean="0"/>
              <a:t>30</a:t>
            </a:r>
            <a:r>
              <a:rPr lang="en-US" baseline="30000" dirty="0" smtClean="0"/>
              <a:t>th</a:t>
            </a:r>
            <a:r>
              <a:rPr lang="en-US" dirty="0" smtClean="0"/>
              <a:t> October 2012</a:t>
            </a:r>
          </a:p>
          <a:p>
            <a:r>
              <a:rPr lang="en-US" dirty="0" smtClean="0"/>
              <a:t>CERN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609601"/>
            <a:ext cx="5105400" cy="174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Intensity Upgrade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Target Studies………………………………….…WP5.1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Materials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Thermo-mechanical properties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Target &amp; Frontend Upgrades……………….WP5.2</a:t>
            </a:r>
          </a:p>
          <a:p>
            <a:pPr lvl="1"/>
            <a:endParaRPr lang="en-US" dirty="0" smtClean="0"/>
          </a:p>
          <a:p>
            <a:pPr lvl="1"/>
            <a:r>
              <a:rPr lang="en-US" i="1" dirty="0" smtClean="0">
                <a:solidFill>
                  <a:srgbClr val="0070C0"/>
                </a:solidFill>
              </a:rPr>
              <a:t>Target Area Upgrades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Ventilation…………………………………………..WP 6.2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Fluka</a:t>
            </a:r>
            <a:r>
              <a:rPr lang="en-US" dirty="0" smtClean="0">
                <a:solidFill>
                  <a:srgbClr val="FF0000"/>
                </a:solidFill>
              </a:rPr>
              <a:t> simulations…………………………..…….WP 5.1</a:t>
            </a:r>
          </a:p>
          <a:p>
            <a:r>
              <a:rPr lang="en-US" dirty="0" smtClean="0"/>
              <a:t>Beam Quality</a:t>
            </a:r>
          </a:p>
          <a:p>
            <a:pPr lvl="1"/>
            <a:r>
              <a:rPr lang="en-US" dirty="0" smtClean="0"/>
              <a:t>Off line separator/HRS magnet……………WP 7.1</a:t>
            </a:r>
          </a:p>
          <a:p>
            <a:pPr lvl="1"/>
            <a:r>
              <a:rPr lang="en-US" dirty="0" smtClean="0"/>
              <a:t>RFQ Cooler………………………………………….WP7.2</a:t>
            </a:r>
          </a:p>
          <a:p>
            <a:pPr lvl="1"/>
            <a:r>
              <a:rPr lang="en-US" dirty="0" smtClean="0"/>
              <a:t>Controls………………………………………………WP 6.8</a:t>
            </a:r>
          </a:p>
          <a:p>
            <a:pPr lvl="1"/>
            <a:r>
              <a:rPr lang="en-US" dirty="0" smtClean="0"/>
              <a:t>Vacuum……………………………………………….WP6.2</a:t>
            </a:r>
          </a:p>
          <a:p>
            <a:pPr lvl="1"/>
            <a:r>
              <a:rPr lang="en-US" dirty="0" smtClean="0"/>
              <a:t>REXEBIS upgrade………………………………….WP 7.4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CATHI Mid-Term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7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Held on the 26</a:t>
            </a:r>
            <a:r>
              <a:rPr lang="en-US" baseline="30000" dirty="0" smtClean="0"/>
              <a:t>th</a:t>
            </a:r>
            <a:r>
              <a:rPr lang="en-US" dirty="0" smtClean="0"/>
              <a:t> September 2012</a:t>
            </a:r>
          </a:p>
          <a:p>
            <a:r>
              <a:rPr lang="en-US" dirty="0" smtClean="0"/>
              <a:t>All CATHI Fellows (and supervisors) gave excellent presentations on both the CATHI Project and their work for HIE-ISOLDE.</a:t>
            </a:r>
          </a:p>
          <a:p>
            <a:r>
              <a:rPr lang="en-US" dirty="0" smtClean="0"/>
              <a:t>Highly commended by the EC representative</a:t>
            </a:r>
          </a:p>
          <a:p>
            <a:pPr lvl="1"/>
            <a:r>
              <a:rPr lang="en-US" dirty="0" smtClean="0"/>
              <a:t>“one of the better, if not the best, organized ITN programs at present..”</a:t>
            </a:r>
          </a:p>
          <a:p>
            <a:r>
              <a:rPr lang="en-US" dirty="0" smtClean="0"/>
              <a:t>Strongly encouraged to submit another ITN proposal</a:t>
            </a:r>
            <a:endParaRPr lang="en-US" dirty="0"/>
          </a:p>
        </p:txBody>
      </p:sp>
      <p:pic>
        <p:nvPicPr>
          <p:cNvPr id="4" name="Picture 3" descr="Cathi_MC_7peopl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953000"/>
            <a:ext cx="3824541" cy="1905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539" y="5157193"/>
            <a:ext cx="1941510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495" y="1556792"/>
            <a:ext cx="1850789" cy="125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152249273"/>
              </p:ext>
            </p:extLst>
          </p:nvPr>
        </p:nvGraphicFramePr>
        <p:xfrm>
          <a:off x="4217250" y="1655036"/>
          <a:ext cx="4820069" cy="3803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Materials WP6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>
            <a:noAutofit/>
          </a:bodyPr>
          <a:lstStyle/>
          <a:p>
            <a:pPr lvl="0"/>
            <a:r>
              <a:rPr lang="en-US" sz="1600" dirty="0" smtClean="0"/>
              <a:t>Carry out simulations of proton beam interactions with existing and potential target materials using FEM structural codes</a:t>
            </a:r>
            <a:endParaRPr lang="fr-FR" sz="1600" dirty="0" smtClean="0"/>
          </a:p>
          <a:p>
            <a:pPr lvl="0"/>
            <a:r>
              <a:rPr lang="en-US" sz="1600" dirty="0" smtClean="0"/>
              <a:t> Establish experimental </a:t>
            </a:r>
            <a:r>
              <a:rPr lang="en-US" sz="1600" dirty="0" err="1" smtClean="0"/>
              <a:t>programme</a:t>
            </a:r>
            <a:r>
              <a:rPr lang="en-US" sz="1600" dirty="0" smtClean="0"/>
              <a:t> to validate </a:t>
            </a:r>
            <a:r>
              <a:rPr lang="fr-FR" sz="1600" dirty="0" smtClean="0"/>
              <a:t>the simulations and </a:t>
            </a:r>
            <a:r>
              <a:rPr lang="fr-FR" sz="1600" dirty="0" err="1" smtClean="0"/>
              <a:t>verify</a:t>
            </a:r>
            <a:r>
              <a:rPr lang="fr-FR" sz="1600" dirty="0" smtClean="0"/>
              <a:t> the production rates and diffusion constants for </a:t>
            </a:r>
            <a:r>
              <a:rPr lang="fr-FR" sz="1600" dirty="0" err="1" smtClean="0"/>
              <a:t>different</a:t>
            </a:r>
            <a:r>
              <a:rPr lang="fr-FR" sz="1600" dirty="0" smtClean="0"/>
              <a:t> </a:t>
            </a:r>
            <a:r>
              <a:rPr lang="fr-FR" sz="1600" dirty="0" err="1" smtClean="0"/>
              <a:t>material</a:t>
            </a:r>
            <a:r>
              <a:rPr lang="fr-FR" sz="1600" dirty="0" smtClean="0"/>
              <a:t> prototypes.</a:t>
            </a:r>
          </a:p>
          <a:p>
            <a:pPr lvl="0"/>
            <a:r>
              <a:rPr lang="fr-FR" sz="1600" dirty="0" smtClean="0"/>
              <a:t>Post </a:t>
            </a:r>
            <a:r>
              <a:rPr lang="fr-FR" sz="1600" dirty="0" err="1" smtClean="0"/>
              <a:t>analysis</a:t>
            </a:r>
            <a:r>
              <a:rPr lang="fr-FR" sz="1600" dirty="0" smtClean="0"/>
              <a:t> of </a:t>
            </a:r>
            <a:r>
              <a:rPr lang="fr-FR" sz="1600" dirty="0" err="1" smtClean="0"/>
              <a:t>samples</a:t>
            </a:r>
            <a:endParaRPr lang="fr-FR" sz="1600" dirty="0" smtClean="0"/>
          </a:p>
          <a:p>
            <a:pPr lvl="0"/>
            <a:endParaRPr lang="fr-FR" sz="1600" dirty="0" smtClean="0"/>
          </a:p>
          <a:p>
            <a:pPr lvl="0"/>
            <a:r>
              <a:rPr lang="pl-PL" sz="1600" i="1" dirty="0" smtClean="0"/>
              <a:t>Silicon Carbide and Alumina prepared with ice-templating method</a:t>
            </a:r>
            <a:r>
              <a:rPr lang="en-US" sz="1600" i="1" dirty="0" smtClean="0"/>
              <a:t> in collaboration with St. </a:t>
            </a:r>
            <a:r>
              <a:rPr lang="en-US" sz="1600" i="1" dirty="0" err="1" smtClean="0"/>
              <a:t>Gobain</a:t>
            </a:r>
            <a:endParaRPr lang="fr-FR" sz="1600" i="1" dirty="0" smtClean="0"/>
          </a:p>
          <a:p>
            <a:pPr lvl="0"/>
            <a:r>
              <a:rPr lang="fr-FR" sz="1600" i="1" dirty="0" smtClean="0"/>
              <a:t>Irradiation of </a:t>
            </a:r>
            <a:r>
              <a:rPr lang="fr-FR" sz="1600" i="1" dirty="0" err="1" smtClean="0"/>
              <a:t>SiC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samples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already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done</a:t>
            </a:r>
            <a:endParaRPr lang="fr-FR" sz="1600" i="1" dirty="0" smtClean="0"/>
          </a:p>
          <a:p>
            <a:pPr lvl="0"/>
            <a:r>
              <a:rPr lang="fr-FR" sz="1600" i="1" dirty="0" smtClean="0"/>
              <a:t>More </a:t>
            </a:r>
            <a:r>
              <a:rPr lang="fr-FR" sz="1600" i="1" dirty="0" err="1" smtClean="0"/>
              <a:t>samples</a:t>
            </a:r>
            <a:r>
              <a:rPr lang="fr-FR" sz="1600" i="1" dirty="0" smtClean="0"/>
              <a:t> to </a:t>
            </a:r>
            <a:r>
              <a:rPr lang="fr-FR" sz="1600" i="1" dirty="0" err="1" smtClean="0"/>
              <a:t>be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irradiated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using</a:t>
            </a:r>
            <a:r>
              <a:rPr lang="fr-FR" sz="1600" i="1" dirty="0" smtClean="0"/>
              <a:t> the HIRADMAT </a:t>
            </a:r>
            <a:r>
              <a:rPr lang="fr-FR" sz="1600" i="1" dirty="0" err="1" smtClean="0"/>
              <a:t>facility</a:t>
            </a:r>
            <a:endParaRPr lang="fr-FR" sz="1600" i="1" dirty="0" smtClean="0"/>
          </a:p>
        </p:txBody>
      </p:sp>
      <p:grpSp>
        <p:nvGrpSpPr>
          <p:cNvPr id="14" name="Group 1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1" name="Oval 10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914400" y="6488668"/>
            <a:ext cx="1559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Michal </a:t>
            </a:r>
            <a:r>
              <a:rPr lang="fr-CH" dirty="0" err="1" smtClean="0"/>
              <a:t>Czapski</a:t>
            </a:r>
            <a:endParaRPr lang="fr-FR" dirty="0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852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096000" cy="1143000"/>
          </a:xfrm>
        </p:spPr>
        <p:txBody>
          <a:bodyPr anchor="ctr">
            <a:normAutofit fontScale="90000"/>
          </a:bodyPr>
          <a:lstStyle/>
          <a:p>
            <a:r>
              <a:rPr lang="en-GB" sz="4000" dirty="0" smtClean="0"/>
              <a:t>Thermo-mechanical properties WP5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600200"/>
            <a:ext cx="3886200" cy="45259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 smtClean="0"/>
              <a:t>Obtain</a:t>
            </a:r>
            <a:r>
              <a:rPr lang="en-GB" dirty="0" smtClean="0">
                <a:latin typeface="Constantia" pitchFamily="18" charset="0"/>
              </a:rPr>
              <a:t> a uniform temperature </a:t>
            </a:r>
            <a:r>
              <a:rPr lang="en-GB" dirty="0">
                <a:latin typeface="Constantia" pitchFamily="18" charset="0"/>
              </a:rPr>
              <a:t>distribution in the </a:t>
            </a:r>
            <a:r>
              <a:rPr lang="en-GB" dirty="0" smtClean="0">
                <a:latin typeface="Constantia" pitchFamily="18" charset="0"/>
              </a:rPr>
              <a:t>container.</a:t>
            </a:r>
          </a:p>
          <a:p>
            <a:pPr lvl="1">
              <a:lnSpc>
                <a:spcPct val="120000"/>
              </a:lnSpc>
            </a:pPr>
            <a:r>
              <a:rPr lang="en-GB" dirty="0" smtClean="0">
                <a:latin typeface="Constantia" pitchFamily="18" charset="0"/>
              </a:rPr>
              <a:t>Maximize the isotopes production rate on the cold edges;</a:t>
            </a:r>
          </a:p>
          <a:p>
            <a:pPr lvl="1">
              <a:lnSpc>
                <a:spcPct val="120000"/>
              </a:lnSpc>
            </a:pPr>
            <a:r>
              <a:rPr lang="en-GB" dirty="0" smtClean="0">
                <a:latin typeface="Constantia" pitchFamily="18" charset="0"/>
              </a:rPr>
              <a:t>Avoid re-condensation of isotopes on the edges.</a:t>
            </a:r>
          </a:p>
          <a:p>
            <a:pPr>
              <a:lnSpc>
                <a:spcPct val="120000"/>
              </a:lnSpc>
            </a:pPr>
            <a:r>
              <a:rPr lang="en-GB" dirty="0" smtClean="0">
                <a:latin typeface="Constantia" pitchFamily="18" charset="0"/>
              </a:rPr>
              <a:t>Investigate the use of heat pipes as a solution to removing water from the target unit</a:t>
            </a:r>
          </a:p>
          <a:p>
            <a:pPr lvl="1">
              <a:lnSpc>
                <a:spcPct val="120000"/>
              </a:lnSpc>
            </a:pPr>
            <a:r>
              <a:rPr lang="en-GB" dirty="0" smtClean="0">
                <a:latin typeface="Constantia" pitchFamily="18" charset="0"/>
              </a:rPr>
              <a:t>Safety issue</a:t>
            </a:r>
            <a:endParaRPr lang="en-GB" dirty="0">
              <a:latin typeface="Constantia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0"/>
            <a:ext cx="4127157" cy="206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4746" y="4703720"/>
            <a:ext cx="5279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smtClean="0">
                <a:solidFill>
                  <a:srgbClr val="000000"/>
                </a:solidFill>
              </a:rPr>
              <a:t>[°C ]</a:t>
            </a:r>
            <a:endParaRPr lang="en-GB" sz="800" b="1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32410" y="677390"/>
            <a:ext cx="1447802" cy="3445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1" name="Oval 10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3" name="Rettangolo 5"/>
          <p:cNvSpPr/>
          <p:nvPr/>
        </p:nvSpPr>
        <p:spPr>
          <a:xfrm>
            <a:off x="381000" y="495300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28650" lvl="1" indent="-285750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GB" sz="1600" i="1" dirty="0">
                <a:latin typeface="Constantia" pitchFamily="18" charset="0"/>
              </a:rPr>
              <a:t>Development of a script in the code </a:t>
            </a:r>
            <a:r>
              <a:rPr lang="en-GB" sz="1600" i="1" dirty="0" err="1" smtClean="0">
                <a:latin typeface="Constantia" pitchFamily="18" charset="0"/>
              </a:rPr>
              <a:t>Mathematica</a:t>
            </a:r>
            <a:r>
              <a:rPr lang="en-GB" sz="1600" i="1" dirty="0" smtClean="0">
                <a:latin typeface="Constantia" pitchFamily="18" charset="0"/>
              </a:rPr>
              <a:t> </a:t>
            </a:r>
            <a:r>
              <a:rPr lang="en-GB" sz="1600" i="1" dirty="0">
                <a:latin typeface="Constantia" pitchFamily="18" charset="0"/>
              </a:rPr>
              <a:t>to foresee </a:t>
            </a:r>
            <a:r>
              <a:rPr lang="en-GB" sz="1600" i="1" dirty="0" smtClean="0">
                <a:latin typeface="Constantia" pitchFamily="18" charset="0"/>
              </a:rPr>
              <a:t>analytically  </a:t>
            </a:r>
            <a:r>
              <a:rPr lang="en-GB" sz="1600" i="1" dirty="0">
                <a:latin typeface="Constantia" pitchFamily="18" charset="0"/>
              </a:rPr>
              <a:t>the temperature of the </a:t>
            </a:r>
            <a:r>
              <a:rPr lang="en-GB" sz="1600" i="1" dirty="0"/>
              <a:t>Containers</a:t>
            </a:r>
            <a:r>
              <a:rPr lang="en-GB" sz="1600" i="1" dirty="0">
                <a:latin typeface="Constantia" pitchFamily="18" charset="0"/>
              </a:rPr>
              <a:t> in the </a:t>
            </a:r>
            <a:r>
              <a:rPr lang="en-GB" sz="1600" i="1" dirty="0" smtClean="0">
                <a:latin typeface="Constantia" pitchFamily="18" charset="0"/>
              </a:rPr>
              <a:t>hypothesis </a:t>
            </a:r>
            <a:r>
              <a:rPr lang="en-GB" sz="1600" i="1" dirty="0">
                <a:latin typeface="Constantia" pitchFamily="18" charset="0"/>
              </a:rPr>
              <a:t>of Grey Body</a:t>
            </a:r>
            <a:r>
              <a:rPr lang="en-GB" sz="1600" i="1" dirty="0" smtClean="0">
                <a:latin typeface="Constantia" pitchFamily="18" charset="0"/>
              </a:rPr>
              <a:t>.</a:t>
            </a:r>
          </a:p>
          <a:p>
            <a:pPr marL="628650" lvl="1" indent="-285750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</a:pPr>
            <a:r>
              <a:rPr lang="en-GB" sz="1600" i="1" dirty="0" smtClean="0">
                <a:latin typeface="Constantia" pitchFamily="18" charset="0"/>
              </a:rPr>
              <a:t>Measurements and calibration of different containers to obtain base line and to validate code</a:t>
            </a:r>
            <a:endParaRPr lang="en-GB" sz="1600" i="1" dirty="0">
              <a:latin typeface="Constantia" pitchFamily="18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10200" y="6477000"/>
            <a:ext cx="1725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Serena </a:t>
            </a:r>
            <a:r>
              <a:rPr lang="fr-CH" dirty="0" err="1" smtClean="0"/>
              <a:t>Cimmino</a:t>
            </a:r>
            <a:endParaRPr lang="fr-FR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885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n-GB" sz="3600" dirty="0" smtClean="0"/>
              <a:t>Target &amp; FE Upgrades WP6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Beam extraction optics</a:t>
            </a:r>
            <a:br>
              <a:rPr lang="en-GB" dirty="0" smtClean="0"/>
            </a:br>
            <a:r>
              <a:rPr lang="en-US" dirty="0" smtClean="0">
                <a:latin typeface="Arial" charset="0"/>
              </a:rPr>
              <a:t>Conceptual and functional upgrade of the Front End design</a:t>
            </a:r>
            <a:br>
              <a:rPr lang="en-US" dirty="0" smtClean="0">
                <a:latin typeface="Arial" charset="0"/>
              </a:rPr>
            </a:b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7109" y="1949824"/>
            <a:ext cx="4374892" cy="2188787"/>
          </a:xfrm>
        </p:spPr>
        <p:txBody>
          <a:bodyPr wrap="square">
            <a:normAutofit/>
          </a:bodyPr>
          <a:lstStyle/>
          <a:p>
            <a:r>
              <a:rPr lang="en-US" sz="2000" b="1" dirty="0" smtClean="0">
                <a:latin typeface="Arial" charset="0"/>
              </a:rPr>
              <a:t>Off-line </a:t>
            </a:r>
            <a:r>
              <a:rPr lang="en-US" sz="2000" b="1" dirty="0">
                <a:latin typeface="Arial" charset="0"/>
              </a:rPr>
              <a:t>mass separator </a:t>
            </a:r>
            <a:r>
              <a:rPr lang="en-US" sz="2000" b="1" dirty="0" smtClean="0">
                <a:latin typeface="Arial" charset="0"/>
              </a:rPr>
              <a:t>layout</a:t>
            </a:r>
          </a:p>
          <a:p>
            <a:endParaRPr lang="en-US" sz="2000" b="1" dirty="0" smtClean="0">
              <a:latin typeface="Arial" charset="0"/>
            </a:endParaRPr>
          </a:p>
          <a:p>
            <a:endParaRPr lang="en-US" sz="2000" b="1" dirty="0" smtClean="0">
              <a:latin typeface="Arial" charset="0"/>
            </a:endParaRPr>
          </a:p>
          <a:p>
            <a:endParaRPr lang="en-US" sz="2000" b="1" dirty="0" smtClean="0">
              <a:latin typeface="Arial" charset="0"/>
            </a:endParaRPr>
          </a:p>
          <a:p>
            <a:pPr lvl="1"/>
            <a:endParaRPr lang="en-US" sz="1800" dirty="0">
              <a:latin typeface="Arial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5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0" t="23479" r="50000" b="23481"/>
          <a:stretch/>
        </p:blipFill>
        <p:spPr>
          <a:xfrm>
            <a:off x="5148064" y="4725144"/>
            <a:ext cx="3168352" cy="1709734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1" r="7849"/>
          <a:stretch/>
        </p:blipFill>
        <p:spPr bwMode="auto">
          <a:xfrm>
            <a:off x="971600" y="4725144"/>
            <a:ext cx="3231897" cy="170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4572000" y="1949824"/>
            <a:ext cx="4392487" cy="2188787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latin typeface="Arial" charset="0"/>
              </a:rPr>
              <a:t>Tests of breakdown in radiation</a:t>
            </a:r>
          </a:p>
          <a:p>
            <a:endParaRPr lang="en-US" sz="2000" b="1" dirty="0" smtClean="0">
              <a:latin typeface="Arial" charset="0"/>
            </a:endParaRPr>
          </a:p>
          <a:p>
            <a:endParaRPr lang="en-US" sz="2000" b="1" dirty="0" smtClean="0">
              <a:latin typeface="Arial" charset="0"/>
            </a:endParaRPr>
          </a:p>
          <a:p>
            <a:endParaRPr lang="en-US" sz="2000" b="1" dirty="0" smtClean="0">
              <a:latin typeface="Arial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r="6366" b="6488"/>
          <a:stretch/>
        </p:blipFill>
        <p:spPr bwMode="auto">
          <a:xfrm>
            <a:off x="5303158" y="2348881"/>
            <a:ext cx="3086974" cy="18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289684" y="4234917"/>
            <a:ext cx="8479793" cy="63424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latin typeface="Arial" charset="0"/>
              </a:rPr>
              <a:t>Redesign of ion extraction system</a:t>
            </a:r>
          </a:p>
          <a:p>
            <a:endParaRPr lang="en-US" sz="2000" b="1" dirty="0" smtClean="0">
              <a:latin typeface="Arial" charset="0"/>
            </a:endParaRPr>
          </a:p>
          <a:p>
            <a:pPr lvl="1"/>
            <a:endParaRPr lang="en-US" sz="1800" dirty="0">
              <a:latin typeface="Arial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6" t="6924" r="15047" b="19660"/>
          <a:stretch/>
        </p:blipFill>
        <p:spPr bwMode="auto">
          <a:xfrm>
            <a:off x="1025723" y="2348881"/>
            <a:ext cx="2872755" cy="17107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5867400" y="6488668"/>
            <a:ext cx="2706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Jacobo Montano Carrizales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2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Redesign of Extraction System</a:t>
            </a:r>
            <a:endParaRPr lang="en-GB" sz="3200" dirty="0"/>
          </a:p>
        </p:txBody>
      </p:sp>
      <p:pic>
        <p:nvPicPr>
          <p:cNvPr id="8" name="Content Placeholder 2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419599" y="4800600"/>
            <a:ext cx="4065553" cy="1658572"/>
          </a:xfrm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8" r="15078"/>
          <a:stretch/>
        </p:blipFill>
        <p:spPr bwMode="auto">
          <a:xfrm>
            <a:off x="5292552" y="1447800"/>
            <a:ext cx="3851448" cy="2976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8" r="29378"/>
          <a:stretch/>
        </p:blipFill>
        <p:spPr bwMode="auto">
          <a:xfrm>
            <a:off x="2895600" y="1600200"/>
            <a:ext cx="2375013" cy="2866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52400" y="2133600"/>
            <a:ext cx="2743200" cy="156966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rgbClr val="000000">
                <a:alpha val="20000"/>
              </a:srgbClr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Fixed electrodes, larger apertures, simpler and more compact frame</a:t>
            </a:r>
            <a:endParaRPr lang="en-GB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0" t="23479" r="50000" b="23481"/>
          <a:stretch/>
        </p:blipFill>
        <p:spPr>
          <a:xfrm>
            <a:off x="685800" y="4800600"/>
            <a:ext cx="3168352" cy="170973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0" name="Oval 9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867400" y="6488668"/>
            <a:ext cx="2706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Jacobo Montano Carrizales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867400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HT Breakdown tests in ionizing environment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949824"/>
            <a:ext cx="5040559" cy="400722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Important parameter for the FE upgrade</a:t>
            </a:r>
          </a:p>
          <a:p>
            <a:r>
              <a:rPr lang="en-GB" dirty="0" smtClean="0"/>
              <a:t>Little information available</a:t>
            </a:r>
          </a:p>
          <a:p>
            <a:r>
              <a:rPr lang="en-GB" dirty="0" smtClean="0"/>
              <a:t>ISOLDE is an ideal place to study this phenomenon</a:t>
            </a:r>
          </a:p>
          <a:p>
            <a:pPr lvl="1"/>
            <a:r>
              <a:rPr lang="en-GB" dirty="0" smtClean="0"/>
              <a:t>Before LS1</a:t>
            </a:r>
          </a:p>
          <a:p>
            <a:r>
              <a:rPr lang="en-GB" dirty="0" smtClean="0"/>
              <a:t>Next October 8</a:t>
            </a:r>
            <a:r>
              <a:rPr lang="en-GB" baseline="30000" dirty="0" smtClean="0"/>
              <a:t>th</a:t>
            </a:r>
            <a:r>
              <a:rPr lang="en-GB" dirty="0" smtClean="0"/>
              <a:t> a new target unit will have a small setup for testing the HT breakdown during p-beam impact</a:t>
            </a:r>
          </a:p>
          <a:p>
            <a:r>
              <a:rPr lang="en-GB" dirty="0" smtClean="0"/>
              <a:t>Cancelled due to GPS frontend failure</a:t>
            </a:r>
          </a:p>
          <a:p>
            <a:pPr lvl="1"/>
            <a:r>
              <a:rPr lang="en-GB" dirty="0" smtClean="0"/>
              <a:t>But BE-ABT to do tests before end of year</a:t>
            </a:r>
            <a:endParaRPr lang="en-GB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r="6366" b="6488"/>
          <a:stretch/>
        </p:blipFill>
        <p:spPr bwMode="auto">
          <a:xfrm>
            <a:off x="5364088" y="2780928"/>
            <a:ext cx="3479416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6" name="Oval 5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867400" y="6488668"/>
            <a:ext cx="2706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Jacobo Montano Carrizales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Robot procured and under going tests</a:t>
            </a:r>
          </a:p>
          <a:p>
            <a:r>
              <a:rPr lang="en-US" dirty="0" smtClean="0"/>
              <a:t>Integration under way</a:t>
            </a:r>
          </a:p>
          <a:p>
            <a:r>
              <a:rPr lang="en-US" dirty="0" smtClean="0"/>
              <a:t>Installation autumn 2013</a:t>
            </a:r>
          </a:p>
          <a:p>
            <a:r>
              <a:rPr lang="en-US" dirty="0" smtClean="0"/>
              <a:t>Modification of ventilation system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5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7" name="Picture 2" descr="G:\Departments\EN\Groups\HE\HT\08_ISOLDE ROBOT\Maquette\photos\IMG_04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447800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Hot Cell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Invitation to tender gone out</a:t>
            </a:r>
          </a:p>
          <a:p>
            <a:r>
              <a:rPr lang="en-US" dirty="0" smtClean="0"/>
              <a:t>Installation planned for January 2014</a:t>
            </a:r>
          </a:p>
          <a:p>
            <a:r>
              <a:rPr lang="en-US" dirty="0" smtClean="0"/>
              <a:t>Target handling, storage and access to be considered</a:t>
            </a:r>
          </a:p>
          <a:p>
            <a:r>
              <a:rPr lang="en-US" dirty="0" smtClean="0"/>
              <a:t>Connected to ventilation system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352800"/>
            <a:ext cx="43053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9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0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63" y="1871976"/>
            <a:ext cx="9077117" cy="498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0" dirty="0" smtClean="0">
                <a:solidFill>
                  <a:srgbClr val="004E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MEDICIS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39952" y="2492896"/>
            <a:ext cx="2592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MEDICIS principle</a:t>
            </a:r>
            <a:endParaRPr lang="en-US" b="1" u="sng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086" b="93047" l="57341" r="80240"/>
                    </a14:imgEffect>
                  </a14:imgLayer>
                </a14:imgProps>
              </a:ext>
            </a:extLst>
          </a:blip>
          <a:srcRect/>
          <a:stretch/>
        </p:blipFill>
        <p:spPr bwMode="auto">
          <a:xfrm>
            <a:off x="2094055" y="5067205"/>
            <a:ext cx="360040" cy="58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71600" y="3284984"/>
            <a:ext cx="1065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KT </a:t>
            </a:r>
            <a:r>
              <a:rPr lang="fr-FR" dirty="0" err="1" smtClean="0"/>
              <a:t>Fund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6" y="314096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Freely</a:t>
            </a:r>
            <a:r>
              <a:rPr lang="fr-FR" dirty="0" smtClean="0"/>
              <a:t> </a:t>
            </a:r>
            <a:r>
              <a:rPr lang="fr-FR" dirty="0" err="1" smtClean="0"/>
              <a:t>available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066256" y="1412776"/>
            <a:ext cx="2441848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8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9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1143000"/>
          </a:xfrm>
        </p:spPr>
        <p:txBody>
          <a:bodyPr/>
          <a:lstStyle/>
          <a:p>
            <a:r>
              <a:rPr lang="en-US" kern="0" dirty="0" smtClean="0"/>
              <a:t>MEDICIS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Project has now been approved by the DG</a:t>
            </a:r>
          </a:p>
          <a:p>
            <a:r>
              <a:rPr lang="en-US" dirty="0" smtClean="0"/>
              <a:t>Initial finance for construction work has also been approved.</a:t>
            </a:r>
          </a:p>
          <a:p>
            <a:r>
              <a:rPr lang="en-US" dirty="0" smtClean="0"/>
              <a:t>Project Leader: T. Stora</a:t>
            </a:r>
          </a:p>
          <a:p>
            <a:r>
              <a:rPr lang="en-US" dirty="0" smtClean="0"/>
              <a:t>Irradiation transport system to be implemented during the LS1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CDC2F-4223-433C-A3A8-C35EFD14A40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66256" y="1412776"/>
            <a:ext cx="5898232" cy="7920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3243712"/>
            <a:ext cx="3275856" cy="360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96057"/>
            <a:ext cx="3347865" cy="263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 bwMode="auto">
          <a:xfrm rot="5400000">
            <a:off x="7452320" y="2852936"/>
            <a:ext cx="1296144" cy="1440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8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9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/>
          <p:nvPr/>
        </p:nvGrpSpPr>
        <p:grpSpPr>
          <a:xfrm>
            <a:off x="609600" y="1752600"/>
            <a:ext cx="8007832" cy="4291201"/>
            <a:chOff x="20533" y="990600"/>
            <a:chExt cx="8977899" cy="5053201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7" t="6956" r="5250" b="10990"/>
            <a:stretch/>
          </p:blipFill>
          <p:spPr bwMode="auto">
            <a:xfrm>
              <a:off x="20533" y="990600"/>
              <a:ext cx="8977899" cy="5053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1273602" y="5801893"/>
              <a:ext cx="990599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264201" y="5638800"/>
              <a:ext cx="1899037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CHECK POINT RP</a:t>
              </a:r>
              <a:endParaRPr lang="fr-FR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53000" y="1828800"/>
              <a:ext cx="612576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PAD</a:t>
              </a:r>
              <a:endParaRPr lang="fr-FR" sz="1200" dirty="0"/>
            </a:p>
          </p:txBody>
        </p:sp>
        <p:cxnSp>
          <p:nvCxnSpPr>
            <p:cNvPr id="11" name="Straight Arrow Connector 10"/>
            <p:cNvCxnSpPr>
              <a:stCxn id="13" idx="3"/>
            </p:cNvCxnSpPr>
            <p:nvPr/>
          </p:nvCxnSpPr>
          <p:spPr>
            <a:xfrm>
              <a:off x="4338101" y="3230514"/>
              <a:ext cx="342764" cy="2157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362200" y="5105400"/>
              <a:ext cx="720080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CLEFS</a:t>
              </a:r>
              <a:endParaRPr lang="fr-FR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01997" y="3067420"/>
              <a:ext cx="936104" cy="3261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sz="1200" dirty="0" smtClean="0"/>
                <a:t>MMAD</a:t>
              </a:r>
              <a:endParaRPr lang="fr-FR" sz="1200" dirty="0"/>
            </a:p>
          </p:txBody>
        </p:sp>
        <p:cxnSp>
          <p:nvCxnSpPr>
            <p:cNvPr id="14" name="Straight Arrow Connector 13"/>
            <p:cNvCxnSpPr>
              <a:stCxn id="12" idx="0"/>
            </p:cNvCxnSpPr>
            <p:nvPr/>
          </p:nvCxnSpPr>
          <p:spPr>
            <a:xfrm flipH="1" flipV="1">
              <a:off x="2722240" y="4547488"/>
              <a:ext cx="1" cy="55791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0" idx="2"/>
            </p:cNvCxnSpPr>
            <p:nvPr/>
          </p:nvCxnSpPr>
          <p:spPr>
            <a:xfrm>
              <a:off x="5259288" y="2154986"/>
              <a:ext cx="0" cy="370215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1600200" y="6248400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C00000"/>
                </a:solidFill>
              </a:rPr>
              <a:t>EDMS no.1145495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PAD-MAD Access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981200" y="1143000"/>
            <a:ext cx="49530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Installation planned for the end of 2013</a:t>
            </a:r>
          </a:p>
          <a:p>
            <a:r>
              <a:rPr lang="en-US" dirty="0" smtClean="0"/>
              <a:t>Version with new target storage being investigated</a:t>
            </a:r>
          </a:p>
          <a:p>
            <a:r>
              <a:rPr lang="en-US" dirty="0" smtClean="0"/>
              <a:t>Robot barrier will be integrated</a:t>
            </a:r>
          </a:p>
          <a:p>
            <a:r>
              <a:rPr lang="en-US" dirty="0" smtClean="0"/>
              <a:t>MAD can be removed for Front End passage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26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7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912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3429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Building 179 extension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New storage</a:t>
            </a:r>
          </a:p>
          <a:p>
            <a:pPr lvl="1"/>
            <a:r>
              <a:rPr lang="en-US" dirty="0" smtClean="0"/>
              <a:t>Eliminate the need to transport irradiated targets on the CERN site</a:t>
            </a:r>
          </a:p>
          <a:p>
            <a:pPr lvl="1"/>
            <a:r>
              <a:rPr lang="en-US" dirty="0" smtClean="0"/>
              <a:t>Easier handling for access to new hot cell</a:t>
            </a:r>
          </a:p>
          <a:p>
            <a:pPr lvl="1"/>
            <a:r>
              <a:rPr lang="en-US" dirty="0" smtClean="0"/>
              <a:t>Compatible with new CERN access system (PAD/MAD)</a:t>
            </a:r>
          </a:p>
          <a:p>
            <a:pPr lvl="1"/>
            <a:r>
              <a:rPr lang="en-US" dirty="0" smtClean="0"/>
              <a:t>Compatible with new robots</a:t>
            </a:r>
          </a:p>
          <a:p>
            <a:pPr lvl="1"/>
            <a:r>
              <a:rPr lang="en-US" dirty="0" smtClean="0"/>
              <a:t>Buffer zone/dispatch</a:t>
            </a:r>
          </a:p>
          <a:p>
            <a:r>
              <a:rPr lang="en-US" dirty="0" err="1" smtClean="0"/>
              <a:t>Medicis</a:t>
            </a:r>
            <a:r>
              <a:rPr lang="en-US" dirty="0" smtClean="0"/>
              <a:t> laboratory</a:t>
            </a:r>
          </a:p>
          <a:p>
            <a:pPr lvl="1"/>
            <a:r>
              <a:rPr lang="en-US" dirty="0" smtClean="0"/>
              <a:t>New off-line separator connected to RABIT system</a:t>
            </a:r>
          </a:p>
          <a:p>
            <a:pPr lvl="1"/>
            <a:r>
              <a:rPr lang="en-US" dirty="0" smtClean="0"/>
              <a:t>Preparation laboratory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4840" t="6841" r="9681" b="2280"/>
          <a:stretch>
            <a:fillRect/>
          </a:stretch>
        </p:blipFill>
        <p:spPr bwMode="auto">
          <a:xfrm>
            <a:off x="5167404" y="1019347"/>
            <a:ext cx="3785687" cy="5695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3400" y="6096000"/>
            <a:ext cx="4440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All these upgrades overlap with Design Study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9" name="Group 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0" name="Oval 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1167289" y="1447800"/>
              <a:ext cx="125380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Target Area</a:t>
              </a:r>
            </a:p>
            <a:p>
              <a:pPr algn="ctr"/>
              <a:r>
                <a:rPr lang="en-US" dirty="0" smtClean="0">
                  <a:solidFill>
                    <a:schemeClr val="accent1"/>
                  </a:solidFill>
                </a:rPr>
                <a:t>Upgrades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116632"/>
            <a:ext cx="21367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Ventilation WP6.2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Delays due to the decision on other upgrades</a:t>
            </a:r>
          </a:p>
          <a:p>
            <a:pPr lvl="1"/>
            <a:r>
              <a:rPr lang="en-US" dirty="0" smtClean="0"/>
              <a:t>Now “fixed”</a:t>
            </a:r>
          </a:p>
          <a:p>
            <a:r>
              <a:rPr lang="en-US" dirty="0" smtClean="0"/>
              <a:t>But…</a:t>
            </a:r>
          </a:p>
          <a:p>
            <a:pPr lvl="1"/>
            <a:r>
              <a:rPr lang="en-US" dirty="0" smtClean="0"/>
              <a:t>Experience gained in the modification of the vacuum system for the robots</a:t>
            </a:r>
          </a:p>
          <a:p>
            <a:pPr lvl="1"/>
            <a:r>
              <a:rPr lang="en-US" dirty="0" smtClean="0"/>
              <a:t>Coupling of hot cell to ventilation system</a:t>
            </a:r>
          </a:p>
          <a:p>
            <a:r>
              <a:rPr lang="en-US" dirty="0" smtClean="0"/>
              <a:t>Now</a:t>
            </a:r>
          </a:p>
          <a:p>
            <a:pPr lvl="1"/>
            <a:r>
              <a:rPr lang="en-US" dirty="0" smtClean="0"/>
              <a:t>Functional specs of air tight lock to separate target area from Class A labs</a:t>
            </a:r>
          </a:p>
          <a:p>
            <a:pPr lvl="1"/>
            <a:r>
              <a:rPr lang="en-US" dirty="0" smtClean="0"/>
              <a:t>Can now start on ventilation separation specs</a:t>
            </a:r>
            <a:endParaRPr lang="en-US" dirty="0"/>
          </a:p>
        </p:txBody>
      </p:sp>
      <p:pic>
        <p:nvPicPr>
          <p:cNvPr id="4" name="Picture 2" descr="G:\Departments\EN\Groups\HE\HT\08_ISOLDE ROBOT\ISOLDE_Robot\Photos\30-03-2011\DSCN0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3709331" cy="278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191000"/>
            <a:ext cx="432109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7" name="Oval 6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Ventilation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653" y="1037280"/>
            <a:ext cx="7992684" cy="5383673"/>
          </a:xfrm>
          <a:prstGeom prst="rect">
            <a:avLst/>
          </a:prstGeom>
          <a:solidFill>
            <a:srgbClr val="FF0000">
              <a:alpha val="29000"/>
            </a:srgbClr>
          </a:solidFill>
          <a:ln>
            <a:noFill/>
          </a:ln>
        </p:spPr>
      </p:pic>
      <p:sp>
        <p:nvSpPr>
          <p:cNvPr id="58" name="TextBox 57"/>
          <p:cNvSpPr txBox="1"/>
          <p:nvPr/>
        </p:nvSpPr>
        <p:spPr>
          <a:xfrm>
            <a:off x="6948264" y="6005832"/>
            <a:ext cx="1572852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Courtesy of V. Barozier</a:t>
            </a:r>
            <a:endParaRPr lang="en-GB" sz="1100" dirty="0"/>
          </a:p>
        </p:txBody>
      </p:sp>
      <p:grpSp>
        <p:nvGrpSpPr>
          <p:cNvPr id="11" name="Group 5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5" name="Oval 6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72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Fluka</a:t>
            </a:r>
            <a:r>
              <a:rPr lang="en-US" dirty="0" smtClean="0"/>
              <a:t> Simulations WP 5.1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Training of Leonel Hernandez</a:t>
            </a:r>
          </a:p>
          <a:p>
            <a:pPr lvl="1"/>
            <a:r>
              <a:rPr lang="en-US" dirty="0" smtClean="0"/>
              <a:t>Simulations for the neighboring compressor room prior to construction</a:t>
            </a:r>
          </a:p>
          <a:p>
            <a:pPr lvl="1"/>
            <a:r>
              <a:rPr lang="en-US" dirty="0" err="1" smtClean="0"/>
              <a:t>Fluka</a:t>
            </a:r>
            <a:r>
              <a:rPr lang="en-US" dirty="0" smtClean="0"/>
              <a:t> simulations to validate dose rates associated with the proposed modifications of building 179</a:t>
            </a:r>
          </a:p>
          <a:p>
            <a:pPr lvl="1"/>
            <a:r>
              <a:rPr lang="en-US" dirty="0" smtClean="0"/>
              <a:t>Now ready to simulate possible scenarios depending on beam parameters and shielding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962400"/>
            <a:ext cx="8534400" cy="255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6" name="Oval 6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105400" y="6477000"/>
            <a:ext cx="274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Leonel Morejon Hernandez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Fluka</a:t>
            </a:r>
            <a:r>
              <a:rPr lang="en-US" dirty="0" smtClean="0"/>
              <a:t> Simulations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ISOLDE beam dumps</a:t>
            </a:r>
          </a:p>
          <a:p>
            <a:r>
              <a:rPr lang="en-US" dirty="0" smtClean="0"/>
              <a:t>Brought to our attention following the upgrade of the Booster beam dumps for the 2GeV upgrade</a:t>
            </a:r>
          </a:p>
          <a:p>
            <a:r>
              <a:rPr lang="en-US" dirty="0" smtClean="0"/>
              <a:t>WP not identified in design study</a:t>
            </a:r>
          </a:p>
          <a:p>
            <a:pPr lvl="1"/>
            <a:r>
              <a:rPr lang="en-US" dirty="0" smtClean="0"/>
              <a:t>But will be included</a:t>
            </a:r>
          </a:p>
          <a:p>
            <a:pPr lvl="1"/>
            <a:r>
              <a:rPr lang="en-US" dirty="0" smtClean="0"/>
              <a:t>Initial </a:t>
            </a:r>
            <a:r>
              <a:rPr lang="en-US" dirty="0" err="1" smtClean="0"/>
              <a:t>Fluka</a:t>
            </a:r>
            <a:r>
              <a:rPr lang="en-US" dirty="0" smtClean="0"/>
              <a:t> simulations done</a:t>
            </a:r>
          </a:p>
          <a:p>
            <a:pPr lvl="1"/>
            <a:r>
              <a:rPr lang="en-US" dirty="0" smtClean="0"/>
              <a:t>Thermal calculations on-going within EN-STI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962400"/>
            <a:ext cx="7567613" cy="2710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6" name="Oval 6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95400" y="1447800"/>
              <a:ext cx="9975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Intensity</a:t>
              </a:r>
            </a:p>
            <a:p>
              <a:r>
                <a:rPr lang="en-US" dirty="0" smtClean="0">
                  <a:solidFill>
                    <a:srgbClr val="FF0000"/>
                  </a:solidFill>
                </a:rPr>
                <a:t>Upgrade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105400" y="6477000"/>
            <a:ext cx="2745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Leonel Morejon Hernandez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Beam quality Upgrade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35943"/>
            <a:ext cx="8424936" cy="48503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92280" y="1742622"/>
            <a:ext cx="1502837" cy="2616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50" smtClean="0">
                <a:latin typeface="Comic Sans MS" pitchFamily="66" charset="0"/>
              </a:rPr>
              <a:t>Courtesy of T. Giles</a:t>
            </a:r>
            <a:endParaRPr lang="fr-FR" sz="1050">
              <a:latin typeface="Comic Sans MS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0" name="Oval 9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972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700" dirty="0" smtClean="0"/>
              <a:t>Off-line 2 Mass Separator Layout</a:t>
            </a:r>
            <a:br>
              <a:rPr lang="en-GB" sz="2700" dirty="0" smtClean="0"/>
            </a:br>
            <a:r>
              <a:rPr lang="en-GB" sz="2700" dirty="0" smtClean="0"/>
              <a:t>A test bench for validation</a:t>
            </a:r>
            <a:endParaRPr lang="en-GB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1" t="6924" r="3614" b="6924"/>
          <a:stretch/>
        </p:blipFill>
        <p:spPr bwMode="auto">
          <a:xfrm>
            <a:off x="914400" y="1905000"/>
            <a:ext cx="7416000" cy="403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79912" y="4532927"/>
            <a:ext cx="3527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FE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FE + RFQ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FE + RFQ + 90° magnet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FE + WF + RFQ + </a:t>
            </a:r>
            <a:r>
              <a:rPr lang="en-GB" dirty="0"/>
              <a:t>90° </a:t>
            </a:r>
            <a:r>
              <a:rPr lang="en-GB" dirty="0" smtClean="0"/>
              <a:t>magnet</a:t>
            </a:r>
            <a:endParaRPr lang="en-GB" dirty="0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 rot="20067755">
            <a:off x="263888" y="714106"/>
            <a:ext cx="1752600" cy="914400"/>
            <a:chOff x="914400" y="1295400"/>
            <a:chExt cx="1752600" cy="914400"/>
          </a:xfrm>
        </p:grpSpPr>
        <p:sp>
          <p:nvSpPr>
            <p:cNvPr id="16" name="Oval 15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79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Off-line Separator WP7.1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1920" y="1447800"/>
            <a:ext cx="5139680" cy="3581400"/>
          </a:xfrm>
        </p:spPr>
        <p:txBody>
          <a:bodyPr>
            <a:normAutofit fontScale="62500" lnSpcReduction="20000"/>
          </a:bodyPr>
          <a:lstStyle/>
          <a:p>
            <a:pPr>
              <a:buClr>
                <a:schemeClr val="bg2"/>
              </a:buClr>
              <a:buFont typeface="Wingdings 2" pitchFamily="18" charset="2"/>
              <a:buChar char=""/>
            </a:pPr>
            <a:r>
              <a:rPr lang="en-US" sz="2000" dirty="0" smtClean="0">
                <a:latin typeface="Comic Sans MS" pitchFamily="66" charset="0"/>
              </a:rPr>
              <a:t>Proposal of a mechanical layout for the off-line test</a:t>
            </a:r>
          </a:p>
          <a:p>
            <a:pPr>
              <a:buClr>
                <a:schemeClr val="bg2"/>
              </a:buClr>
              <a:buFont typeface="Wingdings 2" pitchFamily="18" charset="2"/>
              <a:buChar char=""/>
            </a:pPr>
            <a:r>
              <a:rPr lang="en-US" sz="2000" dirty="0" smtClean="0">
                <a:latin typeface="Comic Sans MS" pitchFamily="66" charset="0"/>
              </a:rPr>
              <a:t>Beam optics simulations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performed</a:t>
            </a:r>
          </a:p>
          <a:p>
            <a:pPr>
              <a:spcBef>
                <a:spcPts val="1200"/>
              </a:spcBef>
              <a:buClr>
                <a:schemeClr val="bg2"/>
              </a:buClr>
              <a:buFont typeface="Wingdings 2" pitchFamily="18" charset="2"/>
              <a:buChar char=""/>
            </a:pPr>
            <a:r>
              <a:rPr lang="en-GB" sz="2000" i="1" dirty="0" smtClean="0">
                <a:latin typeface="Comic Sans MS" pitchFamily="66" charset="0"/>
              </a:rPr>
              <a:t>Off-line Separator Specifications</a:t>
            </a:r>
            <a:r>
              <a:rPr lang="en-GB" sz="2000" dirty="0" smtClean="0">
                <a:latin typeface="Comic Sans MS" pitchFamily="66" charset="0"/>
              </a:rPr>
              <a:t>”: layout proposed, </a:t>
            </a:r>
            <a:r>
              <a:rPr lang="en-GB" sz="2000" dirty="0" err="1" smtClean="0">
                <a:latin typeface="Comic Sans MS" pitchFamily="66" charset="0"/>
              </a:rPr>
              <a:t>beamline</a:t>
            </a:r>
            <a:r>
              <a:rPr lang="en-GB" sz="2000" dirty="0" smtClean="0">
                <a:latin typeface="Comic Sans MS" pitchFamily="66" charset="0"/>
              </a:rPr>
              <a:t> items are being gathered, finite element design software simulations to be carried out;</a:t>
            </a:r>
          </a:p>
          <a:p>
            <a:pPr>
              <a:spcBef>
                <a:spcPts val="1200"/>
              </a:spcBef>
              <a:buClr>
                <a:srgbClr val="C00000"/>
              </a:buClr>
              <a:buNone/>
            </a:pPr>
            <a:r>
              <a:rPr lang="en-US" sz="2000" i="1" dirty="0" smtClean="0">
                <a:latin typeface="Comic Sans MS" pitchFamily="66" charset="0"/>
              </a:rPr>
              <a:t>	Assembly and commissioning of off-line separator</a:t>
            </a:r>
            <a:r>
              <a:rPr lang="en-US" sz="2000" dirty="0" smtClean="0">
                <a:latin typeface="Comic Sans MS" pitchFamily="66" charset="0"/>
              </a:rPr>
              <a:t>”: magnet test certifications to be performed within the coming weeks ;</a:t>
            </a:r>
          </a:p>
          <a:p>
            <a:pPr>
              <a:spcBef>
                <a:spcPts val="1200"/>
              </a:spcBef>
              <a:buClr>
                <a:schemeClr val="bg2"/>
              </a:buClr>
              <a:buFont typeface="Wingdings 2" pitchFamily="18" charset="2"/>
              <a:buChar char=""/>
            </a:pPr>
            <a:r>
              <a:rPr lang="en-US" sz="2000" i="1" dirty="0" smtClean="0">
                <a:latin typeface="Comic Sans MS" pitchFamily="66" charset="0"/>
              </a:rPr>
              <a:t>Beam optics simulation codes</a:t>
            </a:r>
            <a:r>
              <a:rPr lang="en-US" sz="2000" dirty="0" smtClean="0">
                <a:latin typeface="Comic Sans MS" pitchFamily="66" charset="0"/>
              </a:rPr>
              <a:t>” : numerical simulations completed for off-separator, ongoing activity for HRS magnet</a:t>
            </a:r>
          </a:p>
          <a:p>
            <a:pPr>
              <a:spcBef>
                <a:spcPts val="1200"/>
              </a:spcBef>
              <a:buClr>
                <a:schemeClr val="bg2"/>
              </a:buClr>
              <a:buFont typeface="Wingdings 2" pitchFamily="18" charset="2"/>
              <a:buChar char=""/>
            </a:pPr>
            <a:endParaRPr lang="en-US" sz="2000" dirty="0" smtClean="0">
              <a:latin typeface="Comic Sans MS" pitchFamily="66" charset="0"/>
            </a:endParaRPr>
          </a:p>
          <a:p>
            <a:pPr>
              <a:buClr>
                <a:schemeClr val="bg2"/>
              </a:buClr>
              <a:buFont typeface="Wingdings 2" pitchFamily="18" charset="2"/>
              <a:buChar char=""/>
            </a:pPr>
            <a:r>
              <a:rPr lang="en-US" sz="2000" dirty="0" smtClean="0">
                <a:latin typeface="Comic Sans MS" pitchFamily="66" charset="0"/>
              </a:rPr>
              <a:t>Definition of magnet controls requirements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in progress</a:t>
            </a:r>
            <a:r>
              <a:rPr lang="en-US" sz="1000" dirty="0" smtClean="0">
                <a:latin typeface="Comic Sans MS" pitchFamily="66" charset="0"/>
              </a:rPr>
              <a:t/>
            </a:r>
            <a:br>
              <a:rPr lang="en-US" sz="1000" dirty="0" smtClean="0">
                <a:latin typeface="Comic Sans MS" pitchFamily="66" charset="0"/>
              </a:rPr>
            </a:br>
            <a:r>
              <a:rPr lang="en-US" sz="1200" dirty="0" smtClean="0">
                <a:latin typeface="Comic Sans MS" pitchFamily="66" charset="0"/>
              </a:rPr>
              <a:t>(with M. Colciago, STI-ECE section)</a:t>
            </a:r>
            <a:endParaRPr lang="en-US" sz="1050" dirty="0" smtClean="0">
              <a:latin typeface="Comic Sans MS" pitchFamily="66" charset="0"/>
            </a:endParaRPr>
          </a:p>
          <a:p>
            <a:pPr>
              <a:buClr>
                <a:schemeClr val="bg2"/>
              </a:buClr>
              <a:buFont typeface="Wingdings 2" pitchFamily="18" charset="2"/>
              <a:buChar char=""/>
            </a:pPr>
            <a:r>
              <a:rPr lang="en-US" sz="2000" dirty="0" smtClean="0">
                <a:latin typeface="Comic Sans MS" pitchFamily="66" charset="0"/>
              </a:rPr>
              <a:t>Contact with IVM group for vacuum requirements</a:t>
            </a:r>
            <a:endParaRPr lang="en-US" sz="1050" dirty="0" smtClean="0">
              <a:latin typeface="Comic Sans MS" pitchFamily="66" charset="0"/>
            </a:endParaRPr>
          </a:p>
          <a:p>
            <a:pPr>
              <a:buClr>
                <a:schemeClr val="bg2"/>
              </a:buClr>
              <a:buFont typeface="Wingdings 2" pitchFamily="18" charset="2"/>
              <a:buChar char=""/>
            </a:pPr>
            <a:endParaRPr lang="en-US" sz="2000" dirty="0" smtClean="0">
              <a:latin typeface="Comic Sans MS" pitchFamily="66" charset="0"/>
            </a:endParaRPr>
          </a:p>
          <a:p>
            <a:pPr marL="0" indent="0">
              <a:buNone/>
            </a:pPr>
            <a:endParaRPr lang="en-GB" sz="2000" dirty="0" smtClean="0">
              <a:latin typeface="Comic Sans MS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95784"/>
            <a:ext cx="2919677" cy="4329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2" y="2420888"/>
            <a:ext cx="1502837" cy="2616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50" smtClean="0">
                <a:latin typeface="Comic Sans MS" pitchFamily="66" charset="0"/>
              </a:rPr>
              <a:t>Courtesy of T. Giles</a:t>
            </a:r>
            <a:endParaRPr lang="fr-FR" sz="1050">
              <a:latin typeface="Comic Sans MS" pitchFamily="66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941167"/>
            <a:ext cx="2304256" cy="13577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436" y="4941168"/>
            <a:ext cx="2304256" cy="135772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7" name="Oval 16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6019800" y="6488668"/>
            <a:ext cx="193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Matthieu Augustin</a:t>
            </a:r>
            <a:endParaRPr lang="fr-FR" dirty="0"/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901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RFQ Cooler WP7.2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1"/>
            <a:ext cx="8610600" cy="2895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Alignment</a:t>
            </a:r>
          </a:p>
          <a:p>
            <a:pPr lvl="2"/>
            <a:r>
              <a:rPr lang="en-US" dirty="0" smtClean="0"/>
              <a:t>Adjustable alignment of the electrodes</a:t>
            </a:r>
          </a:p>
          <a:p>
            <a:pPr lvl="1"/>
            <a:r>
              <a:rPr lang="en-US" dirty="0" smtClean="0"/>
              <a:t>Pressure gradient</a:t>
            </a:r>
          </a:p>
          <a:p>
            <a:pPr lvl="2"/>
            <a:r>
              <a:rPr lang="en-US" dirty="0" smtClean="0"/>
              <a:t>Reduce pressure at injection and extraction electrodes by adding more holes to the plates</a:t>
            </a:r>
          </a:p>
          <a:p>
            <a:pPr lvl="1"/>
            <a:r>
              <a:rPr lang="en-US" dirty="0" smtClean="0"/>
              <a:t>CST Particle Studio used:</a:t>
            </a:r>
          </a:p>
          <a:p>
            <a:pPr lvl="3"/>
            <a:r>
              <a:rPr lang="en-US" dirty="0" smtClean="0"/>
              <a:t>To simulate particle trajectories</a:t>
            </a:r>
          </a:p>
          <a:p>
            <a:pPr lvl="3"/>
            <a:r>
              <a:rPr lang="en-US" dirty="0" smtClean="0"/>
              <a:t>To provide acceptances on parts of the machine</a:t>
            </a:r>
          </a:p>
          <a:p>
            <a:pPr lvl="3"/>
            <a:r>
              <a:rPr lang="en-US" dirty="0" smtClean="0"/>
              <a:t>To diagnose electrical charge build up</a:t>
            </a:r>
          </a:p>
          <a:p>
            <a:pPr lvl="3"/>
            <a:r>
              <a:rPr lang="en-US" dirty="0" smtClean="0"/>
              <a:t>Shapes, voltages and distances can be simulated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495800"/>
            <a:ext cx="418176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6" name="Oval 5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6934200" y="6488668"/>
            <a:ext cx="1492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Carla Babcock</a:t>
            </a:r>
            <a:endParaRPr lang="fr-FR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RFQ Cooler &amp; Pre-mass separator WP7.2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9079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RFQ Cooler will be part of the test stand</a:t>
            </a:r>
          </a:p>
          <a:p>
            <a:r>
              <a:rPr lang="en-US" dirty="0" smtClean="0"/>
              <a:t>Drawings done and procurement started</a:t>
            </a:r>
          </a:p>
          <a:p>
            <a:r>
              <a:rPr lang="en-US" dirty="0" smtClean="0"/>
              <a:t>RFQ Cooler design report done</a:t>
            </a:r>
          </a:p>
          <a:p>
            <a:r>
              <a:rPr lang="en-US" dirty="0" smtClean="0"/>
              <a:t>Options for the pre-mass separator under investigation</a:t>
            </a:r>
          </a:p>
          <a:p>
            <a:pPr lvl="1"/>
            <a:r>
              <a:rPr lang="en-US" dirty="0" err="1" smtClean="0"/>
              <a:t>Wein</a:t>
            </a:r>
            <a:r>
              <a:rPr lang="en-US" dirty="0" smtClean="0"/>
              <a:t> filter, bending magnet etc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6370" t="8784" r="3640" b="13804"/>
          <a:stretch>
            <a:fillRect/>
          </a:stretch>
        </p:blipFill>
        <p:spPr bwMode="auto">
          <a:xfrm>
            <a:off x="2133600" y="4038600"/>
            <a:ext cx="4724268" cy="253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6" name="Oval 5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5943600" y="6477000"/>
            <a:ext cx="1492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Carla Babcock</a:t>
            </a:r>
            <a:endParaRPr lang="fr-FR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79463" y="1922363"/>
            <a:ext cx="7583488" cy="4007224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New control under development using </a:t>
            </a:r>
            <a:r>
              <a:rPr lang="en-GB" dirty="0" err="1" smtClean="0"/>
              <a:t>LabVIEW</a:t>
            </a:r>
            <a:r>
              <a:rPr lang="en-GB" dirty="0" smtClean="0"/>
              <a:t> Real Time</a:t>
            </a:r>
          </a:p>
          <a:p>
            <a:r>
              <a:rPr lang="en-GB" dirty="0" smtClean="0"/>
              <a:t>Control loop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349250" lvl="1" indent="0">
              <a:buNone/>
            </a:pPr>
            <a:endParaRPr lang="en-GB" dirty="0" smtClean="0"/>
          </a:p>
          <a:p>
            <a:pPr marL="349250" lvl="1" indent="0">
              <a:buNone/>
            </a:pPr>
            <a:endParaRPr lang="en-GB" dirty="0" smtClean="0"/>
          </a:p>
          <a:p>
            <a:pPr lvl="1">
              <a:buClr>
                <a:schemeClr val="bg2">
                  <a:lumMod val="50000"/>
                </a:schemeClr>
              </a:buClr>
              <a:buFont typeface="Corbel" pitchFamily="34" charset="0"/>
              <a:buChar char="–"/>
            </a:pPr>
            <a:endParaRPr lang="en-GB" dirty="0" smtClean="0"/>
          </a:p>
          <a:p>
            <a:pPr lvl="1">
              <a:buClr>
                <a:schemeClr val="bg2">
                  <a:lumMod val="50000"/>
                </a:schemeClr>
              </a:buClr>
              <a:buFont typeface="Corbel" pitchFamily="34" charset="0"/>
              <a:buChar char="–"/>
            </a:pPr>
            <a:endParaRPr lang="en-GB" dirty="0" smtClean="0"/>
          </a:p>
          <a:p>
            <a:pPr lvl="1">
              <a:buClr>
                <a:schemeClr val="bg2">
                  <a:lumMod val="50000"/>
                </a:schemeClr>
              </a:buClr>
              <a:buFont typeface="Corbel" pitchFamily="34" charset="0"/>
              <a:buChar char="–"/>
            </a:pPr>
            <a:r>
              <a:rPr lang="en-GB" dirty="0" smtClean="0"/>
              <a:t>Use an industrial control: Proportional-integral-derivative control (PID) with anti-windup scheme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Corbel" pitchFamily="34" charset="0"/>
              <a:buChar char="–"/>
            </a:pPr>
            <a:r>
              <a:rPr lang="en-GB" dirty="0"/>
              <a:t>Develop </a:t>
            </a:r>
            <a:r>
              <a:rPr lang="en-GB" dirty="0" smtClean="0"/>
              <a:t>a </a:t>
            </a:r>
            <a:r>
              <a:rPr lang="en-GB" dirty="0"/>
              <a:t>Hysteresis model to support the NMR during blind </a:t>
            </a:r>
            <a:r>
              <a:rPr lang="en-GB" dirty="0" smtClean="0"/>
              <a:t>time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Corbel" pitchFamily="34" charset="0"/>
              <a:buChar char="–"/>
            </a:pPr>
            <a:r>
              <a:rPr lang="en-GB" dirty="0" err="1" smtClean="0"/>
              <a:t>Matlab</a:t>
            </a:r>
            <a:r>
              <a:rPr lang="en-GB" dirty="0" smtClean="0"/>
              <a:t>-Simulink is used as simulation software</a:t>
            </a:r>
            <a:endParaRPr lang="en-GB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763688" y="3181250"/>
            <a:ext cx="417587" cy="497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225408" y="2980967"/>
            <a:ext cx="26161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GB" dirty="0"/>
              <a:t>-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2522318" y="3183739"/>
            <a:ext cx="56160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515969" y="3183739"/>
            <a:ext cx="56160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5402638" y="3183739"/>
            <a:ext cx="56160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020272" y="3183739"/>
            <a:ext cx="56160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339623" y="3176692"/>
            <a:ext cx="0" cy="60311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7"/>
          <p:cNvSpPr/>
          <p:nvPr/>
        </p:nvSpPr>
        <p:spPr>
          <a:xfrm>
            <a:off x="4148877" y="3617181"/>
            <a:ext cx="1071195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NMR </a:t>
            </a:r>
            <a:endParaRPr lang="en-GB" sz="1400" dirty="0"/>
          </a:p>
        </p:txBody>
      </p:sp>
      <p:cxnSp>
        <p:nvCxnSpPr>
          <p:cNvPr id="34" name="Straight Connector 33"/>
          <p:cNvCxnSpPr>
            <a:stCxn id="32" idx="1"/>
          </p:cNvCxnSpPr>
          <p:nvPr/>
        </p:nvCxnSpPr>
        <p:spPr>
          <a:xfrm flipH="1">
            <a:off x="2356213" y="3775119"/>
            <a:ext cx="179266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endCxn id="18" idx="2"/>
          </p:cNvCxnSpPr>
          <p:nvPr/>
        </p:nvCxnSpPr>
        <p:spPr>
          <a:xfrm flipH="1" flipV="1">
            <a:off x="2356213" y="3350299"/>
            <a:ext cx="2" cy="3347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7"/>
          <p:cNvSpPr/>
          <p:nvPr/>
        </p:nvSpPr>
        <p:spPr>
          <a:xfrm>
            <a:off x="3083921" y="3025802"/>
            <a:ext cx="468052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PID</a:t>
            </a:r>
            <a:endParaRPr lang="en-GB" sz="1400" dirty="0"/>
          </a:p>
        </p:txBody>
      </p:sp>
      <p:sp>
        <p:nvSpPr>
          <p:cNvPr id="19" name="Rectangle 7"/>
          <p:cNvSpPr/>
          <p:nvPr/>
        </p:nvSpPr>
        <p:spPr>
          <a:xfrm>
            <a:off x="4092033" y="3025802"/>
            <a:ext cx="1296144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Power supply</a:t>
            </a:r>
            <a:endParaRPr lang="en-GB" sz="1400" dirty="0"/>
          </a:p>
        </p:txBody>
      </p:sp>
      <p:sp>
        <p:nvSpPr>
          <p:cNvPr id="20" name="Rectangle 7"/>
          <p:cNvSpPr/>
          <p:nvPr/>
        </p:nvSpPr>
        <p:spPr>
          <a:xfrm>
            <a:off x="5964241" y="3025802"/>
            <a:ext cx="1071194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MAGNET</a:t>
            </a:r>
            <a:endParaRPr lang="en-GB" sz="1400" dirty="0"/>
          </a:p>
        </p:txBody>
      </p:sp>
      <p:sp>
        <p:nvSpPr>
          <p:cNvPr id="42" name="Oval 41"/>
          <p:cNvSpPr/>
          <p:nvPr/>
        </p:nvSpPr>
        <p:spPr>
          <a:xfrm>
            <a:off x="2204569" y="3043427"/>
            <a:ext cx="303288" cy="280625"/>
          </a:xfrm>
          <a:prstGeom prst="ellipse">
            <a:avLst/>
          </a:prstGeom>
          <a:noFill/>
          <a:ln w="2222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5220072" y="3779804"/>
            <a:ext cx="21195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7"/>
          <p:cNvSpPr/>
          <p:nvPr/>
        </p:nvSpPr>
        <p:spPr>
          <a:xfrm>
            <a:off x="2680568" y="4077072"/>
            <a:ext cx="992671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Hysteresis</a:t>
            </a:r>
            <a:endParaRPr lang="en-GB" sz="14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3851920" y="3175235"/>
            <a:ext cx="0" cy="10597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endCxn id="52" idx="3"/>
          </p:cNvCxnSpPr>
          <p:nvPr/>
        </p:nvCxnSpPr>
        <p:spPr>
          <a:xfrm flipH="1">
            <a:off x="3673239" y="4235009"/>
            <a:ext cx="178681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7"/>
          <p:cNvSpPr/>
          <p:nvPr/>
        </p:nvSpPr>
        <p:spPr>
          <a:xfrm>
            <a:off x="1979712" y="3604392"/>
            <a:ext cx="749271" cy="315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Switch</a:t>
            </a:r>
            <a:endParaRPr lang="en-GB" sz="1400" dirty="0"/>
          </a:p>
        </p:txBody>
      </p:sp>
      <p:cxnSp>
        <p:nvCxnSpPr>
          <p:cNvPr id="62" name="Elbow Connector 61"/>
          <p:cNvCxnSpPr>
            <a:stCxn id="52" idx="1"/>
            <a:endCxn id="58" idx="2"/>
          </p:cNvCxnSpPr>
          <p:nvPr/>
        </p:nvCxnSpPr>
        <p:spPr>
          <a:xfrm rot="10800000">
            <a:off x="2354348" y="3920268"/>
            <a:ext cx="326220" cy="314743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921684" y="3450503"/>
                <a:ext cx="9882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𝑚𝑒𝑎𝑠𝑢𝑟𝑒𝑑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684" y="3450503"/>
                <a:ext cx="988284" cy="30777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403648" y="3985319"/>
                <a:ext cx="9995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𝑠𝑖𝑚𝑢𝑙𝑎𝑡𝑒𝑑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3985319"/>
                <a:ext cx="999504" cy="30777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403648" y="2852936"/>
                <a:ext cx="559640" cy="3250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2852936"/>
                <a:ext cx="559640" cy="325025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2483768" y="2889148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error</a:t>
            </a:r>
            <a:endParaRPr lang="en-GB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508304" y="2860792"/>
                <a:ext cx="505715" cy="3250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8304" y="2860792"/>
                <a:ext cx="505715" cy="325025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99952" y="2905199"/>
                <a:ext cx="3433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952" y="2905199"/>
                <a:ext cx="343363" cy="307777"/>
              </a:xfrm>
              <a:prstGeom prst="rect">
                <a:avLst/>
              </a:prstGeom>
              <a:blipFill rotWithShape="1">
                <a:blip r:embed="rId7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Magnet Controls WP6.8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5105400" y="64770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Martino </a:t>
            </a:r>
            <a:r>
              <a:rPr lang="fr-CH" dirty="0" err="1" smtClean="0"/>
              <a:t>Colciago</a:t>
            </a:r>
            <a:endParaRPr lang="fr-FR" dirty="0"/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" name="Group 40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43" name="Oval 42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0789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3"/>
          <p:cNvSpPr txBox="1">
            <a:spLocks/>
          </p:cNvSpPr>
          <p:nvPr/>
        </p:nvSpPr>
        <p:spPr>
          <a:xfrm>
            <a:off x="755576" y="3573017"/>
            <a:ext cx="7691171" cy="1368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dirty="0" smtClean="0"/>
              <a:t>These gains have to be tuned on the magnet to optimize the behaviour of the control system  </a:t>
            </a:r>
          </a:p>
          <a:p>
            <a:r>
              <a:rPr lang="en-GB" dirty="0" smtClean="0"/>
              <a:t>Hysteresis model</a:t>
            </a:r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Magnet Controls WP6.8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79463" y="1949824"/>
            <a:ext cx="1776313" cy="471064"/>
          </a:xfrm>
        </p:spPr>
        <p:txBody>
          <a:bodyPr>
            <a:normAutofit fontScale="62500" lnSpcReduction="20000"/>
          </a:bodyPr>
          <a:lstStyle/>
          <a:p>
            <a:r>
              <a:rPr lang="en-GB" dirty="0" smtClean="0"/>
              <a:t>PID control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38" y="3861048"/>
            <a:ext cx="2098754" cy="15841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162" y="2150962"/>
                <a:ext cx="3548215" cy="818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BR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BR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GB" b="0" i="1" smtClean="0">
                              <a:latin typeface="Cambria Math"/>
                            </a:rPr>
                            <m:t>𝑑𝑡</m:t>
                          </m:r>
                        </m:e>
                      </m:nary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pt-BR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</a:rPr>
                            <m:t>𝑑</m:t>
                          </m:r>
                        </m:sub>
                      </m:sSub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GB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162" y="2150962"/>
                <a:ext cx="3548215" cy="81887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V="1">
            <a:off x="7047840" y="3900066"/>
            <a:ext cx="0" cy="72008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043288" y="4617764"/>
            <a:ext cx="1054800" cy="0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04248" y="3883055"/>
            <a:ext cx="2680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 smtClean="0"/>
              <a:t>B</a:t>
            </a:r>
            <a:endParaRPr lang="en-GB" sz="1100" dirty="0"/>
          </a:p>
        </p:txBody>
      </p:sp>
      <p:sp>
        <p:nvSpPr>
          <p:cNvPr id="19" name="TextBox 18"/>
          <p:cNvSpPr txBox="1"/>
          <p:nvPr/>
        </p:nvSpPr>
        <p:spPr>
          <a:xfrm>
            <a:off x="7821148" y="4603135"/>
            <a:ext cx="279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84168" y="5411316"/>
            <a:ext cx="1296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Simulated hysteresis</a:t>
            </a:r>
            <a:endParaRPr lang="en-GB" sz="1000" dirty="0"/>
          </a:p>
        </p:txBody>
      </p:sp>
      <p:pic>
        <p:nvPicPr>
          <p:cNvPr id="4098" name="Picture 2" descr="\\cern.ch\dfs\Users\m\mcolciag\Desktop\magnet\PI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392" y="1772816"/>
            <a:ext cx="3688080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186785" y="3247991"/>
                <a:ext cx="3057375" cy="2918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d>
                            <m:dPr>
                              <m:ctrlPr>
                                <a:rPr lang="en-GB" sz="12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GB" sz="12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1200" b="0" i="1" smtClean="0">
                              <a:latin typeface="Cambria Math"/>
                            </a:rPr>
                            <m:t>𝑟𝑒𝑓</m:t>
                          </m:r>
                        </m:sub>
                      </m:sSub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𝑎𝑛𝑑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GB" sz="1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sz="12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200" i="1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GB" sz="1200" b="0" i="1" smtClean="0">
                              <a:latin typeface="Cambria Math"/>
                            </a:rPr>
                            <m:t>𝑚𝑒𝑎𝑠𝑢𝑟𝑒𝑑</m:t>
                          </m:r>
                        </m:sub>
                      </m:sSub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𝑏𝑦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𝑁𝑀𝑅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785" y="3247991"/>
                <a:ext cx="3057375" cy="29181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31772" y="2726978"/>
                <a:ext cx="2444084" cy="343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500" i="1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𝑝𝑟𝑜𝑝𝑜𝑟𝑡𝑖𝑜𝑛𝑎𝑙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𝑔𝑎𝑖𝑛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GB" sz="1500" dirty="0">
                  <a:solidFill>
                    <a:schemeClr val="tx1">
                      <a:lumMod val="90000"/>
                      <a:lumOff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72" y="2726978"/>
                <a:ext cx="2444084" cy="34381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1772" y="2991823"/>
                <a:ext cx="2579185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500" i="1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𝑖𝑛𝑡𝑒𝑔𝑟𝑎𝑙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𝑔𝑎𝑖𝑛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;</m:t>
                      </m:r>
                    </m:oMath>
                  </m:oMathPara>
                </a14:m>
                <a:endParaRPr lang="en-GB" sz="1500" dirty="0">
                  <a:solidFill>
                    <a:schemeClr val="tx1">
                      <a:lumMod val="90000"/>
                      <a:lumOff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72" y="2991823"/>
                <a:ext cx="2579185" cy="323165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1772" y="3237688"/>
                <a:ext cx="256545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500" i="1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GB" sz="1500">
                              <a:solidFill>
                                <a:schemeClr val="tx1">
                                  <a:lumMod val="90000"/>
                                  <a:lumOff val="10000"/>
                                </a:schemeClr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𝑑𝑖𝑓𝑓𝑒𝑟𝑒𝑛𝑡𝑖𝑎𝑙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𝑔𝑎𝑖𝑛</m:t>
                      </m:r>
                      <m:r>
                        <a:rPr lang="en-GB" sz="1500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GB" sz="1500" dirty="0">
                  <a:solidFill>
                    <a:schemeClr val="tx1">
                      <a:lumMod val="90000"/>
                      <a:lumOff val="1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772" y="3237688"/>
                <a:ext cx="2565456" cy="323165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71600" y="4787860"/>
                <a:ext cx="32674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/>
                        </a:rPr>
                        <m:t>Ḃ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𝜶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pt-BR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BR" i="1">
                              <a:latin typeface="Cambria Math"/>
                            </a:rPr>
                            <m:t>Ḣ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[</m:t>
                      </m:r>
                      <m:r>
                        <a:rPr lang="pt-BR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pt-BR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r>
                        <a:rPr lang="en-GB" b="0" i="1" smtClean="0">
                          <a:latin typeface="Cambria Math"/>
                        </a:rPr>
                        <m:t>𝐵</m:t>
                      </m:r>
                      <m:r>
                        <a:rPr lang="en-GB" b="0" i="1" smtClean="0">
                          <a:latin typeface="Cambria Math"/>
                        </a:rPr>
                        <m:t>]+Ḣ</m:t>
                      </m:r>
                      <m:r>
                        <a:rPr lang="en-GB" b="0" i="1" smtClean="0">
                          <a:latin typeface="Cambria Math"/>
                        </a:rPr>
                        <m:t>𝑔</m:t>
                      </m:r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𝐻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87860"/>
                <a:ext cx="3267433" cy="369332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11560" y="5157192"/>
            <a:ext cx="76326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Clr>
                <a:schemeClr val="tx1">
                  <a:lumMod val="90000"/>
                  <a:lumOff val="10000"/>
                </a:schemeClr>
              </a:buClr>
              <a:buFont typeface="Corbel" pitchFamily="34" charset="0"/>
              <a:buChar char="–"/>
            </a:pPr>
            <a:r>
              <a:rPr lang="en-GB" sz="1500" dirty="0" smtClean="0"/>
              <a:t>Differential </a:t>
            </a:r>
            <a:r>
              <a:rPr lang="en-GB" sz="1500" dirty="0"/>
              <a:t>model: </a:t>
            </a:r>
            <a:r>
              <a:rPr lang="en-GB" sz="1500" dirty="0" smtClean="0"/>
              <a:t>Coleman-</a:t>
            </a:r>
            <a:r>
              <a:rPr lang="en-GB" sz="1500" dirty="0" err="1" smtClean="0"/>
              <a:t>Hodgdon</a:t>
            </a:r>
            <a:r>
              <a:rPr lang="en-GB" sz="1500" dirty="0" smtClean="0"/>
              <a:t> </a:t>
            </a:r>
          </a:p>
          <a:p>
            <a:pPr marL="742950" lvl="1" indent="-285750">
              <a:lnSpc>
                <a:spcPct val="150000"/>
              </a:lnSpc>
              <a:buClr>
                <a:schemeClr val="tx1">
                  <a:lumMod val="90000"/>
                  <a:lumOff val="10000"/>
                </a:schemeClr>
              </a:buClr>
              <a:buFont typeface="Corbel" pitchFamily="34" charset="0"/>
              <a:buChar char="–"/>
            </a:pPr>
            <a:r>
              <a:rPr lang="en-GB" sz="1500" dirty="0"/>
              <a:t>The model </a:t>
            </a:r>
            <a:r>
              <a:rPr lang="en-GB" sz="1500" dirty="0" smtClean="0"/>
              <a:t>has </a:t>
            </a:r>
            <a:r>
              <a:rPr lang="en-GB" sz="1500" dirty="0"/>
              <a:t>5 parameters which need to be tuned on real data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990600" y="6019800"/>
            <a:ext cx="2966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err="1" smtClean="0"/>
              <a:t>Controls</a:t>
            </a:r>
            <a:r>
              <a:rPr lang="fr-CH" dirty="0" smtClean="0"/>
              <a:t> for </a:t>
            </a:r>
            <a:r>
              <a:rPr lang="fr-CH" dirty="0" err="1" smtClean="0"/>
              <a:t>off-line</a:t>
            </a:r>
            <a:r>
              <a:rPr lang="fr-CH" dirty="0" smtClean="0"/>
              <a:t> </a:t>
            </a:r>
            <a:r>
              <a:rPr lang="fr-CH" dirty="0" err="1" smtClean="0"/>
              <a:t>separator</a:t>
            </a:r>
            <a:endParaRPr lang="fr-FR" dirty="0"/>
          </a:p>
        </p:txBody>
      </p:sp>
      <p:sp>
        <p:nvSpPr>
          <p:cNvPr id="26" name="ZoneTexte 25"/>
          <p:cNvSpPr txBox="1"/>
          <p:nvPr/>
        </p:nvSpPr>
        <p:spPr>
          <a:xfrm>
            <a:off x="5105400" y="647700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dirty="0" smtClean="0"/>
              <a:t>Martino </a:t>
            </a:r>
            <a:r>
              <a:rPr lang="fr-CH" dirty="0" err="1" smtClean="0"/>
              <a:t>Colciago</a:t>
            </a:r>
            <a:endParaRPr lang="fr-FR" dirty="0"/>
          </a:p>
        </p:txBody>
      </p: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27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29" name="Oval 28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7161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312762"/>
            <a:ext cx="8712968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 smtClean="0">
                <a:solidFill>
                  <a:srgbClr val="C00000"/>
                </a:solidFill>
              </a:rPr>
              <a:t>Initial phase</a:t>
            </a:r>
            <a:endParaRPr lang="en-US" sz="1900" b="1" dirty="0">
              <a:solidFill>
                <a:srgbClr val="C00000"/>
              </a:solidFill>
            </a:endParaRPr>
          </a:p>
          <a:p>
            <a:r>
              <a:rPr lang="en-US" sz="1900" dirty="0">
                <a:solidFill>
                  <a:srgbClr val="C00000"/>
                </a:solidFill>
              </a:rPr>
              <a:t>o	Calculation of pumpdown time of a cryomodule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Measurement of outgassing rates of different materials to ensure </a:t>
            </a:r>
            <a:r>
              <a:rPr lang="en-US" sz="1900" dirty="0" smtClean="0">
                <a:solidFill>
                  <a:srgbClr val="C00000"/>
                </a:solidFill>
              </a:rPr>
              <a:t>vacuum 	compatibility</a:t>
            </a:r>
            <a:endParaRPr lang="en-US" sz="1900" dirty="0">
              <a:solidFill>
                <a:srgbClr val="C00000"/>
              </a:solidFill>
            </a:endParaRPr>
          </a:p>
          <a:p>
            <a:r>
              <a:rPr lang="en-US" sz="1900" dirty="0">
                <a:solidFill>
                  <a:srgbClr val="C00000"/>
                </a:solidFill>
              </a:rPr>
              <a:t>o	Support of drafting of workpackage description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Establish inventory of outgassing elements in cryomodule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Measure pumping speed of dry pump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Simulation of pressure propagation in beam transfer line in case </a:t>
            </a:r>
            <a:r>
              <a:rPr lang="en-US" sz="1900" dirty="0" smtClean="0">
                <a:solidFill>
                  <a:srgbClr val="C00000"/>
                </a:solidFill>
              </a:rPr>
              <a:t>of accidental 	vacuum </a:t>
            </a:r>
            <a:r>
              <a:rPr lang="en-US" sz="1900" dirty="0">
                <a:solidFill>
                  <a:srgbClr val="C00000"/>
                </a:solidFill>
              </a:rPr>
              <a:t>rupture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Study sealing and flanging methods for intertank connection</a:t>
            </a:r>
          </a:p>
          <a:p>
            <a:r>
              <a:rPr lang="en-US" sz="1900" dirty="0">
                <a:solidFill>
                  <a:srgbClr val="C00000"/>
                </a:solidFill>
              </a:rPr>
              <a:t>o	Study vacuum </a:t>
            </a:r>
            <a:r>
              <a:rPr lang="en-US" sz="1900" dirty="0" smtClean="0">
                <a:solidFill>
                  <a:srgbClr val="C00000"/>
                </a:solidFill>
              </a:rPr>
              <a:t>layouts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002060"/>
                </a:solidFill>
              </a:rPr>
              <a:t>Design study activities</a:t>
            </a:r>
          </a:p>
          <a:p>
            <a:r>
              <a:rPr lang="en-US" sz="1900" dirty="0" smtClean="0">
                <a:solidFill>
                  <a:srgbClr val="002060"/>
                </a:solidFill>
              </a:rPr>
              <a:t>o</a:t>
            </a:r>
            <a:r>
              <a:rPr lang="en-US" sz="1900" dirty="0">
                <a:solidFill>
                  <a:srgbClr val="002060"/>
                </a:solidFill>
              </a:rPr>
              <a:t>	Study upgrade of current gas recuperation system</a:t>
            </a:r>
          </a:p>
          <a:p>
            <a:r>
              <a:rPr lang="en-US" sz="1900" dirty="0">
                <a:solidFill>
                  <a:srgbClr val="002060"/>
                </a:solidFill>
              </a:rPr>
              <a:t>o	Design, build up and run a test setup for dry pump studies</a:t>
            </a:r>
          </a:p>
          <a:p>
            <a:r>
              <a:rPr lang="en-US" sz="1900" dirty="0">
                <a:solidFill>
                  <a:srgbClr val="002060"/>
                </a:solidFill>
              </a:rPr>
              <a:t>o	Collaboration with software developer of the monte carlo test particle </a:t>
            </a:r>
            <a:r>
              <a:rPr lang="en-US" sz="1900" dirty="0" smtClean="0">
                <a:solidFill>
                  <a:srgbClr val="002060"/>
                </a:solidFill>
              </a:rPr>
              <a:t>code 	MOLFLOW</a:t>
            </a:r>
            <a:r>
              <a:rPr lang="en-US" sz="1900" dirty="0">
                <a:solidFill>
                  <a:srgbClr val="002060"/>
                </a:solidFill>
              </a:rPr>
              <a:t>+ in order to improve its ergonomics and calculation abilities</a:t>
            </a:r>
          </a:p>
          <a:p>
            <a:r>
              <a:rPr lang="en-US" sz="1900" dirty="0">
                <a:solidFill>
                  <a:srgbClr val="002060"/>
                </a:solidFill>
              </a:rPr>
              <a:t>o	Simulation of vacuum profiles at existing and future Radio-frequency </a:t>
            </a:r>
            <a:r>
              <a:rPr lang="en-US" sz="1900" dirty="0" smtClean="0">
                <a:solidFill>
                  <a:srgbClr val="002060"/>
                </a:solidFill>
              </a:rPr>
              <a:t>	</a:t>
            </a:r>
            <a:r>
              <a:rPr lang="en-US" sz="1900" dirty="0" err="1" smtClean="0">
                <a:solidFill>
                  <a:srgbClr val="002060"/>
                </a:solidFill>
              </a:rPr>
              <a:t>quadrupole</a:t>
            </a:r>
            <a:r>
              <a:rPr lang="en-US" sz="1900" dirty="0" smtClean="0">
                <a:solidFill>
                  <a:srgbClr val="002060"/>
                </a:solidFill>
              </a:rPr>
              <a:t> cooler </a:t>
            </a:r>
            <a:r>
              <a:rPr lang="en-US" sz="1900" dirty="0">
                <a:solidFill>
                  <a:srgbClr val="002060"/>
                </a:solidFill>
              </a:rPr>
              <a:t>and </a:t>
            </a:r>
            <a:r>
              <a:rPr lang="en-US" sz="1900" dirty="0" smtClean="0">
                <a:solidFill>
                  <a:srgbClr val="002060"/>
                </a:solidFill>
              </a:rPr>
              <a:t>buncher ISCOOL</a:t>
            </a:r>
            <a:endParaRPr lang="en-US" sz="1900" dirty="0">
              <a:solidFill>
                <a:srgbClr val="002060"/>
              </a:solidFill>
            </a:endParaRPr>
          </a:p>
          <a:p>
            <a:r>
              <a:rPr lang="en-US" sz="1900" dirty="0">
                <a:solidFill>
                  <a:srgbClr val="002060"/>
                </a:solidFill>
              </a:rPr>
              <a:t>o	Study alternative sealing and pumping methods for the new Front-End</a:t>
            </a:r>
          </a:p>
          <a:p>
            <a:r>
              <a:rPr lang="en-US" sz="1900" dirty="0">
                <a:solidFill>
                  <a:srgbClr val="002060"/>
                </a:solidFill>
              </a:rPr>
              <a:t>o	Support collaborators in terms of consulting regarding vacuum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52400"/>
            <a:ext cx="2958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ea typeface="Batang" pitchFamily="18" charset="-127"/>
                <a:cs typeface="Arial" pitchFamily="34" charset="0"/>
              </a:rPr>
              <a:t>Vacuum WP6.2</a:t>
            </a:r>
            <a:endParaRPr lang="en-GB" sz="3200" b="1" dirty="0">
              <a:solidFill>
                <a:srgbClr val="002060"/>
              </a:solidFill>
              <a:ea typeface="Batang" pitchFamily="18" charset="-127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6900" y="1007730"/>
            <a:ext cx="394660" cy="4770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500" b="1" dirty="0" smtClean="0">
                <a:solidFill>
                  <a:srgbClr val="C00000"/>
                </a:solidFill>
              </a:rPr>
              <a:t>A</a:t>
            </a:r>
            <a:endParaRPr lang="en-GB" sz="25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6900" y="2420888"/>
            <a:ext cx="385042" cy="4770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500" b="1" dirty="0">
                <a:solidFill>
                  <a:srgbClr val="C00000"/>
                </a:solidFill>
              </a:rPr>
              <a:t>B</a:t>
            </a:r>
            <a:endParaRPr lang="en-GB" sz="25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5105400"/>
            <a:ext cx="372218" cy="4770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2500" b="1" dirty="0">
                <a:solidFill>
                  <a:srgbClr val="002060"/>
                </a:solidFill>
              </a:rPr>
              <a:t>C</a:t>
            </a:r>
            <a:endParaRPr lang="en-GB" sz="2500" b="1" dirty="0">
              <a:solidFill>
                <a:srgbClr val="00206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3" name="Oval 12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791200" y="6488668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Mario Hermann</a:t>
            </a:r>
            <a:endParaRPr lang="en-US" dirty="0"/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77200" y="228600"/>
            <a:ext cx="770906" cy="7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43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819400"/>
            <a:ext cx="6120680" cy="37386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itre 22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fr-CH" dirty="0" smtClean="0"/>
              <a:t>Vacuum </a:t>
            </a:r>
            <a:r>
              <a:rPr lang="fr-CH" dirty="0" err="1" smtClean="0"/>
              <a:t>Example</a:t>
            </a:r>
            <a:r>
              <a:rPr lang="fr-CH" dirty="0" smtClean="0"/>
              <a:t> B</a:t>
            </a:r>
            <a:endParaRPr lang="fr-FR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idx="1"/>
          </p:nvPr>
        </p:nvSpPr>
        <p:spPr>
          <a:xfrm>
            <a:off x="457200" y="1600200"/>
            <a:ext cx="5105400" cy="1142999"/>
          </a:xfrm>
        </p:spPr>
        <p:txBody>
          <a:bodyPr>
            <a:normAutofit fontScale="62500" lnSpcReduction="20000"/>
          </a:bodyPr>
          <a:lstStyle/>
          <a:p>
            <a:r>
              <a:rPr lang="fr-CH" dirty="0" smtClean="0"/>
              <a:t>Simulation of pressure propagation in </a:t>
            </a:r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transfer</a:t>
            </a:r>
            <a:r>
              <a:rPr lang="fr-CH" dirty="0" smtClean="0"/>
              <a:t> line</a:t>
            </a:r>
          </a:p>
          <a:p>
            <a:r>
              <a:rPr lang="fr-CH" dirty="0" err="1" smtClean="0"/>
              <a:t>Avoid</a:t>
            </a:r>
            <a:r>
              <a:rPr lang="fr-CH" dirty="0" smtClean="0"/>
              <a:t> contamination of </a:t>
            </a:r>
            <a:r>
              <a:rPr lang="fr-CH" dirty="0" err="1" smtClean="0"/>
              <a:t>cavities</a:t>
            </a:r>
            <a:r>
              <a:rPr lang="fr-CH" dirty="0" smtClean="0"/>
              <a:t> in case of vacuum rupture </a:t>
            </a:r>
            <a:r>
              <a:rPr lang="fr-CH" dirty="0" err="1" smtClean="0"/>
              <a:t>at</a:t>
            </a:r>
            <a:r>
              <a:rPr lang="fr-CH" dirty="0" smtClean="0"/>
              <a:t> </a:t>
            </a:r>
            <a:r>
              <a:rPr lang="fr-CH" dirty="0" err="1" smtClean="0"/>
              <a:t>experiments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2" t="33333" r="34773" b="33333"/>
          <a:stretch/>
        </p:blipFill>
        <p:spPr bwMode="auto">
          <a:xfrm rot="21146950">
            <a:off x="455855" y="2901580"/>
            <a:ext cx="2192583" cy="1342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30310" r="59159" b="41198"/>
          <a:stretch/>
        </p:blipFill>
        <p:spPr bwMode="auto">
          <a:xfrm>
            <a:off x="6324600" y="1676400"/>
            <a:ext cx="2033707" cy="1777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9" name="Oval 8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791200" y="6488668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Mario Hermann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04800" y="1143000"/>
            <a:ext cx="4261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Simulation </a:t>
            </a:r>
            <a:r>
              <a:rPr lang="en-US" dirty="0">
                <a:solidFill>
                  <a:srgbClr val="C00000"/>
                </a:solidFill>
              </a:rPr>
              <a:t>of vacuum </a:t>
            </a:r>
            <a:r>
              <a:rPr lang="en-US" dirty="0" smtClean="0">
                <a:solidFill>
                  <a:srgbClr val="C00000"/>
                </a:solidFill>
              </a:rPr>
              <a:t>profiles at ISCOOL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4400" y="1143000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Optimization of beam quality at future </a:t>
            </a:r>
            <a:r>
              <a:rPr lang="en-US" dirty="0">
                <a:solidFill>
                  <a:srgbClr val="C00000"/>
                </a:solidFill>
              </a:rPr>
              <a:t>Radio-frequency quadrupole 	cooler and </a:t>
            </a:r>
            <a:r>
              <a:rPr lang="en-US" dirty="0" smtClean="0">
                <a:solidFill>
                  <a:srgbClr val="C00000"/>
                </a:solidFill>
              </a:rPr>
              <a:t>buncher</a:t>
            </a:r>
            <a:endParaRPr lang="en-GB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t="25758" r="12723" b="18278"/>
          <a:stretch/>
        </p:blipFill>
        <p:spPr bwMode="auto">
          <a:xfrm>
            <a:off x="457200" y="3886200"/>
            <a:ext cx="6424735" cy="2763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/>
          <a:srcRect l="28346" t="4733" r="49075" b="11549"/>
          <a:stretch/>
        </p:blipFill>
        <p:spPr bwMode="auto">
          <a:xfrm rot="16200000">
            <a:off x="1452974" y="604426"/>
            <a:ext cx="1974662" cy="4118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/>
          <a:srcRect l="25381" t="4439" r="38014" b="7692"/>
          <a:stretch/>
        </p:blipFill>
        <p:spPr bwMode="auto">
          <a:xfrm>
            <a:off x="6096000" y="2362200"/>
            <a:ext cx="2826328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Right Arrow 17"/>
          <p:cNvSpPr/>
          <p:nvPr/>
        </p:nvSpPr>
        <p:spPr>
          <a:xfrm>
            <a:off x="4968326" y="4299379"/>
            <a:ext cx="697443" cy="373226"/>
          </a:xfrm>
          <a:prstGeom prst="rightArrow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r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Vacuum </a:t>
            </a:r>
            <a:r>
              <a:rPr lang="fr-CH" dirty="0" err="1" smtClean="0"/>
              <a:t>Example</a:t>
            </a:r>
            <a:r>
              <a:rPr lang="fr-CH" dirty="0" smtClean="0"/>
              <a:t> C</a:t>
            </a:r>
            <a:endParaRPr lang="fr-FR" dirty="0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3" name="Oval 12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34200" y="6488668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Mario Hermann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2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9342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Arial" charset="0"/>
              </a:rPr>
              <a:t>	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WP7.4: </a:t>
            </a:r>
            <a:r>
              <a:rPr lang="en-GB" sz="2800" dirty="0" smtClean="0">
                <a:latin typeface="Calibri" pitchFamily="34" charset="0"/>
                <a:cs typeface="Calibri" pitchFamily="34" charset="0"/>
              </a:rPr>
              <a:t>Radioactive Ion Beam Quality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Charge breeder design study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49824"/>
            <a:ext cx="8280920" cy="42154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None/>
            </a:pPr>
            <a:endParaRPr lang="en-US" sz="1800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 Simulations of high current space charge limited electron beam for HIE-EBIS;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Simulation based design of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igh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E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nergy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urrent and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C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ompression (HEC</a:t>
            </a:r>
            <a:r>
              <a:rPr lang="en-US" sz="18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) electron gun, drift tubes,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H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igh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ower </a:t>
            </a:r>
            <a:r>
              <a:rPr lang="en-US" sz="1800" u="sng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ollector (HPC) and spec for the magnetic system;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General design concept of the HIE-EBIS;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800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800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1"/>
          <a:stretch/>
        </p:blipFill>
        <p:spPr>
          <a:xfrm>
            <a:off x="1905000" y="4800600"/>
            <a:ext cx="5328592" cy="157273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13" name="Oval 12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553200" y="6488668"/>
            <a:ext cx="183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Andrey Shornikov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754937" cy="1143000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Calibri" pitchFamily="34" charset="0"/>
                <a:cs typeface="Calibri" pitchFamily="34" charset="0"/>
              </a:rPr>
              <a:t>Project status and achievements after 3 months</a:t>
            </a:r>
            <a:endParaRPr lang="en-GB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2" indent="0">
              <a:lnSpc>
                <a:spcPct val="120000"/>
              </a:lnSpc>
              <a:buNone/>
            </a:pPr>
            <a:endParaRPr lang="en-GB" sz="1100" dirty="0" smtClean="0">
              <a:latin typeface="Calibri" pitchFamily="34" charset="0"/>
              <a:cs typeface="Calibri" pitchFamily="34" charset="0"/>
            </a:endParaRPr>
          </a:p>
          <a:p>
            <a:pPr lvl="2">
              <a:lnSpc>
                <a:spcPct val="120000"/>
              </a:lnSpc>
            </a:pPr>
            <a:endParaRPr lang="en-US" sz="1100" dirty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35000"/>
              </a:lnSpc>
              <a:spcBef>
                <a:spcPct val="80000"/>
              </a:spcBef>
              <a:buNone/>
            </a:pPr>
            <a:r>
              <a:rPr lang="en-US" sz="1000" dirty="0">
                <a:latin typeface="Calibri" pitchFamily="34" charset="0"/>
                <a:cs typeface="Calibri" pitchFamily="34" charset="0"/>
              </a:rPr>
              <a:t>		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3435" y="1772816"/>
            <a:ext cx="7809516" cy="3168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Wingdings 2" pitchFamily="18" charset="2"/>
              <a:buNone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Active knowledge transfer: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Visited best performing relevant EBIT/S groups at MPIK, BNL, MSU/NSCL.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Preliminary agreement on collaborative construction of the HEC</a:t>
            </a:r>
            <a:r>
              <a:rPr lang="en-US" sz="18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 gun with BNL, getting approval at CERN. </a:t>
            </a:r>
            <a:r>
              <a:rPr lang="en-US" sz="1800" u="sng" dirty="0" smtClean="0">
                <a:latin typeface="Calibri" pitchFamily="34" charset="0"/>
                <a:cs typeface="Calibri" pitchFamily="34" charset="0"/>
              </a:rPr>
              <a:t>If approved and funded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 the gun can be built and tested within the 2 years WP</a:t>
            </a:r>
            <a:r>
              <a:rPr lang="en-US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*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>
              <a:lnSpc>
                <a:spcPct val="120000"/>
              </a:lnSpc>
              <a:buFont typeface="Wingdings" pitchFamily="2" charset="2"/>
              <a:buChar char="q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HIE-EBIS wide board workshop</a:t>
            </a:r>
            <a:r>
              <a:rPr lang="en-US" sz="18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**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  with attendance of 28 on 16-17.10 to discuss the options and get feedback from CERN and external experts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800" dirty="0" smtClean="0">
              <a:solidFill>
                <a:srgbClr val="0000FF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20000"/>
              </a:lnSpc>
              <a:buFont typeface="Wingdings 2" pitchFamily="18" charset="2"/>
              <a:buNone/>
            </a:pPr>
            <a:endParaRPr lang="en-US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560" y="609329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* 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Goes beyond WP  </a:t>
            </a:r>
            <a:r>
              <a:rPr lang="en-GB" dirty="0" smtClean="0">
                <a:solidFill>
                  <a:srgbClr val="FF0000"/>
                </a:solidFill>
              </a:rPr>
              <a:t>**</a:t>
            </a:r>
            <a:r>
              <a:rPr lang="en-GB" dirty="0" smtClean="0">
                <a:solidFill>
                  <a:schemeClr val="bg1">
                    <a:lumMod val="50000"/>
                  </a:schemeClr>
                </a:solidFill>
              </a:rPr>
              <a:t>CATHI sponsored</a:t>
            </a:r>
          </a:p>
          <a:p>
            <a:pPr marL="285750" indent="-285750">
              <a:buFont typeface="Arial" charset="0"/>
              <a:buChar char="•"/>
            </a:pPr>
            <a:endParaRPr lang="en-GB" dirty="0">
              <a:solidFill>
                <a:srgbClr val="FF0000"/>
              </a:solidFill>
            </a:endParaRPr>
          </a:p>
        </p:txBody>
      </p:sp>
      <p:grpSp>
        <p:nvGrpSpPr>
          <p:cNvPr id="8" name="Group 23"/>
          <p:cNvGrpSpPr/>
          <p:nvPr/>
        </p:nvGrpSpPr>
        <p:grpSpPr>
          <a:xfrm>
            <a:off x="539552" y="5118508"/>
            <a:ext cx="8136904" cy="830772"/>
            <a:chOff x="539552" y="5118508"/>
            <a:chExt cx="8136904" cy="8307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5118508"/>
              <a:ext cx="858246" cy="83077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460" y="5124706"/>
              <a:ext cx="1293139" cy="49785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307" y="5324633"/>
              <a:ext cx="413883" cy="51942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489" y="5118508"/>
              <a:ext cx="739423" cy="79401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094" y="5591705"/>
              <a:ext cx="1650730" cy="31889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0589" y="5302958"/>
              <a:ext cx="1057906" cy="413735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511" y="5667997"/>
              <a:ext cx="2599306" cy="186404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5984" y="5456130"/>
              <a:ext cx="700472" cy="382458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9198" y="5330870"/>
              <a:ext cx="624309" cy="59553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2197" y="5262524"/>
              <a:ext cx="1283819" cy="36220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0349" y="5306630"/>
              <a:ext cx="1034512" cy="387942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 rot="20067755">
            <a:off x="111488" y="561706"/>
            <a:ext cx="1752600" cy="914400"/>
            <a:chOff x="914400" y="1295400"/>
            <a:chExt cx="1752600" cy="914400"/>
          </a:xfrm>
        </p:grpSpPr>
        <p:sp>
          <p:nvSpPr>
            <p:cNvPr id="25" name="Oval 24"/>
            <p:cNvSpPr/>
            <p:nvPr/>
          </p:nvSpPr>
          <p:spPr>
            <a:xfrm>
              <a:off x="914400" y="1295400"/>
              <a:ext cx="1752600" cy="914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47497" y="1447800"/>
              <a:ext cx="8933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Beam</a:t>
              </a:r>
            </a:p>
            <a:p>
              <a:r>
                <a:rPr lang="en-US" dirty="0" smtClean="0"/>
                <a:t>Quality</a:t>
              </a:r>
              <a:endParaRPr lang="en-US" dirty="0"/>
            </a:p>
          </p:txBody>
        </p:sp>
      </p:grpSp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6553200" y="6488668"/>
            <a:ext cx="183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Andrey Shornikov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5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dirty="0" err="1" smtClean="0"/>
              <a:t>Thanks</a:t>
            </a:r>
            <a:r>
              <a:rPr lang="fr-CH" dirty="0" smtClean="0"/>
              <a:t> to the CATHI </a:t>
            </a:r>
            <a:r>
              <a:rPr lang="fr-CH" dirty="0" err="1" smtClean="0"/>
              <a:t>project</a:t>
            </a:r>
            <a:r>
              <a:rPr lang="fr-CH" dirty="0" smtClean="0"/>
              <a:t> </a:t>
            </a:r>
            <a:r>
              <a:rPr lang="fr-CH" dirty="0" err="1" smtClean="0"/>
              <a:t>we</a:t>
            </a:r>
            <a:r>
              <a:rPr lang="fr-CH" dirty="0" smtClean="0"/>
              <a:t> have a </a:t>
            </a:r>
            <a:r>
              <a:rPr lang="fr-CH" dirty="0" err="1" smtClean="0"/>
              <a:t>dynamic</a:t>
            </a:r>
            <a:r>
              <a:rPr lang="fr-CH" dirty="0" smtClean="0"/>
              <a:t> and </a:t>
            </a:r>
            <a:r>
              <a:rPr lang="fr-CH" dirty="0" err="1" smtClean="0"/>
              <a:t>enthusiastic</a:t>
            </a:r>
            <a:r>
              <a:rPr lang="fr-CH" dirty="0" smtClean="0"/>
              <a:t> team of </a:t>
            </a:r>
            <a:r>
              <a:rPr lang="fr-CH" dirty="0" err="1" smtClean="0"/>
              <a:t>young</a:t>
            </a:r>
            <a:r>
              <a:rPr lang="fr-CH" dirty="0" smtClean="0"/>
              <a:t> </a:t>
            </a:r>
            <a:r>
              <a:rPr lang="fr-CH" dirty="0" err="1" smtClean="0"/>
              <a:t>researchers</a:t>
            </a:r>
            <a:r>
              <a:rPr lang="fr-CH" dirty="0" smtClean="0"/>
              <a:t> </a:t>
            </a:r>
            <a:r>
              <a:rPr lang="fr-CH" dirty="0" err="1" smtClean="0"/>
              <a:t>working</a:t>
            </a:r>
            <a:r>
              <a:rPr lang="fr-CH" dirty="0" smtClean="0"/>
              <a:t> on the HIE-DS</a:t>
            </a:r>
          </a:p>
          <a:p>
            <a:r>
              <a:rPr lang="fr-CH" dirty="0" smtClean="0"/>
              <a:t>High </a:t>
            </a:r>
            <a:r>
              <a:rPr lang="fr-CH" dirty="0" err="1" smtClean="0"/>
              <a:t>Intensity</a:t>
            </a:r>
            <a:r>
              <a:rPr lang="fr-CH" dirty="0" smtClean="0"/>
              <a:t> Upgrade</a:t>
            </a:r>
          </a:p>
          <a:p>
            <a:pPr lvl="1"/>
            <a:r>
              <a:rPr lang="fr-CH" dirty="0" smtClean="0"/>
              <a:t>Compatibility </a:t>
            </a:r>
            <a:r>
              <a:rPr lang="fr-CH" dirty="0" err="1" smtClean="0"/>
              <a:t>with</a:t>
            </a:r>
            <a:r>
              <a:rPr lang="fr-CH" dirty="0" smtClean="0"/>
              <a:t> the Target Area Upgrade has </a:t>
            </a:r>
            <a:r>
              <a:rPr lang="fr-CH" dirty="0" err="1" smtClean="0"/>
              <a:t>now</a:t>
            </a:r>
            <a:r>
              <a:rPr lang="fr-CH" dirty="0" smtClean="0"/>
              <a:t> been </a:t>
            </a:r>
            <a:r>
              <a:rPr lang="fr-CH" dirty="0" err="1" smtClean="0"/>
              <a:t>established</a:t>
            </a:r>
            <a:r>
              <a:rPr lang="fr-CH" dirty="0" smtClean="0"/>
              <a:t>, </a:t>
            </a:r>
            <a:r>
              <a:rPr lang="fr-CH" dirty="0" err="1" smtClean="0"/>
              <a:t>opening</a:t>
            </a:r>
            <a:r>
              <a:rPr lang="fr-CH" dirty="0" smtClean="0"/>
              <a:t> the </a:t>
            </a:r>
            <a:r>
              <a:rPr lang="fr-CH" dirty="0" err="1" smtClean="0"/>
              <a:t>door</a:t>
            </a:r>
            <a:r>
              <a:rPr lang="fr-CH" dirty="0" smtClean="0"/>
              <a:t> for the </a:t>
            </a:r>
            <a:r>
              <a:rPr lang="fr-CH" dirty="0" err="1" smtClean="0"/>
              <a:t>Fluka</a:t>
            </a:r>
            <a:r>
              <a:rPr lang="fr-CH" dirty="0" smtClean="0"/>
              <a:t> and ventilation </a:t>
            </a:r>
            <a:r>
              <a:rPr lang="fr-CH" dirty="0" err="1" smtClean="0"/>
              <a:t>WPs</a:t>
            </a:r>
            <a:endParaRPr lang="fr-CH" dirty="0" smtClean="0"/>
          </a:p>
          <a:p>
            <a:pPr lvl="1"/>
            <a:r>
              <a:rPr lang="fr-CH" dirty="0" err="1" smtClean="0"/>
              <a:t>Work</a:t>
            </a:r>
            <a:r>
              <a:rPr lang="fr-CH" dirty="0" smtClean="0"/>
              <a:t> </a:t>
            </a:r>
            <a:r>
              <a:rPr lang="fr-CH" dirty="0" err="1" smtClean="0"/>
              <a:t>is</a:t>
            </a:r>
            <a:r>
              <a:rPr lang="fr-CH" dirty="0" smtClean="0"/>
              <a:t> </a:t>
            </a:r>
            <a:r>
              <a:rPr lang="fr-CH" dirty="0" err="1" smtClean="0"/>
              <a:t>progressing</a:t>
            </a:r>
            <a:r>
              <a:rPr lang="fr-CH" dirty="0" smtClean="0"/>
              <a:t> </a:t>
            </a:r>
            <a:r>
              <a:rPr lang="fr-CH" dirty="0" err="1" smtClean="0"/>
              <a:t>well</a:t>
            </a:r>
            <a:r>
              <a:rPr lang="fr-CH" dirty="0" smtClean="0"/>
              <a:t> on </a:t>
            </a:r>
            <a:r>
              <a:rPr lang="fr-CH" dirty="0" err="1" smtClean="0"/>
              <a:t>target</a:t>
            </a:r>
            <a:r>
              <a:rPr lang="fr-CH" dirty="0" smtClean="0"/>
              <a:t> and FE </a:t>
            </a:r>
            <a:r>
              <a:rPr lang="fr-CH" dirty="0" err="1" smtClean="0"/>
              <a:t>WPs</a:t>
            </a:r>
            <a:endParaRPr lang="fr-CH" dirty="0" smtClean="0"/>
          </a:p>
          <a:p>
            <a:r>
              <a:rPr lang="fr-CH" dirty="0" err="1" smtClean="0"/>
              <a:t>Beam</a:t>
            </a:r>
            <a:r>
              <a:rPr lang="fr-CH" dirty="0" smtClean="0"/>
              <a:t> </a:t>
            </a:r>
            <a:r>
              <a:rPr lang="fr-CH" dirty="0" err="1" smtClean="0"/>
              <a:t>Quality</a:t>
            </a:r>
            <a:r>
              <a:rPr lang="fr-CH" dirty="0" smtClean="0"/>
              <a:t> Upgrade</a:t>
            </a:r>
          </a:p>
          <a:p>
            <a:pPr lvl="1"/>
            <a:r>
              <a:rPr lang="fr-CH" dirty="0" smtClean="0"/>
              <a:t>In a good position to </a:t>
            </a:r>
            <a:r>
              <a:rPr lang="fr-CH" dirty="0" err="1" smtClean="0"/>
              <a:t>validate</a:t>
            </a:r>
            <a:r>
              <a:rPr lang="fr-CH" dirty="0" smtClean="0"/>
              <a:t> concepts for RFQ </a:t>
            </a:r>
            <a:r>
              <a:rPr lang="fr-CH" dirty="0" err="1" smtClean="0"/>
              <a:t>Cooler</a:t>
            </a:r>
            <a:r>
              <a:rPr lang="fr-CH" dirty="0" smtClean="0"/>
              <a:t> and FE</a:t>
            </a:r>
          </a:p>
          <a:p>
            <a:r>
              <a:rPr lang="fr-CH" dirty="0" smtClean="0"/>
              <a:t>Test stand </a:t>
            </a:r>
            <a:r>
              <a:rPr lang="fr-CH" dirty="0" err="1" smtClean="0"/>
              <a:t>is</a:t>
            </a:r>
            <a:r>
              <a:rPr lang="fr-CH" dirty="0" smtClean="0"/>
              <a:t> an important </a:t>
            </a:r>
            <a:r>
              <a:rPr lang="fr-CH" dirty="0" err="1" smtClean="0"/>
              <a:t>milestone</a:t>
            </a:r>
            <a:endParaRPr lang="fr-CH" dirty="0" smtClean="0"/>
          </a:p>
          <a:p>
            <a:r>
              <a:rPr lang="fr-CH" dirty="0" smtClean="0"/>
              <a:t>Excellent </a:t>
            </a:r>
            <a:r>
              <a:rPr lang="fr-CH" dirty="0" err="1" smtClean="0"/>
              <a:t>progress</a:t>
            </a:r>
            <a:r>
              <a:rPr lang="fr-CH" dirty="0" smtClean="0"/>
              <a:t> on REXEBIS upgrade </a:t>
            </a:r>
            <a:r>
              <a:rPr lang="fr-CH" dirty="0" err="1" smtClean="0"/>
              <a:t>thanks</a:t>
            </a:r>
            <a:r>
              <a:rPr lang="fr-CH" dirty="0" smtClean="0"/>
              <a:t> to the collaboration </a:t>
            </a:r>
            <a:r>
              <a:rPr lang="fr-CH" dirty="0" err="1" smtClean="0"/>
              <a:t>with</a:t>
            </a:r>
            <a:r>
              <a:rPr lang="fr-CH" dirty="0" smtClean="0"/>
              <a:t> BNL</a:t>
            </a:r>
            <a:endParaRPr lang="fr-FR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1595</Words>
  <Application>Microsoft Office PowerPoint</Application>
  <PresentationFormat>On-screen Show (4:3)</PresentationFormat>
  <Paragraphs>372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Status of The HIE-ISOLDE Design Study</vt:lpstr>
      <vt:lpstr>Outline</vt:lpstr>
      <vt:lpstr>CATHI Mid-Term Review</vt:lpstr>
      <vt:lpstr>Target Materials WP6</vt:lpstr>
      <vt:lpstr>Thermo-mechanical properties WP5</vt:lpstr>
      <vt:lpstr>Target &amp; FE Upgrades WP6 Beam extraction optics Conceptual and functional upgrade of the Front End design </vt:lpstr>
      <vt:lpstr>Redesign of Extraction System</vt:lpstr>
      <vt:lpstr>HT Breakdown tests in ionizing environment</vt:lpstr>
      <vt:lpstr>Robots</vt:lpstr>
      <vt:lpstr>Hot Cell</vt:lpstr>
      <vt:lpstr>MEDICIS</vt:lpstr>
      <vt:lpstr>MEDICIS</vt:lpstr>
      <vt:lpstr>PAD-MAD Access</vt:lpstr>
      <vt:lpstr>Building 179 extension</vt:lpstr>
      <vt:lpstr>Ventilation WP6.2</vt:lpstr>
      <vt:lpstr>Ventilation </vt:lpstr>
      <vt:lpstr>Fluka Simulations WP 5.1</vt:lpstr>
      <vt:lpstr>Fluka Simulations</vt:lpstr>
      <vt:lpstr>Beam quality Upgrade</vt:lpstr>
      <vt:lpstr>Off-line 2 Mass Separator Layout A test bench for validation</vt:lpstr>
      <vt:lpstr>Off-line Separator WP7.1</vt:lpstr>
      <vt:lpstr>RFQ Cooler WP7.2</vt:lpstr>
      <vt:lpstr>RFQ Cooler &amp; Pre-mass separator WP7.2</vt:lpstr>
      <vt:lpstr>PowerPoint Presentation</vt:lpstr>
      <vt:lpstr>Magnet Controls WP6.8</vt:lpstr>
      <vt:lpstr>PowerPoint Presentation</vt:lpstr>
      <vt:lpstr>PowerPoint Presentation</vt:lpstr>
      <vt:lpstr>Vacuum Example B</vt:lpstr>
      <vt:lpstr>Vacuum Example C</vt:lpstr>
      <vt:lpstr> WP7.4: Radioactive Ion Beam Quality Charge breeder design study</vt:lpstr>
      <vt:lpstr>Project status and achievements after 3 months</vt:lpstr>
      <vt:lpstr>Conclusions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The HIE-ISOLDE Design Study</dc:title>
  <dc:creator>Jennifer Weterings</dc:creator>
  <cp:lastModifiedBy>Jenny Weterings</cp:lastModifiedBy>
  <cp:revision>2</cp:revision>
  <dcterms:modified xsi:type="dcterms:W3CDTF">2013-04-04T11:21:13Z</dcterms:modified>
</cp:coreProperties>
</file>