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  <p:sldMasterId id="2147483701" r:id="rId2"/>
  </p:sldMasterIdLst>
  <p:sldIdLst>
    <p:sldId id="256" r:id="rId3"/>
    <p:sldId id="268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-8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TitleSl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4AB90-D1A9-C349-9E21-8EBB2F320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492375"/>
            <a:ext cx="6762749" cy="1470025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1" y="3966882"/>
            <a:ext cx="6762749" cy="1752600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A13CF-8B25-CF4D-9BD5-D365331472B3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A13CF-8B25-CF4D-9BD5-D365331472B3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4AB90-D1A9-C349-9E21-8EBB2F320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Section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591360"/>
            <a:ext cx="7583487" cy="1362075"/>
          </a:xfrm>
        </p:spPr>
        <p:txBody>
          <a:bodyPr anchor="b" anchorCtr="0">
            <a:noAutofit/>
          </a:bodyPr>
          <a:lstStyle>
            <a:lvl1pPr algn="l">
              <a:defRPr sz="44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3950354"/>
            <a:ext cx="7583487" cy="1500187"/>
          </a:xfrm>
        </p:spPr>
        <p:txBody>
          <a:bodyPr anchor="t" anchorCtr="0"/>
          <a:lstStyle>
            <a:lvl1pPr marL="0" indent="0" algn="l">
              <a:spcBef>
                <a:spcPts val="60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A13CF-8B25-CF4D-9BD5-D365331472B3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4AB90-D1A9-C349-9E21-8EBB2F320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8541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A13CF-8B25-CF4D-9BD5-D365331472B3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4AB90-D1A9-C349-9E21-8EBB2F320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0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0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A13CF-8B25-CF4D-9BD5-D365331472B3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4AB90-D1A9-C349-9E21-8EBB2F32089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1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A13CF-8B25-CF4D-9BD5-D365331472B3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4AB90-D1A9-C349-9E21-8EBB2F320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779462" y="3991816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A13CF-8B25-CF4D-9BD5-D365331472B3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4AB90-D1A9-C349-9E21-8EBB2F320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A13CF-8B25-CF4D-9BD5-D365331472B3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4AB90-D1A9-C349-9E21-8EBB2F320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77946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3" name="Content Placeholder 2"/>
          <p:cNvSpPr>
            <a:spLocks noGrp="1"/>
          </p:cNvSpPr>
          <p:nvPr>
            <p:ph sz="half" idx="15"/>
          </p:nvPr>
        </p:nvSpPr>
        <p:spPr>
          <a:xfrm>
            <a:off x="77946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4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5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A13CF-8B25-CF4D-9BD5-D365331472B3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4AB90-D1A9-C349-9E21-8EBB2F320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A13CF-8B25-CF4D-9BD5-D365331472B3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4AB90-D1A9-C349-9E21-8EBB2F320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590550"/>
            <a:ext cx="365760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3023" y="739588"/>
            <a:ext cx="3657600" cy="53087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4" y="1816100"/>
            <a:ext cx="3657600" cy="38227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A13CF-8B25-CF4D-9BD5-D365331472B3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4AB90-D1A9-C349-9E21-8EBB2F320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Picture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77" y="187452"/>
            <a:ext cx="853665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0" y="533400"/>
            <a:ext cx="447675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124" y="1828800"/>
            <a:ext cx="4474539" cy="3810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6124" y="6288741"/>
            <a:ext cx="1887537" cy="365125"/>
          </a:xfrm>
        </p:spPr>
        <p:txBody>
          <a:bodyPr/>
          <a:lstStyle/>
          <a:p>
            <a:fld id="{08EA13CF-8B25-CF4D-9BD5-D365331472B3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67399" y="6288741"/>
            <a:ext cx="267596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4AB90-D1A9-C349-9E21-8EBB2F320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188253" y="179292"/>
            <a:ext cx="3281087" cy="6483096"/>
          </a:xfrm>
          <a:prstGeom prst="round1Rect">
            <a:avLst>
              <a:gd name="adj" fmla="val 17325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0953" y="533400"/>
            <a:ext cx="365760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596153" y="1600199"/>
            <a:ext cx="3657600" cy="3657601"/>
          </a:xfrm>
          <a:prstGeom prst="ellipse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0412" y="1828800"/>
            <a:ext cx="3657600" cy="3810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08EA13CF-8B25-CF4D-9BD5-D365331472B3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4AB90-D1A9-C349-9E21-8EBB2F320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038" y="3778624"/>
            <a:ext cx="7560515" cy="110265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871584" y="762000"/>
            <a:ext cx="7427726" cy="2989730"/>
          </a:xfrm>
          <a:prstGeom prst="roundRect">
            <a:avLst>
              <a:gd name="adj" fmla="val 7476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8034" y="4827493"/>
            <a:ext cx="7559977" cy="122088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08EA13CF-8B25-CF4D-9BD5-D365331472B3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4AB90-D1A9-C349-9E21-8EBB2F320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A13CF-8B25-CF4D-9BD5-D365331472B3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4AB90-D1A9-C349-9E21-8EBB2F320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8646" y="779463"/>
            <a:ext cx="1358153" cy="52689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779464"/>
            <a:ext cx="6170613" cy="526891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A13CF-8B25-CF4D-9BD5-D365331472B3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4AB90-D1A9-C349-9E21-8EBB2F320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</a:endParaRPr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>
                <a:solidFill>
                  <a:srgbClr val="FFFFFF">
                    <a:lumMod val="65000"/>
                  </a:srgbClr>
                </a:solidFill>
              </a:rPr>
              <a:pPr/>
              <a:t>4/5/2013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7"/>
          <p:cNvSpPr/>
          <p:nvPr/>
        </p:nvSpPr>
        <p:spPr>
          <a:xfrm>
            <a:off x="189707" y="189707"/>
            <a:ext cx="8764587" cy="6478587"/>
          </a:xfrm>
          <a:prstGeom prst="round2DiagRect">
            <a:avLst>
              <a:gd name="adj1" fmla="val 9416"/>
              <a:gd name="adj2" fmla="val 0"/>
            </a:avLst>
          </a:prstGeom>
          <a:gradFill>
            <a:gsLst>
              <a:gs pos="1700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7" cy="42089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1000" y="6288741"/>
            <a:ext cx="1887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08EA13CF-8B25-CF4D-9BD5-D365331472B3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4411" y="219635"/>
            <a:ext cx="493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244AB90-D1A9-C349-9E21-8EBB2F320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 2" pitchFamily="18" charset="2"/>
        <a:buChar char=""/>
        <a:defRPr sz="2200" kern="1200">
          <a:solidFill>
            <a:schemeClr val="bg1"/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949824"/>
            <a:ext cx="7583488" cy="4007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24391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74A11387-841E-274A-B892-F5D9F46B59A1}" type="datetimeFigureOut">
              <a:rPr lang="en-US" smtClean="0">
                <a:solidFill>
                  <a:srgbClr val="FFFFFF">
                    <a:lumMod val="65000"/>
                  </a:srgbClr>
                </a:solidFill>
              </a:rPr>
              <a:pPr/>
              <a:t>4/5/2013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67400" y="6248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2484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E2D38DDF-6765-4540-B63D-425F3C6FA71E}" type="slidenum">
              <a:rPr lang="en-US" smtClean="0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2" r:id="rId1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 2" pitchFamily="18" charset="2"/>
        <a:buChar char=""/>
        <a:defRPr sz="22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20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d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HIE-ISOLDE </a:t>
            </a:r>
            <a:br>
              <a:rPr lang="en-US" dirty="0" smtClean="0"/>
            </a:br>
            <a:r>
              <a:rPr lang="en-US" dirty="0" smtClean="0"/>
              <a:t>contribution packages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M. Pasini BE/RF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HIE-ISOLDE Schedule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Planning HIE-ISOLDE kick-off meeting10MeVmerlin2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838200" y="1677074"/>
            <a:ext cx="7772400" cy="495232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343401" y="5105400"/>
            <a:ext cx="1905000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solidFill>
                  <a:srgbClr val="103154"/>
                </a:solidFill>
              </a:rPr>
              <a:t>5.5 </a:t>
            </a:r>
            <a:r>
              <a:rPr lang="en-US" sz="1000" b="1" dirty="0" err="1" smtClean="0">
                <a:solidFill>
                  <a:srgbClr val="103154"/>
                </a:solidFill>
              </a:rPr>
              <a:t>MeV/u</a:t>
            </a:r>
            <a:r>
              <a:rPr lang="en-US" sz="1000" b="1" dirty="0" smtClean="0">
                <a:solidFill>
                  <a:srgbClr val="103154"/>
                </a:solidFill>
              </a:rPr>
              <a:t> </a:t>
            </a:r>
            <a:r>
              <a:rPr lang="en-US" sz="1000" b="1" dirty="0" err="1" smtClean="0">
                <a:solidFill>
                  <a:srgbClr val="103154"/>
                </a:solidFill>
              </a:rPr>
              <a:t>Linac</a:t>
            </a:r>
            <a:r>
              <a:rPr lang="en-US" sz="1000" b="1" dirty="0" smtClean="0">
                <a:solidFill>
                  <a:srgbClr val="103154"/>
                </a:solidFill>
              </a:rPr>
              <a:t> commissioned</a:t>
            </a:r>
            <a:endParaRPr lang="en-US" sz="1000" b="1" dirty="0">
              <a:solidFill>
                <a:srgbClr val="103154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10200" y="6172200"/>
            <a:ext cx="1905000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solidFill>
                  <a:srgbClr val="103154"/>
                </a:solidFill>
              </a:rPr>
              <a:t>10 </a:t>
            </a:r>
            <a:r>
              <a:rPr lang="en-US" sz="1000" b="1" dirty="0" err="1" smtClean="0">
                <a:solidFill>
                  <a:srgbClr val="103154"/>
                </a:solidFill>
              </a:rPr>
              <a:t>MeV/u</a:t>
            </a:r>
            <a:r>
              <a:rPr lang="en-US" sz="1000" b="1" dirty="0" smtClean="0">
                <a:solidFill>
                  <a:srgbClr val="103154"/>
                </a:solidFill>
              </a:rPr>
              <a:t> </a:t>
            </a:r>
            <a:r>
              <a:rPr lang="en-US" sz="1000" b="1" dirty="0" err="1" smtClean="0">
                <a:solidFill>
                  <a:srgbClr val="103154"/>
                </a:solidFill>
              </a:rPr>
              <a:t>Linac</a:t>
            </a:r>
            <a:r>
              <a:rPr lang="en-US" sz="1000" b="1" dirty="0" smtClean="0">
                <a:solidFill>
                  <a:srgbClr val="103154"/>
                </a:solidFill>
              </a:rPr>
              <a:t> commissioned</a:t>
            </a:r>
            <a:endParaRPr lang="en-US" sz="1000" b="1" dirty="0">
              <a:solidFill>
                <a:srgbClr val="103154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010400" y="2438400"/>
            <a:ext cx="685800" cy="3276600"/>
          </a:xfrm>
          <a:prstGeom prst="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rgbClr val="103154"/>
                </a:solidFill>
              </a:rPr>
              <a:t>PSB  SHUTDOWN</a:t>
            </a:r>
            <a:endParaRPr lang="en-US" dirty="0">
              <a:solidFill>
                <a:srgbClr val="103154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77000" y="5123021"/>
            <a:ext cx="457200" cy="228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03154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rot="16200000">
            <a:off x="5936550" y="4211751"/>
            <a:ext cx="15102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103154"/>
                </a:solidFill>
              </a:rPr>
              <a:t>Physics @ 5.5 A </a:t>
            </a:r>
            <a:r>
              <a:rPr lang="en-US" sz="1200" dirty="0" err="1" smtClean="0">
                <a:solidFill>
                  <a:srgbClr val="103154"/>
                </a:solidFill>
              </a:rPr>
              <a:t>MeV</a:t>
            </a:r>
            <a:endParaRPr lang="en-US" sz="1200" dirty="0">
              <a:solidFill>
                <a:srgbClr val="103154"/>
              </a:solidFill>
            </a:endParaRPr>
          </a:p>
        </p:txBody>
      </p:sp>
      <p:sp>
        <p:nvSpPr>
          <p:cNvPr id="14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0" y="6553200"/>
            <a:ext cx="9144000" cy="365125"/>
          </a:xfrm>
        </p:spPr>
        <p:txBody>
          <a:bodyPr/>
          <a:lstStyle/>
          <a:p>
            <a:pPr algn="l"/>
            <a:r>
              <a:rPr lang="it-IT" dirty="0" smtClean="0">
                <a:solidFill>
                  <a:srgbClr val="FFFFFF">
                    <a:lumMod val="65000"/>
                  </a:srgbClr>
                </a:solidFill>
              </a:rPr>
              <a:t>58th ISCC Meeting, 23 </a:t>
            </a:r>
            <a:r>
              <a:rPr lang="it-IT" dirty="0" err="1" smtClean="0">
                <a:solidFill>
                  <a:srgbClr val="FFFFFF">
                    <a:lumMod val="65000"/>
                  </a:srgbClr>
                </a:solidFill>
              </a:rPr>
              <a:t>June</a:t>
            </a:r>
            <a:r>
              <a:rPr lang="it-IT" dirty="0" smtClean="0">
                <a:solidFill>
                  <a:srgbClr val="FFFFFF">
                    <a:lumMod val="65000"/>
                  </a:srgbClr>
                </a:solidFill>
              </a:rPr>
              <a:t> 2010					</a:t>
            </a:r>
            <a:r>
              <a:rPr lang="it-IT" dirty="0" err="1" smtClean="0">
                <a:solidFill>
                  <a:srgbClr val="FFFFFF">
                    <a:lumMod val="65000"/>
                  </a:srgbClr>
                </a:solidFill>
              </a:rPr>
              <a:t>Y</a:t>
            </a:r>
            <a:r>
              <a:rPr lang="it-IT" dirty="0" smtClean="0">
                <a:solidFill>
                  <a:srgbClr val="FFFFFF">
                    <a:lumMod val="65000"/>
                  </a:srgbClr>
                </a:solidFill>
              </a:rPr>
              <a:t>. KADI										</a:t>
            </a:r>
            <a:fld id="{B1BD7901-48DC-9647-9924-BE9C7E104B66}" type="slidenum">
              <a:rPr lang="it-IT" smtClean="0">
                <a:solidFill>
                  <a:srgbClr val="FFFFFF">
                    <a:lumMod val="65000"/>
                  </a:srgbClr>
                </a:solidFill>
              </a:rPr>
              <a:pPr algn="l"/>
              <a:t>2</a:t>
            </a:fld>
            <a:endParaRPr lang="en-US" dirty="0">
              <a:solidFill>
                <a:srgbClr val="FFFFFF">
                  <a:lumMod val="65000"/>
                </a:srgb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 substrate Cavity Package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>
              <a:buNone/>
            </a:pPr>
            <a:r>
              <a:rPr lang="en-US" u="sng" dirty="0" smtClean="0"/>
              <a:t>Description</a:t>
            </a:r>
            <a:r>
              <a:rPr lang="en-US" dirty="0" smtClean="0"/>
              <a:t>: high precision 3D copper machining. </a:t>
            </a:r>
          </a:p>
          <a:p>
            <a:pPr marL="0">
              <a:buNone/>
            </a:pPr>
            <a:r>
              <a:rPr lang="en-US" u="sng" dirty="0" smtClean="0"/>
              <a:t>Cost</a:t>
            </a:r>
            <a:r>
              <a:rPr lang="en-US" dirty="0" smtClean="0"/>
              <a:t>:33kCHF/unit</a:t>
            </a:r>
          </a:p>
          <a:p>
            <a:pPr marL="0">
              <a:buNone/>
            </a:pPr>
            <a:r>
              <a:rPr lang="en-US" u="sng" dirty="0" smtClean="0"/>
              <a:t>Quantity</a:t>
            </a:r>
            <a:r>
              <a:rPr lang="en-US" dirty="0" smtClean="0"/>
              <a:t>: 10 to 22</a:t>
            </a:r>
          </a:p>
          <a:p>
            <a:pPr marL="0">
              <a:buNone/>
            </a:pPr>
            <a:r>
              <a:rPr lang="en-US" u="sng" dirty="0" smtClean="0"/>
              <a:t>Technical Specs</a:t>
            </a:r>
            <a:r>
              <a:rPr lang="en-US" dirty="0" smtClean="0"/>
              <a:t>: Available</a:t>
            </a:r>
          </a:p>
          <a:p>
            <a:pPr marL="0">
              <a:buNone/>
            </a:pPr>
            <a:r>
              <a:rPr lang="en-US" u="sng" dirty="0" smtClean="0"/>
              <a:t>Timing</a:t>
            </a:r>
            <a:r>
              <a:rPr lang="en-US" dirty="0" smtClean="0"/>
              <a:t>: ASAP</a:t>
            </a:r>
          </a:p>
          <a:p>
            <a:pPr marL="0">
              <a:buNone/>
            </a:pPr>
            <a:r>
              <a:rPr lang="en-US" u="sng" dirty="0" smtClean="0"/>
              <a:t>Nature</a:t>
            </a:r>
            <a:r>
              <a:rPr lang="en-US" dirty="0" smtClean="0"/>
              <a:t>: in-kind and funding, industrial involvement </a:t>
            </a:r>
          </a:p>
          <a:p>
            <a:pPr marL="0">
              <a:buNone/>
            </a:pPr>
            <a:r>
              <a:rPr lang="en-US" u="sng" dirty="0" smtClean="0"/>
              <a:t>Manpower</a:t>
            </a:r>
            <a:r>
              <a:rPr lang="en-US" dirty="0" smtClean="0"/>
              <a:t>: 0.1 FTE for quality control</a:t>
            </a:r>
            <a:endParaRPr lang="en-US" u="sng" dirty="0" smtClean="0"/>
          </a:p>
          <a:p>
            <a:pPr marL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RF Special Components Package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>
              <a:buNone/>
            </a:pPr>
            <a:r>
              <a:rPr lang="en-US" u="sng" dirty="0" smtClean="0"/>
              <a:t>Description</a:t>
            </a:r>
            <a:r>
              <a:rPr lang="en-US" dirty="0" smtClean="0"/>
              <a:t>: the package consists in the realization of the high precision tuning system with relative mechanical driving system and  high power coupler system.</a:t>
            </a:r>
          </a:p>
          <a:p>
            <a:pPr marL="0">
              <a:buNone/>
            </a:pPr>
            <a:r>
              <a:rPr lang="en-US" u="sng" dirty="0" smtClean="0"/>
              <a:t>Cost</a:t>
            </a:r>
            <a:r>
              <a:rPr lang="en-US" dirty="0" smtClean="0"/>
              <a:t>:46 </a:t>
            </a:r>
            <a:r>
              <a:rPr lang="en-US" dirty="0" err="1" smtClean="0"/>
              <a:t>kCHF</a:t>
            </a:r>
            <a:r>
              <a:rPr lang="en-US" dirty="0" smtClean="0"/>
              <a:t>/unit</a:t>
            </a:r>
          </a:p>
          <a:p>
            <a:pPr marL="0">
              <a:buNone/>
            </a:pPr>
            <a:r>
              <a:rPr lang="en-US" u="sng" dirty="0" smtClean="0"/>
              <a:t>Quantity</a:t>
            </a:r>
            <a:r>
              <a:rPr lang="en-US" dirty="0" smtClean="0"/>
              <a:t>: 10 to 22</a:t>
            </a:r>
          </a:p>
          <a:p>
            <a:pPr marL="0">
              <a:buNone/>
            </a:pPr>
            <a:r>
              <a:rPr lang="en-US" u="sng" dirty="0" smtClean="0"/>
              <a:t>Technical Specs</a:t>
            </a:r>
            <a:r>
              <a:rPr lang="en-US" dirty="0" smtClean="0"/>
              <a:t>: Available</a:t>
            </a:r>
          </a:p>
          <a:p>
            <a:pPr marL="0">
              <a:buNone/>
            </a:pPr>
            <a:r>
              <a:rPr lang="en-US" u="sng" dirty="0" smtClean="0"/>
              <a:t>Timing</a:t>
            </a:r>
            <a:r>
              <a:rPr lang="en-US" dirty="0" smtClean="0"/>
              <a:t>: ASAP</a:t>
            </a:r>
          </a:p>
          <a:p>
            <a:pPr marL="0">
              <a:buNone/>
            </a:pPr>
            <a:r>
              <a:rPr lang="en-US" u="sng" dirty="0" smtClean="0"/>
              <a:t>Nature</a:t>
            </a:r>
            <a:r>
              <a:rPr lang="en-US" dirty="0" smtClean="0"/>
              <a:t>: in-kind and funding</a:t>
            </a:r>
          </a:p>
          <a:p>
            <a:pPr marL="0">
              <a:buNone/>
            </a:pPr>
            <a:r>
              <a:rPr lang="en-US" u="sng" dirty="0" smtClean="0"/>
              <a:t>Manpower</a:t>
            </a:r>
            <a:r>
              <a:rPr lang="en-US" dirty="0" smtClean="0"/>
              <a:t>: 0.3 FTE for Quality control and assembly</a:t>
            </a:r>
            <a:endParaRPr lang="en-US" u="sng" dirty="0" smtClean="0"/>
          </a:p>
          <a:p>
            <a:pPr marL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Cryomodule Package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>
              <a:buNone/>
            </a:pPr>
            <a:r>
              <a:rPr lang="en-US" u="sng" dirty="0" smtClean="0"/>
              <a:t>Description</a:t>
            </a:r>
            <a:r>
              <a:rPr lang="en-US" dirty="0" smtClean="0"/>
              <a:t>: the cavity package consists in the realization of the vacuum vessel which will house the SC cavities and solenoid.</a:t>
            </a:r>
          </a:p>
          <a:p>
            <a:pPr marL="0">
              <a:buNone/>
            </a:pPr>
            <a:r>
              <a:rPr lang="en-US" u="sng" dirty="0" smtClean="0"/>
              <a:t>Cost</a:t>
            </a:r>
            <a:r>
              <a:rPr lang="en-US" dirty="0" smtClean="0"/>
              <a:t>:600 </a:t>
            </a:r>
            <a:r>
              <a:rPr lang="en-US" dirty="0" err="1" smtClean="0"/>
              <a:t>kCHF</a:t>
            </a:r>
            <a:r>
              <a:rPr lang="en-US" dirty="0" smtClean="0"/>
              <a:t>/unit</a:t>
            </a:r>
          </a:p>
          <a:p>
            <a:pPr marL="0">
              <a:buNone/>
            </a:pPr>
            <a:r>
              <a:rPr lang="en-US" u="sng" dirty="0" smtClean="0"/>
              <a:t>Quantity</a:t>
            </a:r>
            <a:r>
              <a:rPr lang="en-US" dirty="0" smtClean="0"/>
              <a:t>: 2 to 4</a:t>
            </a:r>
          </a:p>
          <a:p>
            <a:pPr marL="0">
              <a:buNone/>
            </a:pPr>
            <a:r>
              <a:rPr lang="en-US" u="sng" dirty="0" smtClean="0"/>
              <a:t>Technical Specs</a:t>
            </a:r>
            <a:r>
              <a:rPr lang="en-US" dirty="0" smtClean="0"/>
              <a:t>: available at the end of 2010</a:t>
            </a:r>
          </a:p>
          <a:p>
            <a:pPr marL="0">
              <a:buNone/>
            </a:pPr>
            <a:r>
              <a:rPr lang="en-US" u="sng" dirty="0" smtClean="0"/>
              <a:t>Timing</a:t>
            </a:r>
            <a:r>
              <a:rPr lang="en-US" dirty="0" smtClean="0"/>
              <a:t>: starting mid 2013 </a:t>
            </a:r>
          </a:p>
          <a:p>
            <a:pPr marL="0">
              <a:buNone/>
            </a:pPr>
            <a:r>
              <a:rPr lang="en-US" u="sng" dirty="0" smtClean="0"/>
              <a:t>Nature</a:t>
            </a:r>
            <a:r>
              <a:rPr lang="en-US" dirty="0" smtClean="0"/>
              <a:t>: in-kind and funding</a:t>
            </a:r>
          </a:p>
          <a:p>
            <a:pPr marL="0">
              <a:buNone/>
            </a:pPr>
            <a:r>
              <a:rPr lang="en-US" u="sng" dirty="0" smtClean="0"/>
              <a:t>Manpower</a:t>
            </a:r>
            <a:r>
              <a:rPr lang="en-US" dirty="0" smtClean="0"/>
              <a:t>: 1FTE  specialized technician able to work in the cleaning room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Beam Diagnostics Short Box Package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>
              <a:buNone/>
            </a:pPr>
            <a:r>
              <a:rPr lang="en-US" u="sng" dirty="0" smtClean="0"/>
              <a:t>Description</a:t>
            </a:r>
            <a:r>
              <a:rPr lang="en-US" dirty="0" smtClean="0"/>
              <a:t>: the beam diagnostics short box package consists in the realization of a ultra compact highly engineered chamber filled with new generation of precision measurement devices for the SC linac, namely beam position, profile and intensity.</a:t>
            </a:r>
          </a:p>
          <a:p>
            <a:pPr marL="0">
              <a:buNone/>
            </a:pPr>
            <a:r>
              <a:rPr lang="en-US" u="sng" dirty="0" smtClean="0"/>
              <a:t>Cost</a:t>
            </a:r>
            <a:r>
              <a:rPr lang="en-US" dirty="0" smtClean="0"/>
              <a:t>:46 </a:t>
            </a:r>
            <a:r>
              <a:rPr lang="en-US" dirty="0" err="1" smtClean="0"/>
              <a:t>kCHF</a:t>
            </a:r>
            <a:endParaRPr lang="en-US" dirty="0" smtClean="0"/>
          </a:p>
          <a:p>
            <a:pPr marL="0">
              <a:buNone/>
            </a:pPr>
            <a:r>
              <a:rPr lang="en-US" u="sng" dirty="0" smtClean="0"/>
              <a:t>Quantity</a:t>
            </a:r>
            <a:r>
              <a:rPr lang="en-US" dirty="0" smtClean="0"/>
              <a:t>: 6</a:t>
            </a:r>
          </a:p>
          <a:p>
            <a:pPr marL="0">
              <a:buNone/>
            </a:pPr>
            <a:r>
              <a:rPr lang="en-US" u="sng" dirty="0" smtClean="0"/>
              <a:t>Technical Specs</a:t>
            </a:r>
            <a:r>
              <a:rPr lang="en-US" dirty="0" smtClean="0"/>
              <a:t>: available at the end of 2011</a:t>
            </a:r>
          </a:p>
          <a:p>
            <a:pPr marL="0">
              <a:buNone/>
            </a:pPr>
            <a:r>
              <a:rPr lang="en-US" u="sng" dirty="0" smtClean="0"/>
              <a:t>Timing</a:t>
            </a:r>
            <a:r>
              <a:rPr lang="en-US" dirty="0" smtClean="0"/>
              <a:t>: first installation foreseen by end 2013</a:t>
            </a:r>
          </a:p>
          <a:p>
            <a:pPr marL="0">
              <a:buNone/>
            </a:pPr>
            <a:r>
              <a:rPr lang="en-US" u="sng" dirty="0" smtClean="0"/>
              <a:t>Nature</a:t>
            </a:r>
            <a:r>
              <a:rPr lang="en-US" dirty="0" smtClean="0"/>
              <a:t>: in-kind and funding</a:t>
            </a:r>
          </a:p>
          <a:p>
            <a:pPr marL="0">
              <a:buNone/>
            </a:pPr>
            <a:r>
              <a:rPr lang="en-US" u="sng" dirty="0" smtClean="0"/>
              <a:t>Manpower</a:t>
            </a:r>
            <a:r>
              <a:rPr lang="en-US" dirty="0" smtClean="0"/>
              <a:t>: 0.3 FTE specialized technician + 0.3 FTE application engineer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Emittance meter Package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>
              <a:buNone/>
            </a:pPr>
            <a:r>
              <a:rPr lang="en-US" u="sng" dirty="0" smtClean="0"/>
              <a:t>Description</a:t>
            </a:r>
            <a:r>
              <a:rPr lang="en-US" dirty="0" smtClean="0"/>
              <a:t>: this package consists in the realization of a new generation of high sensitivity emittance meter for ultra low intensity radioactive beam intensity</a:t>
            </a:r>
          </a:p>
          <a:p>
            <a:pPr marL="0">
              <a:buNone/>
            </a:pPr>
            <a:r>
              <a:rPr lang="en-US" u="sng" dirty="0" smtClean="0"/>
              <a:t>Cost</a:t>
            </a:r>
            <a:r>
              <a:rPr lang="en-US" dirty="0" smtClean="0"/>
              <a:t>:70 </a:t>
            </a:r>
            <a:r>
              <a:rPr lang="en-US" dirty="0" err="1" smtClean="0"/>
              <a:t>kCHF</a:t>
            </a:r>
            <a:endParaRPr lang="en-US" dirty="0" smtClean="0"/>
          </a:p>
          <a:p>
            <a:pPr marL="0">
              <a:buNone/>
            </a:pPr>
            <a:r>
              <a:rPr lang="en-US" u="sng" dirty="0" smtClean="0"/>
              <a:t>Quantity</a:t>
            </a:r>
            <a:r>
              <a:rPr lang="en-US" dirty="0" smtClean="0"/>
              <a:t>: 1</a:t>
            </a:r>
          </a:p>
          <a:p>
            <a:pPr marL="0">
              <a:buNone/>
            </a:pPr>
            <a:r>
              <a:rPr lang="en-US" u="sng" dirty="0" smtClean="0"/>
              <a:t>Technical Specs</a:t>
            </a:r>
            <a:r>
              <a:rPr lang="en-US" dirty="0" smtClean="0"/>
              <a:t>: Available at the end of 2011</a:t>
            </a:r>
          </a:p>
          <a:p>
            <a:pPr marL="0">
              <a:buNone/>
            </a:pPr>
            <a:r>
              <a:rPr lang="en-US" u="sng" dirty="0" smtClean="0"/>
              <a:t>Timing</a:t>
            </a:r>
            <a:r>
              <a:rPr lang="en-US" dirty="0" smtClean="0"/>
              <a:t>: installation foreseen by end of 2013</a:t>
            </a:r>
          </a:p>
          <a:p>
            <a:pPr marL="0">
              <a:buNone/>
            </a:pPr>
            <a:r>
              <a:rPr lang="en-US" u="sng" dirty="0" smtClean="0"/>
              <a:t>Nature</a:t>
            </a:r>
            <a:r>
              <a:rPr lang="en-US" dirty="0" smtClean="0"/>
              <a:t>: in-kind and funding</a:t>
            </a:r>
          </a:p>
          <a:p>
            <a:pPr marL="0">
              <a:buNone/>
            </a:pPr>
            <a:r>
              <a:rPr lang="en-US" u="sng" dirty="0" smtClean="0"/>
              <a:t>Manpower</a:t>
            </a:r>
            <a:r>
              <a:rPr lang="en-US" dirty="0" smtClean="0"/>
              <a:t>: 1 FTE engineer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Beam Energy Measurement Package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>
              <a:buNone/>
            </a:pPr>
            <a:r>
              <a:rPr lang="en-US" u="sng" dirty="0" smtClean="0"/>
              <a:t>Description</a:t>
            </a:r>
            <a:r>
              <a:rPr lang="en-US" dirty="0" smtClean="0"/>
              <a:t>: this package  consists in the realization of silicon/diamond detectors that will be used to measure the beam energy and energy profile and will allow the tuning if the SC cavities</a:t>
            </a:r>
          </a:p>
          <a:p>
            <a:pPr marL="0">
              <a:buNone/>
            </a:pPr>
            <a:r>
              <a:rPr lang="en-US" u="sng" dirty="0" smtClean="0"/>
              <a:t>Cost</a:t>
            </a:r>
            <a:r>
              <a:rPr lang="en-US" dirty="0" smtClean="0"/>
              <a:t>:50 </a:t>
            </a:r>
            <a:r>
              <a:rPr lang="en-US" dirty="0" err="1" smtClean="0"/>
              <a:t>kCHF</a:t>
            </a:r>
            <a:endParaRPr lang="en-US" dirty="0" smtClean="0"/>
          </a:p>
          <a:p>
            <a:pPr marL="0">
              <a:buNone/>
            </a:pPr>
            <a:r>
              <a:rPr lang="en-US" u="sng" dirty="0" smtClean="0"/>
              <a:t>Quantity</a:t>
            </a:r>
            <a:r>
              <a:rPr lang="en-US" dirty="0" smtClean="0"/>
              <a:t>: 1</a:t>
            </a:r>
          </a:p>
          <a:p>
            <a:pPr marL="0">
              <a:buNone/>
            </a:pPr>
            <a:r>
              <a:rPr lang="en-US" u="sng" dirty="0" smtClean="0"/>
              <a:t>Technical Specs</a:t>
            </a:r>
            <a:r>
              <a:rPr lang="en-US" dirty="0" smtClean="0"/>
              <a:t>: available at the end of 2010</a:t>
            </a:r>
          </a:p>
          <a:p>
            <a:pPr marL="0">
              <a:buNone/>
            </a:pPr>
            <a:r>
              <a:rPr lang="en-US" u="sng" dirty="0" smtClean="0"/>
              <a:t>Timing</a:t>
            </a:r>
            <a:r>
              <a:rPr lang="en-US" dirty="0" smtClean="0"/>
              <a:t>: ASAP</a:t>
            </a:r>
          </a:p>
          <a:p>
            <a:pPr marL="0">
              <a:buNone/>
            </a:pPr>
            <a:r>
              <a:rPr lang="en-US" u="sng" dirty="0" smtClean="0"/>
              <a:t>Nature</a:t>
            </a:r>
            <a:r>
              <a:rPr lang="en-US" dirty="0" smtClean="0"/>
              <a:t>: in-kind and funding</a:t>
            </a:r>
          </a:p>
          <a:p>
            <a:pPr marL="0">
              <a:buNone/>
            </a:pPr>
            <a:r>
              <a:rPr lang="en-US" u="sng" dirty="0" smtClean="0"/>
              <a:t>Manpower</a:t>
            </a:r>
            <a:r>
              <a:rPr lang="en-US" dirty="0" smtClean="0"/>
              <a:t>: 0.5 FTE physicist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Beam lines Package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>
              <a:buNone/>
            </a:pPr>
            <a:r>
              <a:rPr lang="en-US" u="sng" dirty="0" smtClean="0"/>
              <a:t>Description</a:t>
            </a:r>
            <a:r>
              <a:rPr lang="en-US" dirty="0" smtClean="0"/>
              <a:t>: Fully equipped high energy beam transfer line for different experiments</a:t>
            </a:r>
          </a:p>
          <a:p>
            <a:pPr marL="0">
              <a:buNone/>
            </a:pPr>
            <a:r>
              <a:rPr lang="en-US" u="sng" dirty="0" smtClean="0"/>
              <a:t>Cost</a:t>
            </a:r>
            <a:r>
              <a:rPr lang="en-US" dirty="0" smtClean="0"/>
              <a:t>:~700kCHF/line</a:t>
            </a:r>
          </a:p>
          <a:p>
            <a:pPr marL="0">
              <a:buNone/>
            </a:pPr>
            <a:r>
              <a:rPr lang="en-US" u="sng" dirty="0" smtClean="0"/>
              <a:t>Quantity</a:t>
            </a:r>
            <a:r>
              <a:rPr lang="en-US" dirty="0" smtClean="0"/>
              <a:t>: 3</a:t>
            </a:r>
          </a:p>
          <a:p>
            <a:pPr marL="0">
              <a:buNone/>
            </a:pPr>
            <a:r>
              <a:rPr lang="en-US" u="sng" dirty="0" smtClean="0"/>
              <a:t>Technical Specs</a:t>
            </a:r>
            <a:r>
              <a:rPr lang="en-US" dirty="0" smtClean="0"/>
              <a:t>: Available by end of 2010</a:t>
            </a:r>
          </a:p>
          <a:p>
            <a:pPr marL="0">
              <a:buNone/>
            </a:pPr>
            <a:r>
              <a:rPr lang="en-US" u="sng" dirty="0" smtClean="0"/>
              <a:t>Timing</a:t>
            </a:r>
            <a:r>
              <a:rPr lang="en-US" dirty="0" smtClean="0"/>
              <a:t>: first beam line to be installed by end of 2012</a:t>
            </a:r>
          </a:p>
          <a:p>
            <a:pPr marL="0">
              <a:buNone/>
            </a:pPr>
            <a:r>
              <a:rPr lang="en-US" u="sng" dirty="0" smtClean="0"/>
              <a:t>Nature</a:t>
            </a:r>
            <a:r>
              <a:rPr lang="en-US" dirty="0" smtClean="0"/>
              <a:t>: in-kind and funding</a:t>
            </a:r>
          </a:p>
          <a:p>
            <a:pPr marL="0">
              <a:buNone/>
            </a:pPr>
            <a:r>
              <a:rPr lang="en-US" u="sng" dirty="0" smtClean="0"/>
              <a:t>Manpower</a:t>
            </a:r>
            <a:r>
              <a:rPr lang="en-US" dirty="0" smtClean="0"/>
              <a:t>: 1 FTE installation and alignment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extension for HIE-ISOLDE (Jura side)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463" y="1425388"/>
            <a:ext cx="7507110" cy="51801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extension for HIE-ISOLDE (Geneva side without labs)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463" y="1425387"/>
            <a:ext cx="7627644" cy="52632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extension for HIE-ISOLDE (Geneva side including labs)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551" y="1453610"/>
            <a:ext cx="7805124" cy="53857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theme/theme1.xml><?xml version="1.0" encoding="utf-8"?>
<a:theme xmlns:a="http://schemas.openxmlformats.org/drawingml/2006/main" name="Revolution">
  <a:themeElements>
    <a:clrScheme name="Revolution">
      <a:dk1>
        <a:sysClr val="windowText" lastClr="000000"/>
      </a:dk1>
      <a:lt1>
        <a:sysClr val="window" lastClr="FFFFFF"/>
      </a:lt1>
      <a:dk2>
        <a:srgbClr val="1B3861"/>
      </a:dk2>
      <a:lt2>
        <a:srgbClr val="38ABED"/>
      </a:lt2>
      <a:accent1>
        <a:srgbClr val="0C5986"/>
      </a:accent1>
      <a:accent2>
        <a:srgbClr val="DDF53D"/>
      </a:accent2>
      <a:accent3>
        <a:srgbClr val="508709"/>
      </a:accent3>
      <a:accent4>
        <a:srgbClr val="BF5E00"/>
      </a:accent4>
      <a:accent5>
        <a:srgbClr val="9C0001"/>
      </a:accent5>
      <a:accent6>
        <a:srgbClr val="660075"/>
      </a:accent6>
      <a:hlink>
        <a:srgbClr val="ABF24D"/>
      </a:hlink>
      <a:folHlink>
        <a:srgbClr val="A0E7FB"/>
      </a:folHlink>
    </a:clrScheme>
    <a:fontScheme name="Revolution">
      <a:majorFont>
        <a:latin typeface="Trebuchet MS"/>
        <a:ea typeface=""/>
        <a:cs typeface=""/>
        <a:font script="Jpan" typeface="ＭＳ ゴシック"/>
      </a:majorFont>
      <a:minorFont>
        <a:latin typeface="Trebuchet MS"/>
        <a:ea typeface=""/>
        <a:cs typeface=""/>
        <a:font script="Jpan" typeface="ＭＳ ゴシック"/>
      </a:minorFont>
    </a:fontScheme>
    <a:fmtScheme name="Revolution">
      <a: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0800000">
              <a:srgbClr val="808080">
                <a:alpha val="75000"/>
              </a:srgbClr>
            </a:innerShdw>
          </a:effectLst>
        </a:effectStyle>
        <a:effectStyle>
          <a:effectLst>
            <a:innerShdw blurRad="50800" dist="25400" dir="13500000">
              <a:srgbClr val="808080">
                <a:alpha val="75000"/>
              </a:srgbClr>
            </a:innerShdw>
            <a:outerShdw blurRad="63500" dist="50800" dir="5400000" algn="br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1400000"/>
            </a:lightRig>
          </a:scene3d>
          <a:sp3d contourW="12700" prstMaterial="softmetal">
            <a:bevelT w="63500" h="254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Pixel">
  <a:themeElements>
    <a:clrScheme name="Pixel">
      <a:dk1>
        <a:srgbClr val="FFFFFF"/>
      </a:dk1>
      <a:lt1>
        <a:srgbClr val="103154"/>
      </a:lt1>
      <a:dk2>
        <a:srgbClr val="0096FF"/>
      </a:dk2>
      <a:lt2>
        <a:srgbClr val="87FD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Pixel">
      <a:majorFont>
        <a:latin typeface="Corbel"/>
        <a:ea typeface=""/>
        <a:cs typeface=""/>
        <a:font script="Jpan" typeface="メイリオ"/>
      </a:majorFont>
      <a:minorFont>
        <a:latin typeface="Corbel"/>
        <a:ea typeface=""/>
        <a:cs typeface=""/>
        <a:font script="Jpan" typeface="メイリオ"/>
      </a:minorFont>
    </a:fontScheme>
    <a:fmtScheme name="Pixel">
      <a:fillStyleLst>
        <a:solidFill>
          <a:schemeClr val="phClr"/>
        </a:solidFill>
        <a:solidFill>
          <a:schemeClr val="phClr">
            <a:satMod val="150000"/>
          </a:schemeClr>
        </a:solidFill>
        <a:solidFill>
          <a:schemeClr val="phClr">
            <a:shade val="80000"/>
            <a:lumMod val="9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63500" dir="2700000" sx="102000" sy="102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/>
          </a:scene3d>
          <a:sp3d>
            <a:bevelT w="0" h="0"/>
          </a:sp3d>
        </a:effectStyle>
        <a:effectStyle>
          <a:effectLst>
            <a:outerShdw blurRad="63500" dist="38100" dir="3600000" sx="103000" sy="103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5400000"/>
            </a:lightRig>
          </a:scene3d>
          <a:sp3d prstMaterial="softmetal">
            <a:bevelT w="635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5000"/>
                <a:satMod val="350000"/>
              </a:schemeClr>
            </a:gs>
            <a:gs pos="100000">
              <a:schemeClr val="phClr">
                <a:shade val="20000"/>
                <a:satMod val="15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000"/>
                <a:satMod val="400000"/>
              </a:schemeClr>
              <a:schemeClr val="phClr">
                <a:tint val="50000"/>
                <a:satMod val="4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Trek.thmx</Template>
  <TotalTime>1005</TotalTime>
  <Words>474</Words>
  <Application>Microsoft Office PowerPoint</Application>
  <PresentationFormat>On-screen Show (4:3)</PresentationFormat>
  <Paragraphs>67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Revolution</vt:lpstr>
      <vt:lpstr>Pixel</vt:lpstr>
      <vt:lpstr>HIE-ISOLDE  contribution packages</vt:lpstr>
      <vt:lpstr>HIE-ISOLDE Schedule</vt:lpstr>
      <vt:lpstr>Cu substrate Cavity Package</vt:lpstr>
      <vt:lpstr>RF Special Components Package</vt:lpstr>
      <vt:lpstr>Cryomodule Package</vt:lpstr>
      <vt:lpstr>Beam Diagnostics Short Box Package</vt:lpstr>
      <vt:lpstr>Emittance meter Package</vt:lpstr>
      <vt:lpstr>Beam Energy Measurement Package</vt:lpstr>
      <vt:lpstr>Beam lines Package</vt:lpstr>
      <vt:lpstr>PowerPoint Presentation</vt:lpstr>
      <vt:lpstr>Possible extension for HIE-ISOLDE (Jura side)</vt:lpstr>
      <vt:lpstr>Possible extension for HIE-ISOLDE (Geneva side without labs)</vt:lpstr>
      <vt:lpstr>Possible extension for HIE-ISOLDE (Geneva side including labs)</vt:lpstr>
    </vt:vector>
  </TitlesOfParts>
  <Company>CERN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HIE-ISOLDE  contribution packages</dc:title>
  <dc:creator>Matteo Pasini</dc:creator>
  <cp:lastModifiedBy>Jenny Weterings</cp:lastModifiedBy>
  <cp:revision>3</cp:revision>
  <dcterms:created xsi:type="dcterms:W3CDTF">2010-06-23T08:55:46Z</dcterms:created>
  <dcterms:modified xsi:type="dcterms:W3CDTF">2013-04-05T09:35:05Z</dcterms:modified>
</cp:coreProperties>
</file>