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86" r:id="rId2"/>
    <p:sldId id="289" r:id="rId3"/>
    <p:sldId id="301" r:id="rId4"/>
    <p:sldId id="302" r:id="rId5"/>
    <p:sldId id="306" r:id="rId6"/>
    <p:sldId id="300" r:id="rId7"/>
    <p:sldId id="303" r:id="rId8"/>
    <p:sldId id="305" r:id="rId9"/>
    <p:sldId id="304" r:id="rId10"/>
    <p:sldId id="30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348C"/>
    <a:srgbClr val="7BBA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47" autoAdjust="0"/>
    <p:restoredTop sz="94660"/>
  </p:normalViewPr>
  <p:slideViewPr>
    <p:cSldViewPr>
      <p:cViewPr varScale="1">
        <p:scale>
          <a:sx n="112" d="100"/>
          <a:sy n="112" d="100"/>
        </p:scale>
        <p:origin x="-72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12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97800-06CD-4BEE-B93B-1BCB4692557D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92720-820E-47C1-8A16-C0C1611DAA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220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8072" y="1988840"/>
            <a:ext cx="7772400" cy="1470025"/>
          </a:xfrm>
        </p:spPr>
        <p:txBody>
          <a:bodyPr>
            <a:normAutofit/>
          </a:bodyPr>
          <a:lstStyle>
            <a:lvl1pPr>
              <a:defRPr sz="4800" b="1">
                <a:solidFill>
                  <a:srgbClr val="7BBA2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3872" y="371703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8" name="Picture 1" descr="CERN14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5085184"/>
            <a:ext cx="1706488" cy="170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-11342"/>
            <a:ext cx="4464496" cy="972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-8"/>
            <a:ext cx="7643192" cy="980736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4928" y="1340768"/>
            <a:ext cx="7653536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1800"/>
            </a:lvl1pPr>
            <a:lvl2pPr>
              <a:buFont typeface="Wingdings" pitchFamily="2" charset="2"/>
              <a:buChar char="Ø"/>
              <a:defRPr sz="1600"/>
            </a:lvl2pPr>
            <a:lvl3pPr>
              <a:defRPr sz="1600"/>
            </a:lvl3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11960" y="6428358"/>
            <a:ext cx="1584176" cy="365125"/>
          </a:xfrm>
          <a:prstGeom prst="rect">
            <a:avLst/>
          </a:prstGeom>
        </p:spPr>
        <p:txBody>
          <a:bodyPr/>
          <a:lstStyle/>
          <a:p>
            <a:fld id="{DCE4B40A-67BA-4787-801A-16EE65008C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arallelogram 6"/>
          <p:cNvSpPr/>
          <p:nvPr userDrawn="1"/>
        </p:nvSpPr>
        <p:spPr>
          <a:xfrm>
            <a:off x="36000" y="854720"/>
            <a:ext cx="9072000" cy="54000"/>
          </a:xfrm>
          <a:prstGeom prst="parallelogram">
            <a:avLst>
              <a:gd name="adj" fmla="val 162471"/>
            </a:avLst>
          </a:prstGeom>
          <a:solidFill>
            <a:srgbClr val="7BBA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1043608" y="6453013"/>
            <a:ext cx="3024336" cy="360363"/>
          </a:xfrm>
        </p:spPr>
        <p:txBody>
          <a:bodyPr>
            <a:noAutofit/>
          </a:bodyPr>
          <a:lstStyle>
            <a:lvl1pPr>
              <a:buFontTx/>
              <a:buNone/>
              <a:defRPr sz="1200"/>
            </a:lvl1pPr>
            <a:lvl2pPr>
              <a:buFontTx/>
              <a:buNone/>
              <a:defRPr sz="1400"/>
            </a:lvl2pPr>
            <a:lvl3pPr>
              <a:buFontTx/>
              <a:buNone/>
              <a:defRPr sz="1400"/>
            </a:lvl3pPr>
            <a:lvl4pPr>
              <a:buFontTx/>
              <a:buNone/>
              <a:defRPr sz="1400"/>
            </a:lvl4pPr>
            <a:lvl5pPr>
              <a:buFontTx/>
              <a:buNone/>
              <a:defRPr sz="1400"/>
            </a:lvl5pPr>
          </a:lstStyle>
          <a:p>
            <a:pPr lvl="0"/>
            <a:r>
              <a:rPr lang="en-US" dirty="0" smtClean="0"/>
              <a:t>References</a:t>
            </a: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39141" y="6381328"/>
            <a:ext cx="1697355" cy="369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3568" y="-27384"/>
            <a:ext cx="8460432" cy="836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1600200"/>
            <a:ext cx="806489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5" name="Rectangle 4"/>
          <p:cNvSpPr>
            <a:spLocks noChangeAspect="1"/>
          </p:cNvSpPr>
          <p:nvPr/>
        </p:nvSpPr>
        <p:spPr>
          <a:xfrm>
            <a:off x="0" y="1141610"/>
            <a:ext cx="611559" cy="5743774"/>
          </a:xfrm>
          <a:prstGeom prst="rect">
            <a:avLst/>
          </a:prstGeom>
          <a:solidFill>
            <a:srgbClr val="293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>
            <a:spLocks noChangeAspect="1"/>
          </p:cNvSpPr>
          <p:nvPr/>
        </p:nvSpPr>
        <p:spPr>
          <a:xfrm rot="16200000">
            <a:off x="-69563" y="83580"/>
            <a:ext cx="761107" cy="601136"/>
          </a:xfrm>
          <a:prstGeom prst="rtTriangle">
            <a:avLst/>
          </a:prstGeom>
          <a:solidFill>
            <a:srgbClr val="293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-16768" y="6469211"/>
            <a:ext cx="4955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DCE4B40A-67BA-4787-801A-16EE65008C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arallelogram 8"/>
          <p:cNvSpPr/>
          <p:nvPr userDrawn="1"/>
        </p:nvSpPr>
        <p:spPr>
          <a:xfrm>
            <a:off x="36000" y="854720"/>
            <a:ext cx="9072000" cy="54000"/>
          </a:xfrm>
          <a:prstGeom prst="parallelogram">
            <a:avLst>
              <a:gd name="adj" fmla="val 162471"/>
            </a:avLst>
          </a:prstGeom>
          <a:solidFill>
            <a:srgbClr val="7BBA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39141" y="6381328"/>
            <a:ext cx="1697355" cy="369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Ø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ü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670943"/>
            <a:ext cx="8208912" cy="1470025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pitchFamily="34" charset="0"/>
                <a:cs typeface="Times New Roman" pitchFamily="18" charset="0"/>
              </a:rPr>
              <a:t>Coordinator’s report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9672" y="3356993"/>
            <a:ext cx="6400800" cy="2232247"/>
          </a:xfrm>
        </p:spPr>
        <p:txBody>
          <a:bodyPr>
            <a:normAutofit/>
          </a:bodyPr>
          <a:lstStyle/>
          <a:p>
            <a:r>
              <a:rPr lang="en-GB" dirty="0" smtClean="0"/>
              <a:t>.</a:t>
            </a:r>
            <a:endParaRPr lang="en-GB" dirty="0"/>
          </a:p>
          <a:p>
            <a:endParaRPr lang="en-US" dirty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995936" y="6093296"/>
            <a:ext cx="21490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GB" dirty="0">
                <a:solidFill>
                  <a:prstClr val="black"/>
                </a:solidFill>
              </a:rPr>
              <a:t>Magdalena </a:t>
            </a:r>
            <a:r>
              <a:rPr lang="en-GB" dirty="0" smtClean="0">
                <a:solidFill>
                  <a:prstClr val="black"/>
                </a:solidFill>
              </a:rPr>
              <a:t>Kowalska</a:t>
            </a:r>
          </a:p>
        </p:txBody>
      </p:sp>
    </p:spTree>
    <p:extLst>
      <p:ext uri="{BB962C8B-B14F-4D97-AF65-F5344CB8AC3E}">
        <p14:creationId xmlns:p14="http://schemas.microsoft.com/office/powerpoint/2010/main" val="1142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Shifts 2012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980728"/>
            <a:ext cx="7869560" cy="1728192"/>
          </a:xfrm>
        </p:spPr>
        <p:txBody>
          <a:bodyPr/>
          <a:lstStyle/>
          <a:p>
            <a:r>
              <a:rPr lang="en-US" b="1" dirty="0">
                <a:solidFill>
                  <a:srgbClr val="29348C"/>
                </a:solidFill>
              </a:rPr>
              <a:t>Shift balance: 1009 </a:t>
            </a:r>
            <a:r>
              <a:rPr lang="en-US" b="1" dirty="0" smtClean="0">
                <a:solidFill>
                  <a:srgbClr val="29348C"/>
                </a:solidFill>
              </a:rPr>
              <a:t>open shifts </a:t>
            </a:r>
            <a:r>
              <a:rPr lang="en-US" b="1" dirty="0">
                <a:solidFill>
                  <a:srgbClr val="29348C"/>
                </a:solidFill>
              </a:rPr>
              <a:t>for IS experiments,  53 shifts </a:t>
            </a:r>
            <a:r>
              <a:rPr lang="en-US" b="1" dirty="0" smtClean="0">
                <a:solidFill>
                  <a:srgbClr val="29348C"/>
                </a:solidFill>
              </a:rPr>
              <a:t>for LOIs</a:t>
            </a:r>
          </a:p>
          <a:p>
            <a:r>
              <a:rPr lang="en-US" dirty="0" smtClean="0"/>
              <a:t>Shift </a:t>
            </a:r>
            <a:r>
              <a:rPr lang="en-US" dirty="0"/>
              <a:t>requests:  833 </a:t>
            </a:r>
            <a:r>
              <a:rPr lang="en-US" dirty="0" smtClean="0"/>
              <a:t>shifts for 71 IS exp </a:t>
            </a:r>
            <a:r>
              <a:rPr lang="en-US" dirty="0" err="1" smtClean="0"/>
              <a:t>vs</a:t>
            </a:r>
            <a:r>
              <a:rPr lang="en-US" dirty="0" smtClean="0"/>
              <a:t> 657.5 in 2011; </a:t>
            </a:r>
            <a:r>
              <a:rPr lang="en-US" dirty="0"/>
              <a:t>40 shifts </a:t>
            </a:r>
            <a:r>
              <a:rPr lang="en-US" dirty="0" smtClean="0"/>
              <a:t>for 14 LOIs</a:t>
            </a:r>
          </a:p>
          <a:p>
            <a:r>
              <a:rPr lang="en-US" dirty="0" smtClean="0"/>
              <a:t>20 IS experiments with no beam requests</a:t>
            </a:r>
          </a:p>
          <a:p>
            <a:r>
              <a:rPr lang="en-US" dirty="0" smtClean="0"/>
              <a:t>REX requests: 377.5 shifts (IS + LOIs)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847"/>
              </p:ext>
            </p:extLst>
          </p:nvPr>
        </p:nvGraphicFramePr>
        <p:xfrm>
          <a:off x="179512" y="3032968"/>
          <a:ext cx="4427983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9752"/>
                <a:gridCol w="1008112"/>
                <a:gridCol w="108011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Scheduled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Weeks with protons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All shifts (IS+LOI+MD)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565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491.5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Shifts</a:t>
                      </a:r>
                      <a:r>
                        <a:rPr lang="en-US" baseline="0" dirty="0" smtClean="0"/>
                        <a:t> for IS exp 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440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Shifts for LOIs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31.5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# of IS exp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# of LOIs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REX runs / exp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 / 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10</a:t>
                      </a:r>
                      <a:r>
                        <a:rPr lang="en-US" baseline="0" dirty="0" smtClean="0"/>
                        <a:t> /</a:t>
                      </a:r>
                      <a:r>
                        <a:rPr lang="en-US" dirty="0" smtClean="0"/>
                        <a:t> 14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REX shifts (IS +LOI)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221.5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190.5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Average shifts/day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2.08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2.31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2822208"/>
              </p:ext>
            </p:extLst>
          </p:nvPr>
        </p:nvGraphicFramePr>
        <p:xfrm>
          <a:off x="4788024" y="3026932"/>
          <a:ext cx="4248472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0572"/>
                <a:gridCol w="968950"/>
                <a:gridCol w="9689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Delivered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Protons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11.5e19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8.05e19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All shifts (IS+LOI+MD)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529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463.5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Shifts</a:t>
                      </a:r>
                      <a:r>
                        <a:rPr lang="en-US" baseline="0" dirty="0" smtClean="0"/>
                        <a:t> for IS exp 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313.5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Shifts for LOIs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REX shifts (IS +LOI)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221.5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190.5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Average IS shifts/day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1.61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1.55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6340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Delivered shifts 2012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980728"/>
            <a:ext cx="7869560" cy="1368152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11960" y="5996310"/>
            <a:ext cx="1584176" cy="365125"/>
          </a:xfrm>
        </p:spPr>
        <p:txBody>
          <a:bodyPr/>
          <a:lstStyle/>
          <a:p>
            <a:fld id="{DCE4B40A-67BA-4787-801A-16EE65008C21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043608" y="6020965"/>
            <a:ext cx="3024336" cy="360363"/>
          </a:xfrm>
        </p:spPr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03" t="19420" r="5666" b="14096"/>
          <a:stretch/>
        </p:blipFill>
        <p:spPr bwMode="auto">
          <a:xfrm>
            <a:off x="827584" y="1244376"/>
            <a:ext cx="7897357" cy="4632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239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Delivered shifts 2011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39897"/>
            <a:ext cx="7920880" cy="5256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561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Remaining shifts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Low-energy IS experiments (including WITCH): 364.5 shifts</a:t>
            </a:r>
          </a:p>
          <a:p>
            <a:r>
              <a:rPr lang="en-GB" dirty="0" smtClean="0"/>
              <a:t>Post-accelerated REX experiments: 216.5 shifts</a:t>
            </a:r>
          </a:p>
          <a:p>
            <a:r>
              <a:rPr lang="en-GB" dirty="0" smtClean="0"/>
              <a:t>HIE-ISOLDE shifts (Oct12): 429 shifts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28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Physics since last meeting &amp; LS1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115616" y="1556792"/>
            <a:ext cx="7653536" cy="2520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Blip>
                <a:blip r:embed="rId2"/>
              </a:buBlip>
            </a:pPr>
            <a:r>
              <a:rPr lang="en-US" dirty="0" smtClean="0">
                <a:solidFill>
                  <a:srgbClr val="00B050"/>
                </a:solidFill>
              </a:rPr>
              <a:t>New method and groups - incomplete fusion with T-REX: Milano &amp; Cracow</a:t>
            </a:r>
          </a:p>
          <a:p>
            <a:pPr marL="342900" lvl="0" indent="-342900">
              <a:spcBef>
                <a:spcPct val="20000"/>
              </a:spcBef>
              <a:buBlip>
                <a:blip r:embed="rId2"/>
              </a:buBlip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TISD: </a:t>
            </a:r>
            <a:r>
              <a:rPr kumimoji="0" lang="en-GB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CaO</a:t>
            </a: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-Helicon (on GPS)</a:t>
            </a:r>
            <a:r>
              <a:rPr kumimoji="0" lang="en-GB" sz="1800" b="0" i="0" u="none" strike="noStrike" kern="1200" cap="none" spc="0" normalizeH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produce C and possibly </a:t>
            </a:r>
            <a:r>
              <a:rPr kumimoji="0" lang="en-GB" sz="1800" b="0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</a:t>
            </a:r>
            <a:r>
              <a:rPr kumimoji="0" lang="en-GB" sz="1800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beams</a:t>
            </a:r>
          </a:p>
          <a:p>
            <a:pPr marL="342900" lvl="0" indent="-342900">
              <a:spcBef>
                <a:spcPct val="20000"/>
              </a:spcBef>
              <a:buBlip>
                <a:blip r:embed="rId2"/>
              </a:buBlip>
            </a:pPr>
            <a:r>
              <a:rPr lang="en-GB" baseline="0" dirty="0" smtClean="0">
                <a:solidFill>
                  <a:srgbClr val="00B050"/>
                </a:solidFill>
              </a:rPr>
              <a:t>The</a:t>
            </a:r>
            <a:r>
              <a:rPr lang="en-GB" dirty="0" smtClean="0">
                <a:solidFill>
                  <a:srgbClr val="00B050"/>
                </a:solidFill>
              </a:rPr>
              <a:t> only WITCH run this year</a:t>
            </a:r>
          </a:p>
          <a:p>
            <a:pPr marL="342900" lvl="0" indent="-342900">
              <a:spcBef>
                <a:spcPct val="20000"/>
              </a:spcBef>
              <a:buBlip>
                <a:blip r:embed="rId2"/>
              </a:buBlip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44Ti for astrophysics </a:t>
            </a: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(GPS): 44Ti source from PSI, setup behind</a:t>
            </a:r>
            <a:r>
              <a:rPr kumimoji="0" lang="en-GB" sz="1800" b="0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REX</a:t>
            </a:r>
            <a:endParaRPr kumimoji="0" lang="en-GB" sz="18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en-GB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Mn</a:t>
            </a: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for COLLAPS (Manchester) and</a:t>
            </a:r>
            <a:r>
              <a:rPr kumimoji="0" lang="en-GB" sz="1800" b="0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some SSP users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lang="en-GB" baseline="0" dirty="0" smtClean="0">
                <a:solidFill>
                  <a:srgbClr val="00B050"/>
                </a:solidFill>
              </a:rPr>
              <a:t>Hg</a:t>
            </a:r>
            <a:r>
              <a:rPr lang="en-GB" dirty="0" smtClean="0">
                <a:solidFill>
                  <a:srgbClr val="00B050"/>
                </a:solidFill>
              </a:rPr>
              <a:t> for TAS (1st run since a few years) and priority collections</a:t>
            </a:r>
          </a:p>
          <a:p>
            <a:pPr marL="342900" indent="-342900">
              <a:spcBef>
                <a:spcPct val="20000"/>
              </a:spcBef>
              <a:buBlip>
                <a:blip r:embed="rId2"/>
              </a:buBlip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11Be</a:t>
            </a:r>
            <a:r>
              <a:rPr kumimoji="0" lang="en-GB" sz="1800" b="0" i="0" u="none" strike="noStrike" kern="120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 which failed in the summer</a:t>
            </a:r>
            <a:endParaRPr lang="en-US" dirty="0" smtClean="0">
              <a:solidFill>
                <a:srgbClr val="00B05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31640" y="4777375"/>
            <a:ext cx="58404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/>
              <a:t>LS1 times:</a:t>
            </a:r>
          </a:p>
          <a:p>
            <a:r>
              <a:rPr lang="en-GB" sz="2000" dirty="0" smtClean="0"/>
              <a:t>Protons to ISOLDE: from June 16, 2014</a:t>
            </a:r>
          </a:p>
          <a:p>
            <a:r>
              <a:rPr lang="en-GB" sz="2000" dirty="0" smtClean="0"/>
              <a:t>Protons stop on December 15, 2014</a:t>
            </a:r>
          </a:p>
          <a:p>
            <a:r>
              <a:rPr lang="en-GB" sz="2000" dirty="0" smtClean="0"/>
              <a:t>Protons back to ISOLDE – April 2015 (very preliminary)</a:t>
            </a:r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ISOLDE publications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980729"/>
            <a:ext cx="5040560" cy="3168352"/>
          </a:xfrm>
        </p:spPr>
        <p:txBody>
          <a:bodyPr/>
          <a:lstStyle/>
          <a:p>
            <a:r>
              <a:rPr lang="en-GB" dirty="0" smtClean="0"/>
              <a:t>CERN library encourages us to create an ISOLDE “space” in CDS (CERN Document Server)</a:t>
            </a:r>
          </a:p>
          <a:p>
            <a:pPr lvl="1"/>
            <a:r>
              <a:rPr lang="en-GB" dirty="0" smtClean="0"/>
              <a:t>Their team can find Theses and INTC documents,</a:t>
            </a:r>
          </a:p>
          <a:p>
            <a:pPr lvl="1"/>
            <a:r>
              <a:rPr lang="en-GB" dirty="0" smtClean="0"/>
              <a:t>But our experimentalists would need to register their articles (small work for each experiment, but large if everything done by one person)</a:t>
            </a:r>
          </a:p>
          <a:p>
            <a:endParaRPr lang="en-GB" dirty="0" smtClean="0"/>
          </a:p>
          <a:p>
            <a:r>
              <a:rPr lang="en-GB" dirty="0" smtClean="0"/>
              <a:t>Follow-up that ISOLDE theses are put in CDS</a:t>
            </a:r>
          </a:p>
          <a:p>
            <a:endParaRPr lang="en-GB" dirty="0"/>
          </a:p>
          <a:p>
            <a:r>
              <a:rPr lang="en-GB" dirty="0" smtClean="0"/>
              <a:t>Acknowledgements in articles?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107504" y="980728"/>
            <a:ext cx="8928992" cy="5760640"/>
            <a:chOff x="107504" y="980728"/>
            <a:chExt cx="8928992" cy="5760640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6" t="16707" r="70886" b="5717"/>
            <a:stretch/>
          </p:blipFill>
          <p:spPr bwMode="auto">
            <a:xfrm>
              <a:off x="6591984" y="980728"/>
              <a:ext cx="2444512" cy="45072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4" t="17261" r="10181" b="45881"/>
            <a:stretch/>
          </p:blipFill>
          <p:spPr bwMode="auto">
            <a:xfrm>
              <a:off x="107504" y="4619576"/>
              <a:ext cx="6305128" cy="21217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7" name="Straight Arrow Connector 6"/>
            <p:cNvCxnSpPr/>
            <p:nvPr/>
          </p:nvCxnSpPr>
          <p:spPr>
            <a:xfrm flipH="1">
              <a:off x="5508104" y="3429000"/>
              <a:ext cx="1152128" cy="187220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70364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CERN Bulletin about ISOLDE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4744"/>
            <a:ext cx="7653536" cy="4525963"/>
          </a:xfrm>
        </p:spPr>
        <p:txBody>
          <a:bodyPr/>
          <a:lstStyle/>
          <a:p>
            <a:r>
              <a:rPr lang="en-GB" dirty="0" smtClean="0"/>
              <a:t>CERN Bulletin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3" t="27898" r="3514" b="33093"/>
          <a:stretch/>
        </p:blipFill>
        <p:spPr bwMode="auto">
          <a:xfrm>
            <a:off x="114300" y="908720"/>
            <a:ext cx="8850086" cy="2887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" t="8522" r="4200" b="71401"/>
          <a:stretch/>
        </p:blipFill>
        <p:spPr bwMode="auto">
          <a:xfrm>
            <a:off x="107504" y="4077072"/>
            <a:ext cx="5959928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204108" y="5046019"/>
            <a:ext cx="8976404" cy="1695349"/>
            <a:chOff x="204108" y="5046019"/>
            <a:chExt cx="8976404" cy="1695349"/>
          </a:xfrm>
        </p:grpSpPr>
        <p:pic>
          <p:nvPicPr>
            <p:cNvPr id="9" name="Picture 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9" t="63683" r="4200" b="25510"/>
            <a:stretch/>
          </p:blipFill>
          <p:spPr bwMode="auto">
            <a:xfrm>
              <a:off x="204108" y="5941573"/>
              <a:ext cx="5959928" cy="7997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82" t="37397" r="18017" b="36983"/>
            <a:stretch/>
          </p:blipFill>
          <p:spPr bwMode="auto">
            <a:xfrm>
              <a:off x="5987617" y="5046019"/>
              <a:ext cx="3192895" cy="16701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53053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Website layout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980728"/>
            <a:ext cx="8460432" cy="4525963"/>
          </a:xfrm>
        </p:spPr>
        <p:txBody>
          <a:bodyPr/>
          <a:lstStyle/>
          <a:p>
            <a:r>
              <a:rPr lang="en-GB" dirty="0" smtClean="0"/>
              <a:t>Help from CERN communications team to make ISOLDE website CERN-standard</a:t>
            </a:r>
          </a:p>
          <a:p>
            <a:r>
              <a:rPr lang="en-GB" dirty="0" smtClean="0"/>
              <a:t>Our responsibility: copy content and keep it up to date (easier than now)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2" t="15911" r="12531"/>
          <a:stretch/>
        </p:blipFill>
        <p:spPr bwMode="auto">
          <a:xfrm>
            <a:off x="1043608" y="1844824"/>
            <a:ext cx="7036648" cy="4822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210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New CERN website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52" t="16726" r="4448" b="43037"/>
          <a:stretch/>
        </p:blipFill>
        <p:spPr bwMode="auto">
          <a:xfrm>
            <a:off x="179513" y="1052736"/>
            <a:ext cx="6938918" cy="2501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1" t="10001" r="18669"/>
          <a:stretch/>
        </p:blipFill>
        <p:spPr bwMode="auto">
          <a:xfrm>
            <a:off x="4891755" y="1268760"/>
            <a:ext cx="4216749" cy="5447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23" t="19863" r="28485" b="30683"/>
          <a:stretch/>
        </p:blipFill>
        <p:spPr bwMode="auto">
          <a:xfrm>
            <a:off x="107504" y="3848327"/>
            <a:ext cx="4661384" cy="2823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771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981</TotalTime>
  <Words>411</Words>
  <Application>Microsoft Office PowerPoint</Application>
  <PresentationFormat>On-screen Show (4:3)</PresentationFormat>
  <Paragraphs>101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Coordinator’s report</vt:lpstr>
      <vt:lpstr>Shifts 2012</vt:lpstr>
      <vt:lpstr>Delivered shifts 2012</vt:lpstr>
      <vt:lpstr>Delivered shifts 2011</vt:lpstr>
      <vt:lpstr>Remaining shifts</vt:lpstr>
      <vt:lpstr>Physics since last meeting &amp; LS1 </vt:lpstr>
      <vt:lpstr>ISOLDE publications </vt:lpstr>
      <vt:lpstr>CERN Bulletin about ISOLDE</vt:lpstr>
      <vt:lpstr>Website layout </vt:lpstr>
      <vt:lpstr>New CERN website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skreim</dc:creator>
  <cp:lastModifiedBy>Jenny Weterings</cp:lastModifiedBy>
  <cp:revision>547</cp:revision>
  <dcterms:created xsi:type="dcterms:W3CDTF">2012-03-08T16:06:15Z</dcterms:created>
  <dcterms:modified xsi:type="dcterms:W3CDTF">2013-04-08T12:00:05Z</dcterms:modified>
</cp:coreProperties>
</file>