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jpeg" ContentType="image/jpeg"/>
  <Default Extension="wmf" ContentType="image/x-wmf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  <p:sldMasterId id="2147483778" r:id="rId2"/>
    <p:sldMasterId id="2147483781" r:id="rId3"/>
  </p:sldMasterIdLst>
  <p:notesMasterIdLst>
    <p:notesMasterId r:id="rId27"/>
  </p:notesMasterIdLst>
  <p:sldIdLst>
    <p:sldId id="301" r:id="rId4"/>
    <p:sldId id="302" r:id="rId5"/>
    <p:sldId id="269" r:id="rId6"/>
    <p:sldId id="319" r:id="rId7"/>
    <p:sldId id="262" r:id="rId8"/>
    <p:sldId id="294" r:id="rId9"/>
    <p:sldId id="280" r:id="rId10"/>
    <p:sldId id="320" r:id="rId11"/>
    <p:sldId id="296" r:id="rId12"/>
    <p:sldId id="303" r:id="rId13"/>
    <p:sldId id="281" r:id="rId14"/>
    <p:sldId id="321" r:id="rId15"/>
    <p:sldId id="306" r:id="rId16"/>
    <p:sldId id="307" r:id="rId17"/>
    <p:sldId id="316" r:id="rId18"/>
    <p:sldId id="314" r:id="rId19"/>
    <p:sldId id="318" r:id="rId20"/>
    <p:sldId id="311" r:id="rId21"/>
    <p:sldId id="312" r:id="rId22"/>
    <p:sldId id="273" r:id="rId23"/>
    <p:sldId id="304" r:id="rId24"/>
    <p:sldId id="305" r:id="rId25"/>
    <p:sldId id="28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91" autoAdjust="0"/>
    <p:restoredTop sz="94577" autoAdjust="0"/>
  </p:normalViewPr>
  <p:slideViewPr>
    <p:cSldViewPr snapToObjects="1" showGuide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8885-4F95-EC43-9F35-DF755EC9985E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80E0-E375-2444-9718-359241C4F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0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5D7170-37FF-A44F-BB76-88918B064EDD}" type="slidenum">
              <a:rPr lang="en-US"/>
              <a:pPr/>
              <a:t>13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59931-A700-8341-BB44-CA5F4F00B644}" type="slidenum">
              <a:rPr lang="en-US"/>
              <a:pPr/>
              <a:t>14</a:t>
            </a:fld>
            <a:endParaRPr lang="en-US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39" y="4343990"/>
            <a:ext cx="5028124" cy="411450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27BA6-22E9-46C6-9C90-88EC1FB31798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AA016-8EFB-4348-935F-4379AB1375F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D7583E-D0FC-AB45-AE02-8BC6355AD19A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/>
              <a:pPr/>
              <a:t>6/15/2015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0247A-D032-4B9C-B5B7-4D42521B3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01C27-2DF7-47B8-AE23-F4844266D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6781800" cy="457200"/>
          </a:xfrm>
        </p:spPr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FB121E87-CD3E-FB40-BCC9-E8374848CA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9660E3-EA94-1245-ADA1-ECB3AC7649C1}" type="datetimeFigureOut">
              <a:rPr lang="en-US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BA7D0-72A4-1C47-8EFF-9D369ECC3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6/15/2015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810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3CACE2DB-0AF0-4C91-88C7-584B75BBC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8" descr="cern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5800" y="304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228600" y="304800"/>
            <a:ext cx="6048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3" r:id="rId3"/>
    <p:sldLayoutId id="2147483785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rgbClr val="FF0000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rgbClr val="FF0000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rgbClr val="FF0000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rgbClr val="FF0000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5A788"/>
                </a:solidFill>
                <a:latin typeface="Gill Sans MT" pitchFamily="-110" charset="-18"/>
              </a:defRPr>
            </a:lvl1pPr>
          </a:lstStyle>
          <a:p>
            <a:fld id="{5C5C9D53-901F-DC4D-B938-7F8205A4A813}" type="datetimeFigureOut">
              <a:rPr lang="en-US"/>
              <a:pPr/>
              <a:t>6/15/2015</a:t>
            </a:fld>
            <a:endParaRPr lang="en-US">
              <a:solidFill>
                <a:srgbClr val="AAA393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AAA393"/>
                </a:solidFill>
                <a:latin typeface="Gill Sans MT" pitchFamily="-110" charset="-18"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latin typeface="Gill Sans MT" pitchFamily="-110" charset="-18"/>
              </a:defRPr>
            </a:lvl1pPr>
          </a:lstStyle>
          <a:p>
            <a:fld id="{CD67AB53-6BB5-C948-8E3D-CF24BB018573}" type="slidenum">
              <a:rPr lang="en-US"/>
              <a:pPr/>
              <a:t>‹#›</a:t>
            </a:fld>
            <a:endParaRPr lang="en-US">
              <a:solidFill>
                <a:srgbClr val="AAA393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-110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-110" charset="0"/>
        <a:buChar char="◦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-110" charset="2"/>
        <a:buChar char="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-110" charset="2"/>
        <a:buChar char="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-110" charset="2"/>
        <a:buChar char="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.pd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d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Microsoft_Word_97_-_2003_Document1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8.wmf"/><Relationship Id="rId4" Type="http://schemas.openxmlformats.org/officeDocument/2006/relationships/image" Target="../media/image19.png"/><Relationship Id="rId9" Type="http://schemas.openxmlformats.org/officeDocument/2006/relationships/oleObject" Target="../embeddings/Microsoft_Excel_97-2003_Worksheet2.xls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5.wmf"/><Relationship Id="rId5" Type="http://schemas.openxmlformats.org/officeDocument/2006/relationships/image" Target="../media/image27.jpe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6.png"/><Relationship Id="rId9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HIE-ISOLDE</a:t>
            </a:r>
            <a:br>
              <a:rPr lang="en-GB" dirty="0" smtClean="0"/>
            </a:br>
            <a:r>
              <a:rPr lang="en-GB" dirty="0" smtClean="0"/>
              <a:t>The technical options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err="1" smtClean="0"/>
              <a:t>Yacine</a:t>
            </a:r>
            <a:r>
              <a:rPr lang="en-US" sz="2400" dirty="0" smtClean="0"/>
              <a:t> </a:t>
            </a:r>
            <a:r>
              <a:rPr lang="en-US" sz="2400" dirty="0" err="1" smtClean="0"/>
              <a:t>Kadi</a:t>
            </a:r>
            <a:r>
              <a:rPr lang="en-US" sz="2400" dirty="0" smtClean="0"/>
              <a:t>,</a:t>
            </a:r>
            <a:r>
              <a:rPr lang="en-GB" sz="2400" dirty="0" smtClean="0"/>
              <a:t> </a:t>
            </a:r>
            <a:r>
              <a:rPr lang="en-GB" sz="2400" u="sng" dirty="0" smtClean="0"/>
              <a:t>Mats Lindroos</a:t>
            </a:r>
            <a:r>
              <a:rPr lang="en-GB" sz="2400" dirty="0" smtClean="0"/>
              <a:t> and </a:t>
            </a:r>
            <a:r>
              <a:rPr lang="en-GB" sz="2400" dirty="0" err="1" smtClean="0"/>
              <a:t>Matteo</a:t>
            </a:r>
            <a:r>
              <a:rPr lang="en-GB" sz="2400" dirty="0" smtClean="0"/>
              <a:t> </a:t>
            </a:r>
            <a:r>
              <a:rPr lang="en-GB" sz="2400" dirty="0" err="1" smtClean="0"/>
              <a:t>Pasini</a:t>
            </a:r>
            <a:r>
              <a:rPr lang="en-GB" sz="2400" dirty="0" smtClean="0"/>
              <a:t>, the ISOLDE technical team and the ISOLDE collaboration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HIE-ISOLDE:</a:t>
            </a:r>
            <a:r>
              <a:rPr lang="en-US" sz="2000" smtClean="0"/>
              <a:t> Next step with three objectives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81076"/>
            <a:ext cx="7772400" cy="5662634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ENERGY:</a:t>
            </a:r>
            <a:r>
              <a:rPr lang="en-US" sz="1800" dirty="0" smtClean="0"/>
              <a:t> REX energy upgrade and increase of current capacity (</a:t>
            </a:r>
            <a:r>
              <a:rPr lang="en-US" sz="1600" dirty="0" smtClean="0"/>
              <a:t>Matteo Pasini)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Energy upgrade in 3 stages: 8 </a:t>
            </a:r>
            <a:r>
              <a:rPr lang="en-US" sz="1600" dirty="0" err="1" smtClean="0"/>
              <a:t>MeV</a:t>
            </a:r>
            <a:r>
              <a:rPr lang="en-US" sz="1600" dirty="0" smtClean="0"/>
              <a:t> and 10 </a:t>
            </a:r>
            <a:r>
              <a:rPr lang="en-US" sz="1600" dirty="0" err="1" smtClean="0"/>
              <a:t>MeV/u</a:t>
            </a:r>
            <a:r>
              <a:rPr lang="en-US" sz="1600" dirty="0" smtClean="0"/>
              <a:t> and lower energy capacity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6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QUALITY:</a:t>
            </a:r>
            <a:r>
              <a:rPr lang="en-US" sz="1800" dirty="0" smtClean="0"/>
              <a:t> ISOLDE radioactive ion beam quality – more than half already financed through the ISOLDE collaboration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Smaller longitudinal and transverse </a:t>
            </a:r>
            <a:r>
              <a:rPr lang="en-US" sz="1600" dirty="0" err="1" smtClean="0"/>
              <a:t>emittance</a:t>
            </a:r>
            <a:endParaRPr lang="en-US" sz="1600" dirty="0" smtClean="0"/>
          </a:p>
          <a:p>
            <a:pPr marL="1390650" lvl="2" indent="-533400">
              <a:lnSpc>
                <a:spcPct val="80000"/>
              </a:lnSpc>
            </a:pPr>
            <a:r>
              <a:rPr lang="en-US" sz="1200" dirty="0" smtClean="0">
                <a:solidFill>
                  <a:srgbClr val="FF0000"/>
                </a:solidFill>
              </a:rPr>
              <a:t>Done 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RILIS upgrade and LARIS construction</a:t>
            </a:r>
          </a:p>
          <a:p>
            <a:pPr marL="1390650" lvl="2" indent="-533400">
              <a:lnSpc>
                <a:spcPct val="80000"/>
              </a:lnSpc>
            </a:pPr>
            <a:r>
              <a:rPr lang="en-US" sz="1200" dirty="0" smtClean="0">
                <a:solidFill>
                  <a:srgbClr val="FF0000"/>
                </a:solidFill>
              </a:rPr>
              <a:t>Done 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Charge breeder upgrade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Better mass resolution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Continued target and ion source developments </a:t>
            </a:r>
          </a:p>
          <a:p>
            <a:pPr marL="1390650" lvl="2" indent="-533400">
              <a:lnSpc>
                <a:spcPct val="80000"/>
              </a:lnSpc>
            </a:pPr>
            <a:r>
              <a:rPr lang="en-US" sz="1200" dirty="0" smtClean="0">
                <a:solidFill>
                  <a:srgbClr val="FF0000"/>
                </a:solidFill>
              </a:rPr>
              <a:t>On-going  and absolutely essential!</a:t>
            </a:r>
            <a:endParaRPr lang="en-US" sz="1800" dirty="0" smtClean="0"/>
          </a:p>
          <a:p>
            <a:pPr marL="990600" lvl="1" indent="-533400">
              <a:lnSpc>
                <a:spcPct val="80000"/>
              </a:lnSpc>
              <a:buNone/>
            </a:pPr>
            <a:endParaRPr lang="en-US" sz="16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INTENSITY:</a:t>
            </a:r>
            <a:r>
              <a:rPr lang="en-US" sz="1800" dirty="0" smtClean="0"/>
              <a:t> ISOLDE proton driver beam intensity upgrade - strongly linked to PS Booster improvements including linac4 (INTENSITY WP, </a:t>
            </a:r>
            <a:r>
              <a:rPr lang="en-US" sz="1600" dirty="0" smtClean="0"/>
              <a:t>Richard Catherall</a:t>
            </a:r>
            <a:r>
              <a:rPr lang="en-US" sz="1800" dirty="0" smtClean="0"/>
              <a:t>)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Faster cycling of the booster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 stations for ISOLDE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 design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 handling system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600" dirty="0" smtClean="0"/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519758"/>
          </a:xfrm>
        </p:spPr>
        <p:txBody>
          <a:bodyPr/>
          <a:lstStyle/>
          <a:p>
            <a:r>
              <a:rPr lang="en-US" sz="2800" dirty="0" smtClean="0"/>
              <a:t>HIE-ISOLDE 1</a:t>
            </a:r>
          </a:p>
          <a:p>
            <a:pPr lvl="1"/>
            <a:r>
              <a:rPr lang="en-US" sz="2400" dirty="0" smtClean="0"/>
              <a:t>Energy upgrade up to 8-10 MeV/u with a superconducting </a:t>
            </a:r>
            <a:r>
              <a:rPr lang="en-US" sz="2400" dirty="0" err="1" smtClean="0"/>
              <a:t>linac</a:t>
            </a:r>
            <a:r>
              <a:rPr lang="en-US" sz="2400" dirty="0" smtClean="0"/>
              <a:t>, beam quality improvements and the design study of the intensity upgrade</a:t>
            </a:r>
          </a:p>
          <a:p>
            <a:pPr lvl="2"/>
            <a:r>
              <a:rPr lang="en-US" sz="2000" dirty="0" smtClean="0"/>
              <a:t>R&amp;D activity for LINAC funded</a:t>
            </a:r>
          </a:p>
          <a:p>
            <a:r>
              <a:rPr lang="en-US" sz="2800" dirty="0" smtClean="0"/>
              <a:t>HIE-ISOLDE 2</a:t>
            </a:r>
          </a:p>
          <a:p>
            <a:pPr lvl="1"/>
            <a:r>
              <a:rPr lang="en-GB" sz="2400" dirty="0" smtClean="0"/>
              <a:t>Intensity upgrade for 30 kW on target</a:t>
            </a:r>
          </a:p>
          <a:p>
            <a:pPr lvl="2"/>
            <a:r>
              <a:rPr lang="en-GB" sz="2000" dirty="0" err="1" smtClean="0"/>
              <a:t>Linac</a:t>
            </a:r>
            <a:r>
              <a:rPr lang="en-GB" sz="2000" dirty="0" smtClean="0"/>
              <a:t> 4 beam via PSB and Light SPL beam to ISOLDE</a:t>
            </a:r>
          </a:p>
          <a:p>
            <a:pPr lvl="1"/>
            <a:r>
              <a:rPr lang="en-GB" sz="2400" dirty="0" smtClean="0"/>
              <a:t>Super-HRS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REX-ISOLDE </a:t>
            </a:r>
            <a:r>
              <a:rPr lang="en-US" dirty="0" err="1" smtClean="0"/>
              <a:t>linac</a:t>
            </a:r>
            <a:r>
              <a:rPr lang="en-US" dirty="0" smtClean="0"/>
              <a:t> – a world leading RIB facility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7924800" cy="28929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865182"/>
            <a:ext cx="3657600" cy="264095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LINAC - layout</a:t>
            </a:r>
            <a:endParaRPr lang="en-US" dirty="0"/>
          </a:p>
        </p:txBody>
      </p:sp>
      <p:pic>
        <p:nvPicPr>
          <p:cNvPr id="10" name="Picture 9" descr="MOP029f1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8600" y="2553686"/>
            <a:ext cx="8747919" cy="32375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305" y="1289846"/>
            <a:ext cx="4373960" cy="38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stages installation</a:t>
            </a:r>
            <a:endParaRPr lang="en-US" dirty="0"/>
          </a:p>
        </p:txBody>
      </p:sp>
      <p:sp>
        <p:nvSpPr>
          <p:cNvPr id="12" name="Down Arrow Callout 11"/>
          <p:cNvSpPr/>
          <p:nvPr/>
        </p:nvSpPr>
        <p:spPr>
          <a:xfrm>
            <a:off x="2287961" y="2062954"/>
            <a:ext cx="718324" cy="969251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1.2 MeV/u</a:t>
            </a:r>
            <a:endParaRPr lang="en-US" sz="1200" dirty="0"/>
          </a:p>
        </p:txBody>
      </p:sp>
      <p:sp>
        <p:nvSpPr>
          <p:cNvPr id="13" name="Down Arrow Callout 12"/>
          <p:cNvSpPr/>
          <p:nvPr/>
        </p:nvSpPr>
        <p:spPr>
          <a:xfrm>
            <a:off x="4442933" y="2062954"/>
            <a:ext cx="718324" cy="969251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</a:t>
            </a:r>
          </a:p>
          <a:p>
            <a:pPr algn="ctr"/>
            <a:r>
              <a:rPr lang="en-US" sz="1200" dirty="0" smtClean="0"/>
              <a:t>MeV/</a:t>
            </a:r>
            <a:r>
              <a:rPr lang="en-US" sz="1200" dirty="0" err="1" smtClean="0"/>
              <a:t>u</a:t>
            </a:r>
            <a:endParaRPr lang="en-US" sz="1200" dirty="0"/>
          </a:p>
        </p:txBody>
      </p:sp>
      <p:sp>
        <p:nvSpPr>
          <p:cNvPr id="14" name="Down Arrow Callout 13"/>
          <p:cNvSpPr/>
          <p:nvPr/>
        </p:nvSpPr>
        <p:spPr>
          <a:xfrm>
            <a:off x="6518090" y="2069060"/>
            <a:ext cx="718324" cy="969251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5.5 MeV/</a:t>
            </a:r>
            <a:r>
              <a:rPr lang="en-US" sz="1200" dirty="0" err="1" smtClean="0"/>
              <a:t>u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7848600" y="4038600"/>
            <a:ext cx="990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TextBox 16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EURISOL Town Meeting Pisa, 30.03-01.04 2009 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Down Arrow Callout 14"/>
          <p:cNvSpPr/>
          <p:nvPr/>
        </p:nvSpPr>
        <p:spPr>
          <a:xfrm>
            <a:off x="8258195" y="4240716"/>
            <a:ext cx="718324" cy="969251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10 MeV/</a:t>
            </a:r>
            <a:r>
              <a:rPr lang="en-US" sz="1200" dirty="0" err="1" smtClean="0"/>
              <a:t>u</a:t>
            </a:r>
            <a:endParaRPr lang="en-US" sz="1200" dirty="0"/>
          </a:p>
        </p:txBody>
      </p:sp>
      <p:sp>
        <p:nvSpPr>
          <p:cNvPr id="19" name="Down Arrow Callout 18"/>
          <p:cNvSpPr/>
          <p:nvPr/>
        </p:nvSpPr>
        <p:spPr>
          <a:xfrm>
            <a:off x="7467600" y="3276600"/>
            <a:ext cx="718324" cy="969251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8</a:t>
            </a:r>
          </a:p>
          <a:p>
            <a:pPr algn="ctr"/>
            <a:r>
              <a:rPr lang="en-US" sz="1200" dirty="0" smtClean="0"/>
              <a:t> MeV/</a:t>
            </a:r>
            <a:r>
              <a:rPr lang="en-US" sz="1200" dirty="0" err="1" smtClean="0"/>
              <a:t>u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 SC-linac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SC-linac between 1.2 and 10 </a:t>
            </a:r>
            <a:r>
              <a:rPr lang="en-US" sz="2800" dirty="0" err="1" smtClean="0"/>
              <a:t>MeV/u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Energy fully variable; energy spread and bunch length are tunable. Average synchronous phase </a:t>
            </a:r>
            <a:r>
              <a:rPr lang="en-US" sz="2800" dirty="0" err="1" smtClean="0">
                <a:latin typeface="Symbol" charset="2"/>
                <a:cs typeface="Symbol" charset="2"/>
              </a:rPr>
              <a:t>f</a:t>
            </a:r>
            <a:r>
              <a:rPr lang="en-US" sz="2800" baseline="-25000" dirty="0" err="1" smtClean="0"/>
              <a:t>s</a:t>
            </a:r>
            <a:r>
              <a:rPr lang="en-US" sz="2800" dirty="0" smtClean="0"/>
              <a:t>= -20 deg</a:t>
            </a:r>
          </a:p>
          <a:p>
            <a:r>
              <a:rPr lang="en-US" sz="2800" dirty="0" smtClean="0"/>
              <a:t> 2.5&lt;A/</a:t>
            </a:r>
            <a:r>
              <a:rPr lang="en-US" sz="2800" dirty="0" err="1" smtClean="0"/>
              <a:t>q</a:t>
            </a:r>
            <a:r>
              <a:rPr lang="en-US" sz="2800" dirty="0" smtClean="0"/>
              <a:t>&lt;4.5 limited by the room temperature cavity</a:t>
            </a:r>
          </a:p>
          <a:p>
            <a:r>
              <a:rPr lang="en-US" sz="2800" dirty="0" smtClean="0"/>
              <a:t>16.02 </a:t>
            </a:r>
            <a:r>
              <a:rPr lang="en-US" sz="2800" dirty="0" err="1" smtClean="0"/>
              <a:t>m</a:t>
            </a:r>
            <a:r>
              <a:rPr lang="en-US" sz="2800" dirty="0" smtClean="0"/>
              <a:t> length (without matching section)</a:t>
            </a:r>
          </a:p>
          <a:p>
            <a:r>
              <a:rPr lang="en-US" sz="2800" dirty="0" smtClean="0"/>
              <a:t>No ad-hoc longitudinal matching section (incorporated in the lattice)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Beam Energies</a:t>
            </a:r>
            <a:endParaRPr lang="en-US" dirty="0"/>
          </a:p>
        </p:txBody>
      </p:sp>
      <p:pic>
        <p:nvPicPr>
          <p:cNvPr id="4" name="Content Placeholder 3" descr="MOP028f2.ep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074016"/>
            <a:ext cx="7772400" cy="5014768"/>
          </a:xfrm>
          <a:blipFill rotWithShape="1">
            <a:blip r:embed="rId3"/>
            <a:tile tx="0" ty="0" sx="100000" sy="100000" flip="none" algn="tl"/>
          </a:blipFill>
          <a:ln w="7302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EURISOL Town Meeting Pisa, 30.03-01.04 2009 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876800" y="3429000"/>
            <a:ext cx="3034116" cy="1913930"/>
            <a:chOff x="4876800" y="3429000"/>
            <a:chExt cx="3034116" cy="1913930"/>
          </a:xfrm>
        </p:grpSpPr>
        <p:sp>
          <p:nvSpPr>
            <p:cNvPr id="6" name="TextBox 5"/>
            <p:cNvSpPr txBox="1"/>
            <p:nvPr/>
          </p:nvSpPr>
          <p:spPr>
            <a:xfrm>
              <a:off x="4876800" y="4419600"/>
              <a:ext cx="303411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N.B! With ECR technology:</a:t>
              </a:r>
            </a:p>
            <a:p>
              <a:r>
                <a:rPr lang="en-US" dirty="0" smtClean="0">
                  <a:solidFill>
                    <a:schemeClr val="accent1"/>
                  </a:solidFill>
                </a:rPr>
                <a:t>A/</a:t>
              </a:r>
              <a:r>
                <a:rPr lang="en-US" dirty="0" err="1" smtClean="0">
                  <a:solidFill>
                    <a:schemeClr val="accent1"/>
                  </a:solidFill>
                </a:rPr>
                <a:t>q</a:t>
              </a:r>
              <a:r>
                <a:rPr lang="en-US" dirty="0" smtClean="0">
                  <a:solidFill>
                    <a:schemeClr val="accent1"/>
                  </a:solidFill>
                </a:rPr>
                <a:t>=6  7.9 </a:t>
              </a:r>
              <a:r>
                <a:rPr lang="en-US" dirty="0" err="1" smtClean="0">
                  <a:solidFill>
                    <a:schemeClr val="accent1"/>
                  </a:solidFill>
                </a:rPr>
                <a:t>MeV/u</a:t>
              </a:r>
              <a:endParaRPr lang="en-US" dirty="0" smtClean="0">
                <a:solidFill>
                  <a:schemeClr val="accent1"/>
                </a:solidFill>
              </a:endParaRPr>
            </a:p>
            <a:p>
              <a:r>
                <a:rPr lang="en-US" dirty="0" smtClean="0">
                  <a:solidFill>
                    <a:schemeClr val="accent2"/>
                  </a:solidFill>
                </a:rPr>
                <a:t>A/</a:t>
              </a:r>
              <a:r>
                <a:rPr lang="en-US" dirty="0" err="1" smtClean="0">
                  <a:solidFill>
                    <a:schemeClr val="accent2"/>
                  </a:solidFill>
                </a:rPr>
                <a:t>q</a:t>
              </a:r>
              <a:r>
                <a:rPr lang="en-US" dirty="0" smtClean="0">
                  <a:solidFill>
                    <a:schemeClr val="accent2"/>
                  </a:solidFill>
                </a:rPr>
                <a:t>=9  5.4 </a:t>
              </a:r>
              <a:r>
                <a:rPr lang="en-US" dirty="0" err="1" smtClean="0">
                  <a:solidFill>
                    <a:schemeClr val="accent2"/>
                  </a:solidFill>
                </a:rPr>
                <a:t>MeV/u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7041002" y="4087624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7025701" y="3429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/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Cavity prototype</a:t>
            </a:r>
            <a:endParaRPr lang="en-US" dirty="0"/>
          </a:p>
        </p:txBody>
      </p:sp>
      <p:pic>
        <p:nvPicPr>
          <p:cNvPr id="4" name="Picture 3" descr="P10107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64468"/>
            <a:ext cx="4629150" cy="3471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8383" y="2033885"/>
            <a:ext cx="4555331" cy="3416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Cryomodule design</a:t>
            </a:r>
            <a:endParaRPr lang="en-US" dirty="0"/>
          </a:p>
        </p:txBody>
      </p:sp>
      <p:pic>
        <p:nvPicPr>
          <p:cNvPr id="4" name="Picture 3" descr="Cryomodul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1541462" y="896938"/>
            <a:ext cx="52990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91300" y="4419600"/>
            <a:ext cx="205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concept foresees the possibility to align the solenoid when cold from the outside (beam alignment)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91300" y="1457235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Common vacuum concept to minimize the inter-cryomodule distance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1999" y="1457235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Each cryomodule can be isolated and taken out in case of failure.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HIE-ISOLDE SC </a:t>
            </a:r>
            <a:r>
              <a:rPr lang="en-GB" dirty="0" err="1" smtClean="0"/>
              <a:t>linac</a:t>
            </a:r>
            <a:endParaRPr lang="en-GB" dirty="0"/>
          </a:p>
        </p:txBody>
      </p:sp>
      <p:pic>
        <p:nvPicPr>
          <p:cNvPr id="4" name="Picture 8" descr="Ligne Cryostat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311" y="1066800"/>
            <a:ext cx="7217378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Buildings and infrastructures</a:t>
            </a:r>
            <a:endParaRPr lang="en-US" dirty="0"/>
          </a:p>
        </p:txBody>
      </p:sp>
      <p:sp>
        <p:nvSpPr>
          <p:cNvPr id="6" name="Rectangle 3" descr="propo_5_100"/>
          <p:cNvSpPr>
            <a:spLocks noGrp="1" noChangeAspect="1" noChangeArrowheads="1"/>
          </p:cNvSpPr>
          <p:nvPr isPhoto="1"/>
        </p:nvSpPr>
        <p:spPr bwMode="auto">
          <a:xfrm>
            <a:off x="990600" y="1214422"/>
            <a:ext cx="6992937" cy="4863491"/>
          </a:xfrm>
          <a:prstGeom prst="rect">
            <a:avLst/>
          </a:prstGeom>
          <a:blipFill dpi="0" rotWithShape="1">
            <a:blip r:embed="rId2"/>
            <a:srcRect/>
            <a:stretch>
              <a:fillRect r="-10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EURISOL Town Meeting Pisa, 30.03-01.04 2009 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DOE proposal - Comparison EBIS/ECR/1+</a:t>
            </a:r>
            <a:endParaRPr lang="en-GB" dirty="0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1828800" y="990600"/>
          <a:ext cx="5514975" cy="2634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9" name="Document" r:id="rId4" imgW="5728138" imgH="2732690" progId="Word.Document.8">
                  <p:embed/>
                </p:oleObj>
              </mc:Choice>
              <mc:Fallback>
                <p:oleObj name="Document" r:id="rId4" imgW="5728138" imgH="273269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990600"/>
                        <a:ext cx="5514975" cy="26340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21155" y="3810000"/>
          <a:ext cx="5922645" cy="2133600"/>
        </p:xfrm>
        <a:graphic>
          <a:graphicData uri="http://schemas.openxmlformats.org/drawingml/2006/table">
            <a:tbl>
              <a:tblPr/>
              <a:tblGrid>
                <a:gridCol w="1132840"/>
                <a:gridCol w="1028700"/>
                <a:gridCol w="1028700"/>
                <a:gridCol w="971550"/>
                <a:gridCol w="914400"/>
                <a:gridCol w="84645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Proposed High-Intensity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MSU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TITAN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BNL test EBIS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REX-EBIS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Electron beam energy (keV)</a:t>
                      </a:r>
                      <a:endParaRPr lang="en-GB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Electron beam current (A)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10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&lt;20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0.5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Central current density (A/cm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&lt;600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&lt;200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Magnet design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 + 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 + 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Maximum magnetic field (T)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Trap length (m)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1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0.5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0.1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0.7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0.8 m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6164705" y="1417820"/>
            <a:ext cx="1143000" cy="60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698230" y="4198495"/>
            <a:ext cx="1143000" cy="18288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6172200"/>
            <a:ext cx="2895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O. </a:t>
            </a:r>
            <a:r>
              <a:rPr lang="en-GB" dirty="0" err="1" smtClean="0"/>
              <a:t>Kester</a:t>
            </a:r>
            <a:r>
              <a:rPr lang="en-GB" dirty="0" smtClean="0"/>
              <a:t> et al.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269105" y="2393429"/>
            <a:ext cx="2971800" cy="29730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7" name="Picture 3" descr="100_27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5628374">
            <a:off x="1331913" y="1916113"/>
            <a:ext cx="3024187" cy="4032250"/>
          </a:xfrm>
          <a:prstGeom prst="rect">
            <a:avLst/>
          </a:prstGeom>
          <a:noFill/>
        </p:spPr>
      </p:pic>
      <p:sp>
        <p:nvSpPr>
          <p:cNvPr id="262148" name="Line 4"/>
          <p:cNvSpPr>
            <a:spLocks noChangeShapeType="1"/>
          </p:cNvSpPr>
          <p:nvPr/>
        </p:nvSpPr>
        <p:spPr bwMode="auto">
          <a:xfrm>
            <a:off x="900113" y="2133600"/>
            <a:ext cx="792162" cy="647700"/>
          </a:xfrm>
          <a:prstGeom prst="line">
            <a:avLst/>
          </a:prstGeom>
          <a:noFill/>
          <a:ln w="508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149" name="Text Box 5"/>
          <p:cNvSpPr txBox="1">
            <a:spLocks noChangeArrowheads="1"/>
          </p:cNvSpPr>
          <p:nvPr/>
        </p:nvSpPr>
        <p:spPr bwMode="auto">
          <a:xfrm>
            <a:off x="-180975" y="1341438"/>
            <a:ext cx="2413000" cy="8223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>
                <a:latin typeface="Arial" pitchFamily="-110" charset="0"/>
              </a:rPr>
              <a:t>Emittance meter</a:t>
            </a:r>
          </a:p>
        </p:txBody>
      </p:sp>
      <p:sp>
        <p:nvSpPr>
          <p:cNvPr id="262150" name="Line 6"/>
          <p:cNvSpPr>
            <a:spLocks noChangeShapeType="1"/>
          </p:cNvSpPr>
          <p:nvPr/>
        </p:nvSpPr>
        <p:spPr bwMode="auto">
          <a:xfrm flipV="1">
            <a:off x="1116013" y="3789363"/>
            <a:ext cx="1223962" cy="719137"/>
          </a:xfrm>
          <a:prstGeom prst="line">
            <a:avLst/>
          </a:prstGeom>
          <a:noFill/>
          <a:ln w="508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0" y="4652963"/>
            <a:ext cx="1825625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>
                <a:latin typeface="Arial" pitchFamily="-110" charset="0"/>
              </a:rPr>
              <a:t>RFQ cooler</a:t>
            </a:r>
          </a:p>
        </p:txBody>
      </p:sp>
      <p:sp>
        <p:nvSpPr>
          <p:cNvPr id="262152" name="Line 8"/>
          <p:cNvSpPr>
            <a:spLocks noChangeShapeType="1"/>
          </p:cNvSpPr>
          <p:nvPr/>
        </p:nvSpPr>
        <p:spPr bwMode="auto">
          <a:xfrm flipV="1">
            <a:off x="2124075" y="5300663"/>
            <a:ext cx="1943100" cy="720725"/>
          </a:xfrm>
          <a:prstGeom prst="line">
            <a:avLst/>
          </a:prstGeom>
          <a:noFill/>
          <a:ln w="508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153" name="Text Box 9"/>
          <p:cNvSpPr txBox="1">
            <a:spLocks noChangeArrowheads="1"/>
          </p:cNvSpPr>
          <p:nvPr/>
        </p:nvSpPr>
        <p:spPr bwMode="auto">
          <a:xfrm>
            <a:off x="179388" y="6165850"/>
            <a:ext cx="2620962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>
                <a:latin typeface="Arial" pitchFamily="-110" charset="0"/>
              </a:rPr>
              <a:t>Alkali ion source</a:t>
            </a:r>
          </a:p>
        </p:txBody>
      </p:sp>
      <p:sp>
        <p:nvSpPr>
          <p:cNvPr id="262154" name="Text Box 10"/>
          <p:cNvSpPr txBox="1">
            <a:spLocks noChangeArrowheads="1"/>
          </p:cNvSpPr>
          <p:nvPr/>
        </p:nvSpPr>
        <p:spPr bwMode="auto">
          <a:xfrm>
            <a:off x="5508625" y="836613"/>
            <a:ext cx="2771775" cy="457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>
                <a:latin typeface="Arial" pitchFamily="-110" charset="0"/>
              </a:rPr>
              <a:t>Continuous mode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508625" y="1322388"/>
            <a:ext cx="2808288" cy="3833812"/>
            <a:chOff x="3424" y="1117"/>
            <a:chExt cx="1769" cy="2415"/>
          </a:xfrm>
        </p:grpSpPr>
        <p:pic>
          <p:nvPicPr>
            <p:cNvPr id="262156" name="Picture 12" descr="PIC1703M"/>
            <p:cNvPicPr>
              <a:picLocks noChangeAspect="1" noChangeArrowheads="1"/>
            </p:cNvPicPr>
            <p:nvPr/>
          </p:nvPicPr>
          <p:blipFill>
            <a:blip r:embed="rId4"/>
            <a:srcRect r="45062"/>
            <a:stretch>
              <a:fillRect/>
            </a:stretch>
          </p:blipFill>
          <p:spPr bwMode="auto">
            <a:xfrm>
              <a:off x="3424" y="1117"/>
              <a:ext cx="1769" cy="2415"/>
            </a:xfrm>
            <a:prstGeom prst="rect">
              <a:avLst/>
            </a:prstGeom>
            <a:noFill/>
          </p:spPr>
        </p:pic>
        <p:sp>
          <p:nvSpPr>
            <p:cNvPr id="262157" name="Text Box 13"/>
            <p:cNvSpPr txBox="1">
              <a:spLocks noChangeArrowheads="1"/>
            </p:cNvSpPr>
            <p:nvPr/>
          </p:nvSpPr>
          <p:spPr bwMode="auto">
            <a:xfrm>
              <a:off x="3696" y="1389"/>
              <a:ext cx="1261" cy="404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800">
                  <a:solidFill>
                    <a:srgbClr val="FF3300"/>
                  </a:solidFill>
                  <a:latin typeface="Arial" pitchFamily="-110" charset="0"/>
                </a:rPr>
                <a:t>~5</a:t>
              </a:r>
              <a:r>
                <a:rPr lang="en-US" sz="1800">
                  <a:solidFill>
                    <a:srgbClr val="FF3300"/>
                  </a:solidFill>
                  <a:latin typeface="Symbol" pitchFamily="-110" charset="2"/>
                </a:rPr>
                <a:t>p</a:t>
              </a:r>
              <a:r>
                <a:rPr lang="en-US" sz="1800">
                  <a:solidFill>
                    <a:srgbClr val="FF3300"/>
                  </a:solidFill>
                  <a:ea typeface="Times New Roman" pitchFamily="-110" charset="0"/>
                  <a:cs typeface="Times New Roman" pitchFamily="-110" charset="0"/>
                </a:rPr>
                <a:t>·</a:t>
              </a:r>
              <a:r>
                <a:rPr lang="en-US" sz="1800">
                  <a:solidFill>
                    <a:srgbClr val="FF3300"/>
                  </a:solidFill>
                  <a:latin typeface="Arial" pitchFamily="-110" charset="0"/>
                </a:rPr>
                <a:t>mm·mrad 90% emittance</a:t>
              </a:r>
            </a:p>
          </p:txBody>
        </p:sp>
        <p:sp>
          <p:nvSpPr>
            <p:cNvPr id="262158" name="Text Box 14"/>
            <p:cNvSpPr txBox="1">
              <a:spLocks noChangeArrowheads="1"/>
            </p:cNvSpPr>
            <p:nvPr/>
          </p:nvSpPr>
          <p:spPr bwMode="auto">
            <a:xfrm>
              <a:off x="3833" y="2853"/>
              <a:ext cx="1261" cy="577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800">
                  <a:solidFill>
                    <a:srgbClr val="FF3300"/>
                  </a:solidFill>
                  <a:latin typeface="Arial" pitchFamily="-110" charset="0"/>
                </a:rPr>
                <a:t>~30</a:t>
              </a:r>
              <a:r>
                <a:rPr lang="en-US" sz="1800">
                  <a:solidFill>
                    <a:srgbClr val="FF3300"/>
                  </a:solidFill>
                  <a:latin typeface="Symbol" pitchFamily="-110" charset="2"/>
                </a:rPr>
                <a:t>p</a:t>
              </a:r>
              <a:r>
                <a:rPr lang="en-US" sz="1800">
                  <a:solidFill>
                    <a:srgbClr val="FF3300"/>
                  </a:solidFill>
                  <a:ea typeface="Times New Roman" pitchFamily="-110" charset="0"/>
                  <a:cs typeface="Times New Roman" pitchFamily="-110" charset="0"/>
                </a:rPr>
                <a:t>·</a:t>
              </a:r>
              <a:r>
                <a:rPr lang="en-US" sz="1800">
                  <a:solidFill>
                    <a:srgbClr val="FF3300"/>
                  </a:solidFill>
                  <a:latin typeface="Arial" pitchFamily="-110" charset="0"/>
                </a:rPr>
                <a:t>mm·mrad 90% emittance as input</a:t>
              </a:r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990600" y="304800"/>
            <a:ext cx="6781800" cy="685800"/>
          </a:xfrm>
        </p:spPr>
        <p:txBody>
          <a:bodyPr/>
          <a:lstStyle/>
          <a:p>
            <a:r>
              <a:rPr lang="en-US" dirty="0" smtClean="0"/>
              <a:t>RFQ cooler “ISCOOL” - DONE</a:t>
            </a:r>
            <a:br>
              <a:rPr lang="en-US" dirty="0" smtClean="0"/>
            </a:br>
            <a:r>
              <a:rPr lang="en-US" dirty="0" smtClean="0"/>
              <a:t>EPSCR grant (Manchester, Birmingham)</a:t>
            </a:r>
            <a:endParaRPr lang="en-US" dirty="0"/>
          </a:p>
        </p:txBody>
      </p:sp>
      <p:graphicFrame>
        <p:nvGraphicFramePr>
          <p:cNvPr id="262159" name="Group 15"/>
          <p:cNvGraphicFramePr>
            <a:graphicFrameLocks noGrp="1"/>
          </p:cNvGraphicFramePr>
          <p:nvPr>
            <p:ph idx="1"/>
          </p:nvPr>
        </p:nvGraphicFramePr>
        <p:xfrm>
          <a:off x="5921375" y="5257800"/>
          <a:ext cx="2232025" cy="1523999"/>
        </p:xfrm>
        <a:graphic>
          <a:graphicData uri="http://schemas.openxmlformats.org/drawingml/2006/table">
            <a:tbl>
              <a:tblPr/>
              <a:tblGrid>
                <a:gridCol w="720725"/>
                <a:gridCol w="1511300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transmission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Li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17%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Na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27%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K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60%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Cs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-110" charset="0"/>
                        </a:rPr>
                        <a:t>70%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68275"/>
          <a:stretch>
            <a:fillRect/>
          </a:stretch>
        </p:blipFill>
        <p:spPr bwMode="auto">
          <a:xfrm>
            <a:off x="2798763" y="5199063"/>
            <a:ext cx="10874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b="4819"/>
          <a:stretch>
            <a:fillRect/>
          </a:stretch>
        </p:blipFill>
        <p:spPr bwMode="auto">
          <a:xfrm>
            <a:off x="4953000" y="5186363"/>
            <a:ext cx="1077913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2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r="13625"/>
          <a:stretch>
            <a:fillRect/>
          </a:stretch>
        </p:blipFill>
        <p:spPr bwMode="auto">
          <a:xfrm>
            <a:off x="6705600" y="5181600"/>
            <a:ext cx="106680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29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7750" y="5105400"/>
            <a:ext cx="1162050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80230" name="Object 6"/>
          <p:cNvGraphicFramePr>
            <a:graphicFrameLocks noChangeAspect="1"/>
          </p:cNvGraphicFramePr>
          <p:nvPr/>
        </p:nvGraphicFramePr>
        <p:xfrm>
          <a:off x="1219200" y="1219200"/>
          <a:ext cx="6729413" cy="3353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Worksheet" r:id="rId9" imgW="8022336" imgH="3998976" progId="Excel.Sheet.8">
                  <p:embed/>
                </p:oleObj>
              </mc:Choice>
              <mc:Fallback>
                <p:oleObj name="Worksheet" r:id="rId9" imgW="8022336" imgH="3998976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729413" cy="33536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3" name="Rectangle 9"/>
          <p:cNvSpPr>
            <a:spLocks noChangeArrowheads="1"/>
          </p:cNvSpPr>
          <p:nvPr/>
        </p:nvSpPr>
        <p:spPr bwMode="auto">
          <a:xfrm>
            <a:off x="368300" y="4590405"/>
            <a:ext cx="283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 dirty="0">
                <a:solidFill>
                  <a:srgbClr val="FB1000"/>
                </a:solidFill>
                <a:latin typeface="Stone Sans ITC TT-Bold" pitchFamily="-110" charset="0"/>
              </a:rPr>
              <a:t>4 types of ionization scheme:</a:t>
            </a:r>
          </a:p>
        </p:txBody>
      </p:sp>
      <p:sp>
        <p:nvSpPr>
          <p:cNvPr id="180234" name="Rectangle 10"/>
          <p:cNvSpPr>
            <a:spLocks noChangeArrowheads="1"/>
          </p:cNvSpPr>
          <p:nvPr/>
        </p:nvSpPr>
        <p:spPr bwMode="auto">
          <a:xfrm>
            <a:off x="1042988" y="685800"/>
            <a:ext cx="4519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 dirty="0">
                <a:solidFill>
                  <a:srgbClr val="FB1000"/>
                </a:solidFill>
                <a:latin typeface="Stone Sans ITC TT-Bold" pitchFamily="-110" charset="0"/>
              </a:rPr>
              <a:t>RILIS beams of 28 elements are available so far:</a:t>
            </a:r>
          </a:p>
        </p:txBody>
      </p:sp>
      <p:sp>
        <p:nvSpPr>
          <p:cNvPr id="180235" name="Rectangle 11"/>
          <p:cNvSpPr>
            <a:spLocks noChangeArrowheads="1"/>
          </p:cNvSpPr>
          <p:nvPr/>
        </p:nvSpPr>
        <p:spPr bwMode="auto">
          <a:xfrm>
            <a:off x="577850" y="4876800"/>
            <a:ext cx="226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>
                <a:solidFill>
                  <a:schemeClr val="accent2"/>
                </a:solidFill>
                <a:latin typeface="Stone Sans ITC TT-Bold" pitchFamily="-110" charset="0"/>
              </a:rPr>
              <a:t>2-step: (1 resonance)</a:t>
            </a:r>
          </a:p>
        </p:txBody>
      </p:sp>
      <p:sp>
        <p:nvSpPr>
          <p:cNvPr id="180236" name="Rectangle 12"/>
          <p:cNvSpPr>
            <a:spLocks noChangeArrowheads="1"/>
          </p:cNvSpPr>
          <p:nvPr/>
        </p:nvSpPr>
        <p:spPr bwMode="auto">
          <a:xfrm>
            <a:off x="2711450" y="4876800"/>
            <a:ext cx="1463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>
                <a:solidFill>
                  <a:schemeClr val="accent2"/>
                </a:solidFill>
                <a:latin typeface="Stone Sans ITC TT-Bold" pitchFamily="-110" charset="0"/>
              </a:rPr>
              <a:t>(2 resonance)</a:t>
            </a:r>
          </a:p>
        </p:txBody>
      </p:sp>
      <p:sp>
        <p:nvSpPr>
          <p:cNvPr id="180237" name="Rectangle 13"/>
          <p:cNvSpPr>
            <a:spLocks noChangeArrowheads="1"/>
          </p:cNvSpPr>
          <p:nvPr/>
        </p:nvSpPr>
        <p:spPr bwMode="auto">
          <a:xfrm>
            <a:off x="4403725" y="4876800"/>
            <a:ext cx="2265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>
                <a:solidFill>
                  <a:schemeClr val="accent2"/>
                </a:solidFill>
                <a:latin typeface="Stone Sans ITC TT-Bold" pitchFamily="-110" charset="0"/>
              </a:rPr>
              <a:t>3-step: (2 resonance)</a:t>
            </a:r>
          </a:p>
        </p:txBody>
      </p:sp>
      <p:sp>
        <p:nvSpPr>
          <p:cNvPr id="180238" name="Rectangle 14"/>
          <p:cNvSpPr>
            <a:spLocks noChangeArrowheads="1"/>
          </p:cNvSpPr>
          <p:nvPr/>
        </p:nvSpPr>
        <p:spPr bwMode="auto">
          <a:xfrm>
            <a:off x="6537325" y="4876800"/>
            <a:ext cx="1463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0">
                <a:solidFill>
                  <a:schemeClr val="accent2"/>
                </a:solidFill>
                <a:latin typeface="Stone Sans ITC TT-Bold" pitchFamily="-110" charset="0"/>
              </a:rPr>
              <a:t>(3 resonance)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R</a:t>
            </a:r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esonance </a:t>
            </a:r>
            <a:r>
              <a:rPr lang="en-US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onization </a:t>
            </a:r>
            <a:r>
              <a:rPr lang="en-US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L</a:t>
            </a:r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aser </a:t>
            </a:r>
            <a:r>
              <a:rPr lang="en-US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on </a:t>
            </a:r>
            <a:r>
              <a:rPr lang="en-US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S</a:t>
            </a:r>
            <a: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  <a:t>ource</a:t>
            </a:r>
            <a:br>
              <a:rPr lang="en-US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110" charset="0"/>
                <a:ea typeface="ＭＳ Ｐゴシック" pitchFamily="-110" charset="-128"/>
                <a:cs typeface="ＭＳ Ｐゴシック" pitchFamily="-110" charset="-128"/>
              </a:rPr>
            </a:b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New </a:t>
            </a:r>
            <a:r>
              <a:rPr lang="en-US" sz="2400" dirty="0" err="1"/>
              <a:t>Nd:YAG</a:t>
            </a:r>
            <a:r>
              <a:rPr lang="en-US" sz="2400" dirty="0"/>
              <a:t> lasers at ISOLDE </a:t>
            </a:r>
            <a:r>
              <a:rPr lang="en-US" sz="2400" dirty="0" smtClean="0"/>
              <a:t>RILIS - DONE</a:t>
            </a:r>
            <a:endParaRPr lang="en-US" sz="2400" dirty="0"/>
          </a:p>
        </p:txBody>
      </p:sp>
      <p:sp>
        <p:nvSpPr>
          <p:cNvPr id="1031" name="Rectangle 5"/>
          <p:cNvSpPr>
            <a:spLocks noChangeArrowheads="1"/>
          </p:cNvSpPr>
          <p:nvPr/>
        </p:nvSpPr>
        <p:spPr bwMode="auto">
          <a:xfrm>
            <a:off x="4264025" y="5118100"/>
            <a:ext cx="4532313" cy="12414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Blip>
                <a:blip r:embed="rId4"/>
              </a:buBlip>
            </a:pPr>
            <a:r>
              <a:rPr lang="en-US" sz="1400">
                <a:latin typeface="Verdana" charset="0"/>
              </a:rPr>
              <a:t> Two dye lasers were applied at 1</a:t>
            </a:r>
            <a:r>
              <a:rPr lang="en-US" sz="1400" baseline="30000">
                <a:latin typeface="Verdana" charset="0"/>
              </a:rPr>
              <a:t>st</a:t>
            </a:r>
            <a:r>
              <a:rPr lang="en-US" sz="1400">
                <a:latin typeface="Verdana" charset="0"/>
              </a:rPr>
              <a:t> step of excitation     - x 2</a:t>
            </a:r>
            <a:endParaRPr lang="en-US" sz="1400" u="sng">
              <a:latin typeface="Verdana" charset="0"/>
            </a:endParaRPr>
          </a:p>
          <a:p>
            <a:pPr>
              <a:buFont typeface="Times New Roman" charset="0"/>
              <a:buBlip>
                <a:blip r:embed="rId4"/>
              </a:buBlip>
            </a:pPr>
            <a:r>
              <a:rPr lang="en-US" sz="1400">
                <a:latin typeface="Verdana" charset="0"/>
              </a:rPr>
              <a:t> More power could be delivered to HRS target at the 2</a:t>
            </a:r>
            <a:r>
              <a:rPr lang="en-US" sz="1400" baseline="30000">
                <a:latin typeface="Verdana" charset="0"/>
              </a:rPr>
              <a:t>nd</a:t>
            </a:r>
            <a:r>
              <a:rPr lang="en-US" sz="1400">
                <a:latin typeface="Verdana" charset="0"/>
              </a:rPr>
              <a:t> step of excitation </a:t>
            </a:r>
          </a:p>
          <a:p>
            <a:pPr>
              <a:buFont typeface="Times New Roman" charset="0"/>
              <a:buBlip>
                <a:blip r:embed="rId4"/>
              </a:buBlip>
            </a:pPr>
            <a:r>
              <a:rPr lang="en-US" sz="1400" b="1">
                <a:latin typeface="Verdana" charset="0"/>
              </a:rPr>
              <a:t>Better power stability</a:t>
            </a: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457200" y="1066800"/>
            <a:ext cx="84201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600"/>
              <a:t>Diode Pumped Solid State Nd:YAG Lasers as replacement of Copper Vapor Lasers: </a:t>
            </a:r>
          </a:p>
        </p:txBody>
      </p:sp>
      <p:pic>
        <p:nvPicPr>
          <p:cNvPr id="1034" name="Picture 12" descr="IMGP2835.JPG"/>
          <p:cNvPicPr>
            <a:picLocks noChangeAspect="1"/>
          </p:cNvPicPr>
          <p:nvPr/>
        </p:nvPicPr>
        <p:blipFill>
          <a:blip r:embed="rId5"/>
          <a:srcRect t="25899"/>
          <a:stretch>
            <a:fillRect/>
          </a:stretch>
        </p:blipFill>
        <p:spPr bwMode="auto">
          <a:xfrm>
            <a:off x="4495800" y="1662113"/>
            <a:ext cx="4354513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8"/>
          <p:cNvSpPr txBox="1">
            <a:spLocks noChangeArrowheads="1"/>
          </p:cNvSpPr>
          <p:nvPr/>
        </p:nvSpPr>
        <p:spPr bwMode="auto">
          <a:xfrm>
            <a:off x="158750" y="2446338"/>
            <a:ext cx="1943100" cy="560387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>
                <a:latin typeface="Verdana" charset="0"/>
              </a:rPr>
              <a:t>Green Beams </a:t>
            </a:r>
          </a:p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45 W @ 511 nm</a:t>
            </a:r>
            <a:endParaRPr lang="en-US" sz="1400">
              <a:latin typeface="Verdana" charset="0"/>
            </a:endParaRPr>
          </a:p>
        </p:txBody>
      </p:sp>
      <p:sp>
        <p:nvSpPr>
          <p:cNvPr id="1036" name="Text Box 8"/>
          <p:cNvSpPr txBox="1">
            <a:spLocks noChangeArrowheads="1"/>
          </p:cNvSpPr>
          <p:nvPr/>
        </p:nvSpPr>
        <p:spPr bwMode="auto">
          <a:xfrm>
            <a:off x="190500" y="3162300"/>
            <a:ext cx="1943100" cy="5667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>
                <a:latin typeface="Verdana" charset="0"/>
              </a:rPr>
              <a:t>Yellow Beams </a:t>
            </a:r>
          </a:p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35 W @ 578 nm</a:t>
            </a:r>
            <a:endParaRPr lang="en-US" sz="1400">
              <a:latin typeface="Verdana" charset="0"/>
            </a:endParaRPr>
          </a:p>
        </p:txBody>
      </p:sp>
      <p:sp>
        <p:nvSpPr>
          <p:cNvPr id="1060" name="Line 12"/>
          <p:cNvSpPr>
            <a:spLocks noChangeShapeType="1"/>
          </p:cNvSpPr>
          <p:nvPr/>
        </p:nvSpPr>
        <p:spPr bwMode="auto">
          <a:xfrm>
            <a:off x="1866900" y="1641475"/>
            <a:ext cx="652463" cy="0"/>
          </a:xfrm>
          <a:prstGeom prst="line">
            <a:avLst/>
          </a:prstGeom>
          <a:noFill/>
          <a:ln w="635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" name="TextBox 13"/>
          <p:cNvSpPr txBox="1">
            <a:spLocks noChangeArrowheads="1"/>
          </p:cNvSpPr>
          <p:nvPr/>
        </p:nvSpPr>
        <p:spPr bwMode="auto">
          <a:xfrm>
            <a:off x="342900" y="1412875"/>
            <a:ext cx="684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u="sng"/>
              <a:t>CVL</a:t>
            </a:r>
          </a:p>
        </p:txBody>
      </p:sp>
      <p:sp>
        <p:nvSpPr>
          <p:cNvPr id="1062" name="Text Box 8"/>
          <p:cNvSpPr txBox="1">
            <a:spLocks noChangeArrowheads="1"/>
          </p:cNvSpPr>
          <p:nvPr/>
        </p:nvSpPr>
        <p:spPr bwMode="auto">
          <a:xfrm>
            <a:off x="2286000" y="2022475"/>
            <a:ext cx="1943100" cy="773113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>
                <a:latin typeface="Verdana" charset="0"/>
              </a:rPr>
              <a:t>Green Beams </a:t>
            </a:r>
          </a:p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90 - 100 W @ 532 nm</a:t>
            </a:r>
            <a:endParaRPr lang="en-US" sz="1400">
              <a:latin typeface="Verdana" charset="0"/>
            </a:endParaRPr>
          </a:p>
        </p:txBody>
      </p:sp>
      <p:sp>
        <p:nvSpPr>
          <p:cNvPr id="1063" name="Text Box 8"/>
          <p:cNvSpPr txBox="1">
            <a:spLocks noChangeArrowheads="1"/>
          </p:cNvSpPr>
          <p:nvPr/>
        </p:nvSpPr>
        <p:spPr bwMode="auto">
          <a:xfrm>
            <a:off x="2311400" y="2919413"/>
            <a:ext cx="1943100" cy="560387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>
                <a:latin typeface="Verdana" charset="0"/>
              </a:rPr>
              <a:t>UV Beam </a:t>
            </a:r>
          </a:p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18 W @ 355 nm</a:t>
            </a:r>
            <a:endParaRPr lang="en-US" sz="1400">
              <a:latin typeface="Verdana" charset="0"/>
            </a:endParaRPr>
          </a:p>
        </p:txBody>
      </p:sp>
      <p:sp>
        <p:nvSpPr>
          <p:cNvPr id="1064" name="Text Box 8"/>
          <p:cNvSpPr txBox="1">
            <a:spLocks noChangeArrowheads="1"/>
          </p:cNvSpPr>
          <p:nvPr/>
        </p:nvSpPr>
        <p:spPr bwMode="auto">
          <a:xfrm>
            <a:off x="2289175" y="3575050"/>
            <a:ext cx="1943100" cy="560388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>
                <a:latin typeface="Verdana" charset="0"/>
              </a:rPr>
              <a:t>IR Beam </a:t>
            </a:r>
          </a:p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35 W @ 1064 nm</a:t>
            </a:r>
            <a:endParaRPr lang="en-US" sz="1400">
              <a:latin typeface="Verdana" charset="0"/>
            </a:endParaRPr>
          </a:p>
        </p:txBody>
      </p:sp>
      <p:sp>
        <p:nvSpPr>
          <p:cNvPr id="1065" name="TextBox 19"/>
          <p:cNvSpPr txBox="1">
            <a:spLocks noChangeArrowheads="1"/>
          </p:cNvSpPr>
          <p:nvPr/>
        </p:nvSpPr>
        <p:spPr bwMode="auto">
          <a:xfrm>
            <a:off x="2933700" y="1412875"/>
            <a:ext cx="62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b="1" u="sng"/>
              <a:t>SSL</a:t>
            </a:r>
          </a:p>
        </p:txBody>
      </p:sp>
      <p:sp>
        <p:nvSpPr>
          <p:cNvPr id="1038" name="Text Box 8"/>
          <p:cNvSpPr txBox="1">
            <a:spLocks noChangeArrowheads="1"/>
          </p:cNvSpPr>
          <p:nvPr/>
        </p:nvSpPr>
        <p:spPr bwMode="auto">
          <a:xfrm>
            <a:off x="190500" y="1752600"/>
            <a:ext cx="4000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15 ns @ 11 kHz             8 ns @ 10 kHz</a:t>
            </a:r>
            <a:endParaRPr lang="en-US" sz="1400">
              <a:latin typeface="Verdana" charset="0"/>
            </a:endParaRPr>
          </a:p>
        </p:txBody>
      </p:sp>
      <p:sp>
        <p:nvSpPr>
          <p:cNvPr id="1039" name="Line 6"/>
          <p:cNvSpPr>
            <a:spLocks noChangeShapeType="1"/>
          </p:cNvSpPr>
          <p:nvPr/>
        </p:nvSpPr>
        <p:spPr bwMode="auto">
          <a:xfrm>
            <a:off x="950913" y="6286500"/>
            <a:ext cx="4619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0" name="Line 7"/>
          <p:cNvSpPr>
            <a:spLocks noChangeShapeType="1"/>
          </p:cNvSpPr>
          <p:nvPr/>
        </p:nvSpPr>
        <p:spPr bwMode="auto">
          <a:xfrm>
            <a:off x="1317625" y="5468938"/>
            <a:ext cx="461963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1" name="Rectangle 8"/>
          <p:cNvSpPr>
            <a:spLocks noChangeArrowheads="1"/>
          </p:cNvSpPr>
          <p:nvPr/>
        </p:nvSpPr>
        <p:spPr bwMode="auto">
          <a:xfrm>
            <a:off x="950913" y="5049838"/>
            <a:ext cx="839787" cy="149225"/>
          </a:xfrm>
          <a:prstGeom prst="rect">
            <a:avLst/>
          </a:prstGeom>
          <a:gradFill rotWithShape="1">
            <a:gsLst>
              <a:gs pos="0">
                <a:srgbClr val="66FFFF"/>
              </a:gs>
              <a:gs pos="100000">
                <a:srgbClr val="2F7676"/>
              </a:gs>
            </a:gsLst>
            <a:lin ang="5400000" scaled="1"/>
          </a:gradFill>
          <a:ln w="12700" cap="sq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2" name="Line 9"/>
          <p:cNvSpPr>
            <a:spLocks noChangeShapeType="1"/>
          </p:cNvSpPr>
          <p:nvPr/>
        </p:nvSpPr>
        <p:spPr bwMode="auto">
          <a:xfrm rot="235440" flipV="1">
            <a:off x="1193800" y="5478463"/>
            <a:ext cx="327025" cy="808037"/>
          </a:xfrm>
          <a:prstGeom prst="line">
            <a:avLst/>
          </a:prstGeom>
          <a:noFill/>
          <a:ln w="1905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228600" y="5162550"/>
          <a:ext cx="77946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2" name="Equation" r:id="rId6" imgW="596880" imgH="228600" progId="Equation.3">
                  <p:embed/>
                </p:oleObj>
              </mc:Choice>
              <mc:Fallback>
                <p:oleObj name="Equation" r:id="rId6" imgW="59688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162550"/>
                        <a:ext cx="77946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228600" y="5646738"/>
          <a:ext cx="8461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3" name="Equation" r:id="rId8" imgW="647640" imgH="393480" progId="Equation.3">
                  <p:embed/>
                </p:oleObj>
              </mc:Choice>
              <mc:Fallback>
                <p:oleObj name="Equation" r:id="rId8" imgW="64764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646738"/>
                        <a:ext cx="846138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Line 75"/>
          <p:cNvSpPr>
            <a:spLocks noChangeShapeType="1"/>
          </p:cNvSpPr>
          <p:nvPr/>
        </p:nvSpPr>
        <p:spPr bwMode="auto">
          <a:xfrm flipV="1">
            <a:off x="1447800" y="4838700"/>
            <a:ext cx="0" cy="588963"/>
          </a:xfrm>
          <a:prstGeom prst="line">
            <a:avLst/>
          </a:prstGeom>
          <a:noFill/>
          <a:ln w="57150" cap="sq">
            <a:solidFill>
              <a:srgbClr val="FFFF00"/>
            </a:solidFill>
            <a:round/>
            <a:headEnd/>
            <a:tailEnd type="triangle" w="med" len="med"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Line 75"/>
          <p:cNvSpPr>
            <a:spLocks noChangeShapeType="1"/>
          </p:cNvSpPr>
          <p:nvPr/>
        </p:nvSpPr>
        <p:spPr bwMode="auto">
          <a:xfrm flipV="1">
            <a:off x="1638300" y="4724400"/>
            <a:ext cx="0" cy="703263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/>
            <a:tailEnd type="triangle" w="med" len="med"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2306638" y="4773613"/>
            <a:ext cx="1550987" cy="1457325"/>
            <a:chOff x="2247900" y="4867275"/>
            <a:chExt cx="1551727" cy="1457325"/>
          </a:xfrm>
        </p:grpSpPr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2247900" y="5026152"/>
              <a:ext cx="1551727" cy="1298448"/>
              <a:chOff x="2247900" y="5026152"/>
              <a:chExt cx="1551727" cy="1298448"/>
            </a:xfrm>
          </p:grpSpPr>
          <p:sp>
            <p:nvSpPr>
              <p:cNvPr id="1056" name="Line 6"/>
              <p:cNvSpPr>
                <a:spLocks noChangeShapeType="1"/>
              </p:cNvSpPr>
              <p:nvPr/>
            </p:nvSpPr>
            <p:spPr bwMode="auto">
              <a:xfrm>
                <a:off x="2969826" y="6324600"/>
                <a:ext cx="46261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7" name="Line 7"/>
              <p:cNvSpPr>
                <a:spLocks noChangeShapeType="1"/>
              </p:cNvSpPr>
              <p:nvPr/>
            </p:nvSpPr>
            <p:spPr bwMode="auto">
              <a:xfrm>
                <a:off x="3337014" y="5506699"/>
                <a:ext cx="462613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8" name="Rectangle 8"/>
              <p:cNvSpPr>
                <a:spLocks noChangeArrowheads="1"/>
              </p:cNvSpPr>
              <p:nvPr/>
            </p:nvSpPr>
            <p:spPr bwMode="auto">
              <a:xfrm>
                <a:off x="2875261" y="5026152"/>
                <a:ext cx="840188" cy="274610"/>
              </a:xfrm>
              <a:prstGeom prst="rect">
                <a:avLst/>
              </a:prstGeom>
              <a:gradFill rotWithShape="1">
                <a:gsLst>
                  <a:gs pos="0">
                    <a:srgbClr val="66FFFF"/>
                  </a:gs>
                  <a:gs pos="100000">
                    <a:srgbClr val="2F7676"/>
                  </a:gs>
                </a:gsLst>
                <a:lin ang="5400000" scaled="1"/>
              </a:gradFill>
              <a:ln w="12700" cap="sq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9" name="Line 9"/>
              <p:cNvSpPr>
                <a:spLocks noChangeShapeType="1"/>
              </p:cNvSpPr>
              <p:nvPr/>
            </p:nvSpPr>
            <p:spPr bwMode="auto">
              <a:xfrm rot="235440" flipV="1">
                <a:off x="3213480" y="5489062"/>
                <a:ext cx="311139" cy="834998"/>
              </a:xfrm>
              <a:prstGeom prst="line">
                <a:avLst/>
              </a:prstGeom>
              <a:noFill/>
              <a:ln w="19050" cap="sq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1028" name="Object 10"/>
              <p:cNvGraphicFramePr>
                <a:graphicFrameLocks noChangeAspect="1"/>
              </p:cNvGraphicFramePr>
              <p:nvPr/>
            </p:nvGraphicFramePr>
            <p:xfrm>
              <a:off x="2263775" y="5200650"/>
              <a:ext cx="7461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0904" name="Equation" r:id="rId10" imgW="571320" imgH="228600" progId="Equation.3">
                      <p:embed/>
                    </p:oleObj>
                  </mc:Choice>
                  <mc:Fallback>
                    <p:oleObj name="Equation" r:id="rId10" imgW="571320" imgH="2286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63775" y="5200650"/>
                            <a:ext cx="746125" cy="279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9" name="Object 11"/>
              <p:cNvGraphicFramePr>
                <a:graphicFrameLocks noChangeAspect="1"/>
              </p:cNvGraphicFramePr>
              <p:nvPr/>
            </p:nvGraphicFramePr>
            <p:xfrm>
              <a:off x="2247900" y="5685009"/>
              <a:ext cx="846396" cy="478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0905" name="Equation" r:id="rId12" imgW="647640" imgH="393480" progId="Equation.3">
                      <p:embed/>
                    </p:oleObj>
                  </mc:Choice>
                  <mc:Fallback>
                    <p:oleObj name="Equation" r:id="rId12" imgW="647640" imgH="39348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47900" y="5685009"/>
                            <a:ext cx="846396" cy="4787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51" name="Line 6"/>
            <p:cNvSpPr>
              <a:spLocks noChangeShapeType="1"/>
            </p:cNvSpPr>
            <p:nvPr/>
          </p:nvSpPr>
          <p:spPr bwMode="auto">
            <a:xfrm>
              <a:off x="2971800" y="6248400"/>
              <a:ext cx="46261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52" name="Line 7"/>
            <p:cNvSpPr>
              <a:spLocks noChangeShapeType="1"/>
            </p:cNvSpPr>
            <p:nvPr/>
          </p:nvSpPr>
          <p:spPr bwMode="auto">
            <a:xfrm>
              <a:off x="2857500" y="5562600"/>
              <a:ext cx="46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053" name="Line 9"/>
            <p:cNvSpPr>
              <a:spLocks noChangeShapeType="1"/>
            </p:cNvSpPr>
            <p:nvPr/>
          </p:nvSpPr>
          <p:spPr bwMode="auto">
            <a:xfrm rot="235440" flipH="1" flipV="1">
              <a:off x="3025720" y="5564666"/>
              <a:ext cx="82660" cy="648328"/>
            </a:xfrm>
            <a:prstGeom prst="line">
              <a:avLst/>
            </a:prstGeom>
            <a:noFill/>
            <a:ln w="19050" cap="sq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2" name="Line 75"/>
            <p:cNvSpPr>
              <a:spLocks noChangeShapeType="1"/>
            </p:cNvSpPr>
            <p:nvPr/>
          </p:nvSpPr>
          <p:spPr bwMode="auto">
            <a:xfrm flipV="1">
              <a:off x="3043617" y="4929188"/>
              <a:ext cx="0" cy="588962"/>
            </a:xfrm>
            <a:prstGeom prst="line">
              <a:avLst/>
            </a:prstGeom>
            <a:noFill/>
            <a:ln w="57150" cap="sq">
              <a:solidFill>
                <a:srgbClr val="00CC00"/>
              </a:solidFill>
              <a:round/>
              <a:headEnd/>
              <a:tailEnd type="triangle" w="med" len="med"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3" name="Line 75"/>
            <p:cNvSpPr>
              <a:spLocks noChangeShapeType="1"/>
            </p:cNvSpPr>
            <p:nvPr/>
          </p:nvSpPr>
          <p:spPr bwMode="auto">
            <a:xfrm flipV="1">
              <a:off x="3553447" y="4867275"/>
              <a:ext cx="0" cy="588963"/>
            </a:xfrm>
            <a:prstGeom prst="line">
              <a:avLst/>
            </a:prstGeom>
            <a:noFill/>
            <a:ln w="57150" cap="sq">
              <a:solidFill>
                <a:srgbClr val="00CC00"/>
              </a:solidFill>
              <a:round/>
              <a:headEnd/>
              <a:tailEnd type="triangle" w="med" len="med"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046" name="TextBox 62"/>
          <p:cNvSpPr txBox="1">
            <a:spLocks noChangeArrowheads="1"/>
          </p:cNvSpPr>
          <p:nvPr/>
        </p:nvSpPr>
        <p:spPr bwMode="auto">
          <a:xfrm>
            <a:off x="1447800" y="6134100"/>
            <a:ext cx="555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46%</a:t>
            </a:r>
          </a:p>
        </p:txBody>
      </p:sp>
      <p:sp>
        <p:nvSpPr>
          <p:cNvPr id="1047" name="TextBox 63"/>
          <p:cNvSpPr txBox="1">
            <a:spLocks noChangeArrowheads="1"/>
          </p:cNvSpPr>
          <p:nvPr/>
        </p:nvSpPr>
        <p:spPr bwMode="auto">
          <a:xfrm>
            <a:off x="3695700" y="5943600"/>
            <a:ext cx="5556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54%</a:t>
            </a:r>
          </a:p>
          <a:p>
            <a:r>
              <a:rPr lang="en-US" sz="1200"/>
              <a:t>46%</a:t>
            </a:r>
          </a:p>
        </p:txBody>
      </p:sp>
      <p:sp>
        <p:nvSpPr>
          <p:cNvPr id="1048" name="Rectangle 10"/>
          <p:cNvSpPr>
            <a:spLocks noChangeArrowheads="1"/>
          </p:cNvSpPr>
          <p:nvPr/>
        </p:nvSpPr>
        <p:spPr bwMode="auto">
          <a:xfrm>
            <a:off x="3994150" y="4773613"/>
            <a:ext cx="514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buFont typeface="Times New Roman" charset="0"/>
              <a:buNone/>
            </a:pPr>
            <a:r>
              <a:rPr lang="en-US" sz="1400" b="1">
                <a:latin typeface="Verdana" charset="0"/>
              </a:rPr>
              <a:t>Improvement of Ga ionization efficiency by SSL :</a:t>
            </a:r>
          </a:p>
        </p:txBody>
      </p:sp>
      <p:sp>
        <p:nvSpPr>
          <p:cNvPr id="1068" name="Text Box 44"/>
          <p:cNvSpPr txBox="1">
            <a:spLocks noChangeArrowheads="1"/>
          </p:cNvSpPr>
          <p:nvPr/>
        </p:nvSpPr>
        <p:spPr bwMode="auto">
          <a:xfrm>
            <a:off x="255588" y="4673600"/>
            <a:ext cx="1211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 b="1"/>
              <a:t>CVL scheme</a:t>
            </a:r>
          </a:p>
        </p:txBody>
      </p:sp>
      <p:sp>
        <p:nvSpPr>
          <p:cNvPr id="1069" name="Text Box 45"/>
          <p:cNvSpPr txBox="1">
            <a:spLocks noChangeArrowheads="1"/>
          </p:cNvSpPr>
          <p:nvPr/>
        </p:nvSpPr>
        <p:spPr bwMode="auto">
          <a:xfrm>
            <a:off x="1922463" y="4657725"/>
            <a:ext cx="1228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charset="0"/>
              <a:buNone/>
            </a:pPr>
            <a:r>
              <a:rPr lang="en-US" sz="1400" b="1"/>
              <a:t>SSL scheme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48142" y="6444734"/>
            <a:ext cx="4895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Knut and Alice Wallenberg foundation grant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1" descr="Mnais part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1225" y="4627563"/>
            <a:ext cx="2700338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2" descr="Mnais part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343400"/>
            <a:ext cx="2700338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0" descr="Mnais part 1a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3238" y="906463"/>
            <a:ext cx="2874962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91"/>
          <p:cNvSpPr>
            <a:spLocks noChangeArrowheads="1"/>
          </p:cNvSpPr>
          <p:nvPr/>
        </p:nvSpPr>
        <p:spPr bwMode="auto">
          <a:xfrm>
            <a:off x="857250" y="152400"/>
            <a:ext cx="7372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LARIS results – A new RILIS scheme for 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Manganese  - DONE</a:t>
            </a:r>
            <a:endParaRPr lang="en-US" sz="2000" dirty="0">
              <a:solidFill>
                <a:srgbClr val="7403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96"/>
          <p:cNvSpPr>
            <a:spLocks noChangeArrowheads="1"/>
          </p:cNvSpPr>
          <p:nvPr/>
        </p:nvSpPr>
        <p:spPr bwMode="auto">
          <a:xfrm>
            <a:off x="2000250" y="533400"/>
            <a:ext cx="6000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</a:rPr>
              <a:t>- Replacement of current scheme which uses the CVL green beam.</a:t>
            </a:r>
          </a:p>
        </p:txBody>
      </p:sp>
      <p:pic>
        <p:nvPicPr>
          <p:cNvPr id="15367" name="Picture 11" descr="Mn RILIS CVL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" y="838200"/>
            <a:ext cx="203835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505200" y="1733550"/>
            <a:ext cx="1854200" cy="647700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Fortuitous </a:t>
            </a:r>
          </a:p>
          <a:p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Auto-ionizing transition</a:t>
            </a:r>
          </a:p>
          <a:p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at CVL wavelength</a:t>
            </a:r>
            <a:endParaRPr lang="en-US" sz="1200">
              <a:solidFill>
                <a:srgbClr val="000000"/>
              </a:solidFill>
              <a:latin typeface="Calibri" pitchFamily="65" charset="0"/>
            </a:endParaRPr>
          </a:p>
        </p:txBody>
      </p:sp>
      <p:cxnSp>
        <p:nvCxnSpPr>
          <p:cNvPr id="16" name="Elbow Connector 15"/>
          <p:cNvCxnSpPr>
            <a:cxnSpLocks noChangeShapeType="1"/>
          </p:cNvCxnSpPr>
          <p:nvPr/>
        </p:nvCxnSpPr>
        <p:spPr bwMode="auto">
          <a:xfrm rot="10800000">
            <a:off x="2644775" y="1219200"/>
            <a:ext cx="860425" cy="83820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52400" y="4830763"/>
            <a:ext cx="3048000" cy="1570037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Outcome of RIS study of Mn at LARIS:</a:t>
            </a:r>
          </a:p>
          <a:p>
            <a:endParaRPr lang="en-US" sz="12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</a:endParaRPr>
          </a:p>
          <a:p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Many new auto-ionizing states found</a:t>
            </a:r>
          </a:p>
          <a:p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</a:endParaRPr>
          </a:p>
          <a:p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</a:rPr>
              <a:t>Various promising Nd:YAG based schemes tested and ready for efficiency measurement at RILIS</a:t>
            </a:r>
            <a:endParaRPr lang="en-US" sz="1200">
              <a:solidFill>
                <a:srgbClr val="000000"/>
              </a:solidFill>
              <a:latin typeface="Calibri" pitchFamily="65" charset="0"/>
            </a:endParaRPr>
          </a:p>
          <a:p>
            <a:endParaRPr lang="en-US" sz="1200">
              <a:solidFill>
                <a:srgbClr val="000000"/>
              </a:solidFill>
              <a:latin typeface="Calibri" pitchFamily="65" charset="0"/>
            </a:endParaRPr>
          </a:p>
          <a:p>
            <a:endParaRPr lang="en-US" sz="1200" b="1">
              <a:solidFill>
                <a:srgbClr val="000000"/>
              </a:solidFill>
              <a:latin typeface="Calibri" pitchFamily="65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505200" y="2619375"/>
            <a:ext cx="1589088" cy="276225"/>
          </a:xfrm>
          <a:prstGeom prst="rect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65" charset="0"/>
              </a:rPr>
              <a:t>AIS search at LARIS</a:t>
            </a:r>
          </a:p>
        </p:txBody>
      </p:sp>
      <p:cxnSp>
        <p:nvCxnSpPr>
          <p:cNvPr id="31" name="Elbow Connector 30"/>
          <p:cNvCxnSpPr>
            <a:cxnSpLocks noChangeShapeType="1"/>
            <a:stCxn id="29" idx="3"/>
          </p:cNvCxnSpPr>
          <p:nvPr/>
        </p:nvCxnSpPr>
        <p:spPr bwMode="auto">
          <a:xfrm flipV="1">
            <a:off x="5094288" y="1371600"/>
            <a:ext cx="1535112" cy="1385888"/>
          </a:xfrm>
          <a:prstGeom prst="bentConnector3">
            <a:avLst>
              <a:gd name="adj1" fmla="val 85324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8" name="Shape 17"/>
          <p:cNvCxnSpPr>
            <a:cxnSpLocks noChangeShapeType="1"/>
            <a:stCxn id="14" idx="1"/>
          </p:cNvCxnSpPr>
          <p:nvPr/>
        </p:nvCxnSpPr>
        <p:spPr bwMode="auto">
          <a:xfrm rot="10800000" flipH="1" flipV="1">
            <a:off x="3505200" y="2057400"/>
            <a:ext cx="514350" cy="2393950"/>
          </a:xfrm>
          <a:prstGeom prst="bentConnector4">
            <a:avLst>
              <a:gd name="adj1" fmla="val -44403"/>
              <a:gd name="adj2" fmla="val 5675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5" name="TextBox 14"/>
          <p:cNvSpPr txBox="1"/>
          <p:nvPr/>
        </p:nvSpPr>
        <p:spPr>
          <a:xfrm>
            <a:off x="2048142" y="6444734"/>
            <a:ext cx="4895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Knut and Alice Wallenberg foundation grant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ChangeArrowheads="1"/>
          </p:cNvSpPr>
          <p:nvPr/>
        </p:nvSpPr>
        <p:spPr bwMode="auto">
          <a:xfrm>
            <a:off x="1692275" y="0"/>
            <a:ext cx="6551613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b="1">
                <a:solidFill>
                  <a:schemeClr val="tx2"/>
                </a:solidFill>
              </a:rPr>
              <a:t>Road map of RILIS upgrade </a:t>
            </a:r>
            <a:endParaRPr lang="ru-RU" sz="2400" b="1">
              <a:solidFill>
                <a:schemeClr val="tx2"/>
              </a:solidFill>
            </a:endParaRPr>
          </a:p>
        </p:txBody>
      </p:sp>
      <p:pic>
        <p:nvPicPr>
          <p:cNvPr id="57349" name="Picture 4" descr="islogo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002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577850" y="1316038"/>
            <a:ext cx="8296275" cy="499268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r>
              <a:rPr lang="en-US" b="1">
                <a:latin typeface="Arial" charset="0"/>
              </a:rPr>
              <a:t>Installation of solid state lasers for dye laser pumping. Keeping CVL lasers at RILIS as backup until reliable SSL performance is reached.</a:t>
            </a: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r>
              <a:rPr lang="en-US" b="1">
                <a:latin typeface="Arial" charset="0"/>
              </a:rPr>
              <a:t>Upgrade of dye lasers: purchasing and installation of commercial dye lasers </a:t>
            </a: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r>
              <a:rPr lang="en-US" b="1">
                <a:latin typeface="Arial" charset="0"/>
              </a:rPr>
              <a:t>Installation of solid-state tunable lasers with own pump laser in addition to the dye laser system</a:t>
            </a: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None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None/>
            </a:pPr>
            <a:endParaRPr lang="en-US" b="1">
              <a:latin typeface="Arial" charset="0"/>
            </a:endParaRPr>
          </a:p>
          <a:p>
            <a:pPr marL="342900" indent="-342900" eaLnBrk="0" hangingPunct="0">
              <a:buClr>
                <a:schemeClr val="accent1"/>
              </a:buClr>
              <a:buSzPct val="75000"/>
              <a:buFont typeface="Wingdings" charset="2"/>
              <a:buChar char="Ä"/>
            </a:pPr>
            <a:r>
              <a:rPr lang="en-US" b="1">
                <a:latin typeface="Arial" charset="0"/>
              </a:rPr>
              <a:t>Duo-RILIS: two laser systems available for operation with a possibility of quick switch from one element to another    	</a:t>
            </a:r>
          </a:p>
        </p:txBody>
      </p:sp>
      <p:sp>
        <p:nvSpPr>
          <p:cNvPr id="57351" name="Text Box 6"/>
          <p:cNvSpPr txBox="1">
            <a:spLocks noChangeArrowheads="1"/>
          </p:cNvSpPr>
          <p:nvPr/>
        </p:nvSpPr>
        <p:spPr bwMode="auto">
          <a:xfrm rot="-5400000">
            <a:off x="-234156" y="1681956"/>
            <a:ext cx="1219200" cy="36988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buFont typeface="Times New Roman" charset="0"/>
              <a:buNone/>
            </a:pPr>
            <a:r>
              <a:rPr lang="en-US"/>
              <a:t>2008</a:t>
            </a:r>
          </a:p>
        </p:txBody>
      </p:sp>
      <p:sp>
        <p:nvSpPr>
          <p:cNvPr id="57352" name="Text Box 7"/>
          <p:cNvSpPr txBox="1">
            <a:spLocks noChangeArrowheads="1"/>
          </p:cNvSpPr>
          <p:nvPr/>
        </p:nvSpPr>
        <p:spPr bwMode="auto">
          <a:xfrm rot="-5400000">
            <a:off x="-329406" y="2996406"/>
            <a:ext cx="1409700" cy="36988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buFont typeface="Times New Roman" charset="0"/>
              <a:buNone/>
            </a:pPr>
            <a:r>
              <a:rPr lang="en-US"/>
              <a:t>2009</a:t>
            </a:r>
          </a:p>
        </p:txBody>
      </p:sp>
      <p:sp>
        <p:nvSpPr>
          <p:cNvPr id="57353" name="Text Box 8"/>
          <p:cNvSpPr txBox="1">
            <a:spLocks noChangeArrowheads="1"/>
          </p:cNvSpPr>
          <p:nvPr/>
        </p:nvSpPr>
        <p:spPr bwMode="auto">
          <a:xfrm rot="-5400000">
            <a:off x="-253206" y="4329906"/>
            <a:ext cx="1257300" cy="36988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buFont typeface="Times New Roman" charset="0"/>
              <a:buNone/>
            </a:pPr>
            <a:r>
              <a:rPr lang="en-US"/>
              <a:t>2010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 rot="16200000">
            <a:off x="-253206" y="5587206"/>
            <a:ext cx="1257300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algn="ctr">
              <a:buFont typeface="Times New Roman" charset="0"/>
              <a:buNone/>
            </a:pPr>
            <a:r>
              <a:rPr lang="en-US"/>
              <a:t>2011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48142" y="6444734"/>
            <a:ext cx="4895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Knut and Alice Wallenberg foundation grant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May, 2008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ISOLDE target area - The </a:t>
            </a:r>
            <a:r>
              <a:rPr lang="en-US" dirty="0"/>
              <a:t>3D </a:t>
            </a:r>
            <a:r>
              <a:rPr lang="en-US" dirty="0" smtClean="0"/>
              <a:t> Laser Scan </a:t>
            </a:r>
            <a:endParaRPr lang="en-US" dirty="0"/>
          </a:p>
        </p:txBody>
      </p:sp>
      <p:pic>
        <p:nvPicPr>
          <p:cNvPr id="9221" name="Picture 5" descr="view_1_scan_isol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836613"/>
            <a:ext cx="3889375" cy="2668587"/>
          </a:xfrm>
          <a:prstGeom prst="rect">
            <a:avLst/>
          </a:prstGeom>
          <a:noFill/>
        </p:spPr>
      </p:pic>
      <p:pic>
        <p:nvPicPr>
          <p:cNvPr id="9223" name="Picture 7" descr="view_frontend_H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3644900"/>
            <a:ext cx="3887787" cy="2668588"/>
          </a:xfrm>
          <a:prstGeom prst="rect">
            <a:avLst/>
          </a:prstGeom>
          <a:noFill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/>
          <a:srcRect b="25995"/>
          <a:stretch>
            <a:fillRect/>
          </a:stretch>
        </p:blipFill>
        <p:spPr bwMode="auto">
          <a:xfrm>
            <a:off x="381000" y="1447800"/>
            <a:ext cx="3967162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676400" y="5562600"/>
            <a:ext cx="15843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Reference Points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716463" y="3429000"/>
            <a:ext cx="3887787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Cloud of point in the CERN coordinate system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181600" y="6400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Sarret, L. Bruno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4A255-83DD-49B9-914E-1009E049EA93}" type="slidenum">
              <a:rPr lang="en-GB"/>
              <a:pPr/>
              <a:t>19</a:t>
            </a:fld>
            <a:endParaRPr lang="en-GB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010400" cy="820738"/>
          </a:xfrm>
        </p:spPr>
        <p:txBody>
          <a:bodyPr/>
          <a:lstStyle/>
          <a:p>
            <a:r>
              <a:rPr lang="en-GB">
                <a:solidFill>
                  <a:srgbClr val="0000CC"/>
                </a:solidFill>
              </a:rPr>
              <a:t>Manipulator concept design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447800"/>
            <a:ext cx="3744912" cy="4267200"/>
          </a:xfrm>
        </p:spPr>
        <p:txBody>
          <a:bodyPr/>
          <a:lstStyle/>
          <a:p>
            <a:pPr>
              <a:spcAft>
                <a:spcPct val="20000"/>
              </a:spcAft>
              <a:buFontTx/>
              <a:buChar char="•"/>
            </a:pPr>
            <a:endParaRPr lang="en-GB" sz="1400" dirty="0"/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dirty="0"/>
              <a:t>6-DOF Manipulator mounted on ceiling monorails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dirty="0"/>
              <a:t>Equipped with tool changer for mounting different tools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dirty="0"/>
              <a:t>Recoverable by decoupling (remotely) rail gear drive 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dirty="0"/>
              <a:t>High lifting capacity (FFE)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dirty="0"/>
              <a:t>Target &amp; electrode accurate / sensitive operations</a:t>
            </a:r>
            <a:endParaRPr lang="en-GB" sz="1400" dirty="0" smtClean="0"/>
          </a:p>
          <a:p>
            <a:pPr>
              <a:spcAft>
                <a:spcPct val="20000"/>
              </a:spcAft>
              <a:buNone/>
            </a:pPr>
            <a:endParaRPr lang="en-GB" sz="1200" dirty="0" smtClean="0"/>
          </a:p>
          <a:p>
            <a:pPr lvl="1">
              <a:spcAft>
                <a:spcPct val="20000"/>
              </a:spcAft>
            </a:pPr>
            <a:endParaRPr lang="en-GB" sz="1200" dirty="0"/>
          </a:p>
          <a:p>
            <a:pPr>
              <a:spcAft>
                <a:spcPct val="20000"/>
              </a:spcAft>
              <a:buFontTx/>
              <a:buChar char="•"/>
            </a:pPr>
            <a:endParaRPr lang="en-GB" sz="1400" dirty="0"/>
          </a:p>
        </p:txBody>
      </p:sp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827088" y="1447800"/>
          <a:ext cx="3519487" cy="493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1" name="Visio" r:id="rId3" imgW="4953000" imgH="7035800" progId="">
                  <p:embed/>
                </p:oleObj>
              </mc:Choice>
              <mc:Fallback>
                <p:oleObj name="Visio" r:id="rId3" imgW="4953000" imgH="70358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485"/>
                      <a:stretch>
                        <a:fillRect/>
                      </a:stretch>
                    </p:blipFill>
                    <p:spPr bwMode="auto">
                      <a:xfrm>
                        <a:off x="827088" y="1447800"/>
                        <a:ext cx="3519487" cy="493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2051050" y="4724400"/>
            <a:ext cx="288925" cy="288925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3059113" y="4562475"/>
            <a:ext cx="288925" cy="306388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932363" y="3644900"/>
            <a:ext cx="3384550" cy="43338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339975" y="4508500"/>
            <a:ext cx="142875" cy="792163"/>
          </a:xfrm>
          <a:prstGeom prst="rect">
            <a:avLst/>
          </a:prstGeom>
          <a:noFill/>
          <a:ln w="19050">
            <a:solidFill>
              <a:srgbClr val="33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 rot="-5400000">
            <a:off x="6011863" y="2205038"/>
            <a:ext cx="288925" cy="2447925"/>
          </a:xfrm>
          <a:prstGeom prst="rect">
            <a:avLst/>
          </a:prstGeom>
          <a:noFill/>
          <a:ln w="19050">
            <a:solidFill>
              <a:srgbClr val="33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ayout_injectors_May2007"/>
          <p:cNvPicPr>
            <a:picLocks noChangeAspect="1" noChangeArrowheads="1"/>
          </p:cNvPicPr>
          <p:nvPr/>
        </p:nvPicPr>
        <p:blipFill>
          <a:blip r:embed="rId2"/>
          <a:srcRect l="4518" t="14050" r="1706" b="8917"/>
          <a:stretch>
            <a:fillRect/>
          </a:stretch>
        </p:blipFill>
        <p:spPr bwMode="auto">
          <a:xfrm>
            <a:off x="317500" y="1066800"/>
            <a:ext cx="8553450" cy="511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83525" cy="5683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/>
              <a:t>Overall layout of the new injectors (1/2)</a:t>
            </a:r>
          </a:p>
        </p:txBody>
      </p:sp>
      <p:sp>
        <p:nvSpPr>
          <p:cNvPr id="9220" name="AutoShape 4"/>
          <p:cNvSpPr>
            <a:spLocks/>
          </p:cNvSpPr>
          <p:nvPr/>
        </p:nvSpPr>
        <p:spPr bwMode="auto">
          <a:xfrm>
            <a:off x="5251450" y="1052513"/>
            <a:ext cx="914400" cy="447675"/>
          </a:xfrm>
          <a:prstGeom prst="accentCallout1">
            <a:avLst>
              <a:gd name="adj1" fmla="val 25532"/>
              <a:gd name="adj2" fmla="val -8333"/>
              <a:gd name="adj3" fmla="val 206356"/>
              <a:gd name="adj4" fmla="val -95352"/>
            </a:avLst>
          </a:prstGeom>
          <a:solidFill>
            <a:srgbClr val="CCFFFF"/>
          </a:solidFill>
          <a:ln w="19050">
            <a:solidFill>
              <a:srgbClr val="0000FA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SPS</a:t>
            </a:r>
          </a:p>
        </p:txBody>
      </p:sp>
      <p:sp>
        <p:nvSpPr>
          <p:cNvPr id="9221" name="AutoShape 5"/>
          <p:cNvSpPr>
            <a:spLocks/>
          </p:cNvSpPr>
          <p:nvPr/>
        </p:nvSpPr>
        <p:spPr bwMode="auto">
          <a:xfrm>
            <a:off x="1643063" y="2163763"/>
            <a:ext cx="914400" cy="419100"/>
          </a:xfrm>
          <a:prstGeom prst="accentCallout1">
            <a:avLst>
              <a:gd name="adj1" fmla="val 46588"/>
              <a:gd name="adj2" fmla="val -8333"/>
              <a:gd name="adj3" fmla="val 27306"/>
              <a:gd name="adj4" fmla="val -134616"/>
            </a:avLst>
          </a:prstGeom>
          <a:solidFill>
            <a:srgbClr val="FFFF99"/>
          </a:solidFill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PS2</a:t>
            </a:r>
          </a:p>
        </p:txBody>
      </p:sp>
      <p:sp>
        <p:nvSpPr>
          <p:cNvPr id="9222" name="AutoShape 6"/>
          <p:cNvSpPr>
            <a:spLocks/>
          </p:cNvSpPr>
          <p:nvPr/>
        </p:nvSpPr>
        <p:spPr bwMode="auto">
          <a:xfrm>
            <a:off x="3255963" y="4694238"/>
            <a:ext cx="914400" cy="447675"/>
          </a:xfrm>
          <a:prstGeom prst="accentCallout1">
            <a:avLst>
              <a:gd name="adj1" fmla="val 48694"/>
              <a:gd name="adj2" fmla="val 107130"/>
              <a:gd name="adj3" fmla="val -63926"/>
              <a:gd name="adj4" fmla="val 272426"/>
            </a:avLst>
          </a:prstGeom>
          <a:solidFill>
            <a:srgbClr val="FFFF99"/>
          </a:solidFill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SPL</a:t>
            </a:r>
          </a:p>
        </p:txBody>
      </p:sp>
      <p:sp>
        <p:nvSpPr>
          <p:cNvPr id="9223" name="AutoShape 7"/>
          <p:cNvSpPr>
            <a:spLocks/>
          </p:cNvSpPr>
          <p:nvPr/>
        </p:nvSpPr>
        <p:spPr bwMode="auto">
          <a:xfrm>
            <a:off x="5314950" y="5770563"/>
            <a:ext cx="1235075" cy="447675"/>
          </a:xfrm>
          <a:prstGeom prst="accentCallout1">
            <a:avLst>
              <a:gd name="adj1" fmla="val 46588"/>
              <a:gd name="adj2" fmla="val 106491"/>
              <a:gd name="adj3" fmla="val 31042"/>
              <a:gd name="adj4" fmla="val 202792"/>
            </a:avLst>
          </a:prstGeom>
          <a:solidFill>
            <a:srgbClr val="FFFF99"/>
          </a:solidFill>
          <a:ln w="1905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Linac4</a:t>
            </a:r>
          </a:p>
        </p:txBody>
      </p:sp>
      <p:sp>
        <p:nvSpPr>
          <p:cNvPr id="9224" name="AutoShape 8"/>
          <p:cNvSpPr>
            <a:spLocks/>
          </p:cNvSpPr>
          <p:nvPr/>
        </p:nvSpPr>
        <p:spPr bwMode="auto">
          <a:xfrm>
            <a:off x="7974013" y="4518025"/>
            <a:ext cx="714375" cy="447675"/>
          </a:xfrm>
          <a:prstGeom prst="accentCallout1">
            <a:avLst>
              <a:gd name="adj1" fmla="val 25532"/>
              <a:gd name="adj2" fmla="val -10667"/>
              <a:gd name="adj3" fmla="val 63685"/>
              <a:gd name="adj4" fmla="val -65819"/>
            </a:avLst>
          </a:prstGeom>
          <a:solidFill>
            <a:srgbClr val="CCFFFF"/>
          </a:solidFill>
          <a:ln w="19050">
            <a:solidFill>
              <a:srgbClr val="0000FA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PS</a:t>
            </a:r>
          </a:p>
        </p:txBody>
      </p:sp>
      <p:sp>
        <p:nvSpPr>
          <p:cNvPr id="9" name="Arc 8"/>
          <p:cNvSpPr/>
          <p:nvPr/>
        </p:nvSpPr>
        <p:spPr bwMode="auto">
          <a:xfrm rot="13146594">
            <a:off x="6553200" y="4492625"/>
            <a:ext cx="735013" cy="679450"/>
          </a:xfrm>
          <a:prstGeom prst="arc">
            <a:avLst/>
          </a:prstGeom>
          <a:noFill/>
          <a:ln w="25400" cap="flat" cmpd="sng" algn="ctr">
            <a:solidFill>
              <a:srgbClr val="0000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 b="1">
              <a:latin typeface="Times New Roman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4865077">
            <a:off x="6742113" y="3509963"/>
            <a:ext cx="736600" cy="577850"/>
          </a:xfrm>
          <a:prstGeom prst="arc">
            <a:avLst>
              <a:gd name="adj1" fmla="val 17647661"/>
              <a:gd name="adj2" fmla="val 0"/>
            </a:avLst>
          </a:prstGeom>
          <a:noFill/>
          <a:ln w="25400" cap="flat" cmpd="sng" algn="ctr">
            <a:solidFill>
              <a:srgbClr val="0000CC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 b="1">
              <a:latin typeface="Times New Roman" pitchFamily="-108" charset="0"/>
              <a:ea typeface="Times New Roman" pitchFamily="-108" charset="0"/>
              <a:cs typeface="Times New Roman" pitchFamily="-108" charset="0"/>
            </a:endParaRPr>
          </a:p>
        </p:txBody>
      </p:sp>
      <p:sp>
        <p:nvSpPr>
          <p:cNvPr id="9227" name="AutoShape 8"/>
          <p:cNvSpPr>
            <a:spLocks/>
          </p:cNvSpPr>
          <p:nvPr/>
        </p:nvSpPr>
        <p:spPr bwMode="auto">
          <a:xfrm>
            <a:off x="7686675" y="2851150"/>
            <a:ext cx="1187450" cy="447675"/>
          </a:xfrm>
          <a:prstGeom prst="accentCallout1">
            <a:avLst>
              <a:gd name="adj1" fmla="val 25532"/>
              <a:gd name="adj2" fmla="val -10667"/>
              <a:gd name="adj3" fmla="val 202287"/>
              <a:gd name="adj4" fmla="val -30384"/>
            </a:avLst>
          </a:prstGeom>
          <a:solidFill>
            <a:srgbClr val="CCFFFF"/>
          </a:solidFill>
          <a:ln w="19050">
            <a:solidFill>
              <a:srgbClr val="0000FA"/>
            </a:solidFill>
            <a:miter lim="800000"/>
            <a:headEnd type="none" w="sm" len="sm"/>
            <a:tailEnd type="none" w="sm" len="sm"/>
          </a:ln>
        </p:spPr>
        <p:txBody>
          <a:bodyPr lIns="0" rIns="0">
            <a:prstTxWarp prst="textNoShape">
              <a:avLst/>
            </a:prstTxWarp>
          </a:bodyPr>
          <a:lstStyle/>
          <a:p>
            <a:pPr algn="ctr"/>
            <a:r>
              <a:rPr lang="en-GB" sz="2400" b="1">
                <a:latin typeface="Times New Roman" pitchFamily="-108" charset="0"/>
                <a:ea typeface="Times New Roman" pitchFamily="-108" charset="0"/>
                <a:cs typeface="Times New Roman" pitchFamily="-108" charset="0"/>
              </a:rPr>
              <a:t>ISOLDE</a:t>
            </a:r>
          </a:p>
        </p:txBody>
      </p:sp>
      <p:sp>
        <p:nvSpPr>
          <p:cNvPr id="12" name="Donut 11"/>
          <p:cNvSpPr/>
          <p:nvPr/>
        </p:nvSpPr>
        <p:spPr>
          <a:xfrm>
            <a:off x="6886771" y="4432300"/>
            <a:ext cx="533400" cy="533400"/>
          </a:xfrm>
          <a:prstGeom prst="donut">
            <a:avLst>
              <a:gd name="adj" fmla="val 119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10" idx="0"/>
          </p:cNvCxnSpPr>
          <p:nvPr/>
        </p:nvCxnSpPr>
        <p:spPr>
          <a:xfrm rot="16200000" flipH="1">
            <a:off x="7046221" y="4229667"/>
            <a:ext cx="726357" cy="215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rame 15"/>
          <p:cNvSpPr/>
          <p:nvPr/>
        </p:nvSpPr>
        <p:spPr>
          <a:xfrm rot="2216469">
            <a:off x="7206240" y="5770292"/>
            <a:ext cx="832211" cy="304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 rot="2402804">
            <a:off x="4720228" y="4589682"/>
            <a:ext cx="2868613" cy="223025"/>
          </a:xfrm>
          <a:prstGeom prst="frame">
            <a:avLst/>
          </a:prstGeom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c 17"/>
          <p:cNvSpPr/>
          <p:nvPr/>
        </p:nvSpPr>
        <p:spPr>
          <a:xfrm rot="13492220">
            <a:off x="6559194" y="4498447"/>
            <a:ext cx="717428" cy="674499"/>
          </a:xfrm>
          <a:prstGeom prst="arc">
            <a:avLst>
              <a:gd name="adj1" fmla="val 16244819"/>
              <a:gd name="adj2" fmla="val 0"/>
            </a:avLst>
          </a:prstGeom>
          <a:noFill/>
          <a:ln w="635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rot="4989285">
            <a:off x="6795022" y="3562300"/>
            <a:ext cx="664142" cy="563822"/>
          </a:xfrm>
          <a:prstGeom prst="arc">
            <a:avLst>
              <a:gd name="adj1" fmla="val 16244819"/>
              <a:gd name="adj2" fmla="val 0"/>
            </a:avLst>
          </a:prstGeom>
          <a:noFill/>
          <a:ln w="635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18" idx="2"/>
            <a:endCxn id="19" idx="2"/>
          </p:cNvCxnSpPr>
          <p:nvPr/>
        </p:nvCxnSpPr>
        <p:spPr>
          <a:xfrm rot="5400000" flipH="1" flipV="1">
            <a:off x="6710826" y="4126776"/>
            <a:ext cx="408707" cy="502986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 rot="13492220">
            <a:off x="5893200" y="4351052"/>
            <a:ext cx="843701" cy="333944"/>
          </a:xfrm>
          <a:prstGeom prst="arc">
            <a:avLst>
              <a:gd name="adj1" fmla="val 16244819"/>
              <a:gd name="adj2" fmla="val 21197458"/>
            </a:avLst>
          </a:prstGeom>
          <a:noFill/>
          <a:ln w="635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endCxn id="22" idx="2"/>
          </p:cNvCxnSpPr>
          <p:nvPr/>
        </p:nvCxnSpPr>
        <p:spPr>
          <a:xfrm rot="5400000">
            <a:off x="5728588" y="4000126"/>
            <a:ext cx="532648" cy="1588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20950616">
            <a:off x="7166657" y="3393517"/>
            <a:ext cx="281161" cy="572139"/>
          </a:xfrm>
          <a:prstGeom prst="rect">
            <a:avLst/>
          </a:prstGeom>
          <a:solidFill>
            <a:srgbClr val="FF0000">
              <a:alpha val="46000"/>
            </a:srgbClr>
          </a:solidFill>
          <a:ln>
            <a:solidFill>
              <a:srgbClr val="FF0000">
                <a:alpha val="38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906463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Analysis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079500" y="1050925"/>
            <a:ext cx="8064500" cy="5529263"/>
          </a:xfrm>
        </p:spPr>
        <p:txBody>
          <a:bodyPr/>
          <a:lstStyle/>
          <a:p>
            <a:r>
              <a:rPr lang="en-US" sz="1800" b="1"/>
              <a:t>SPL block diagram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r>
              <a:rPr lang="en-US" sz="1800" b="1"/>
              <a:t>Main impact of faster cycling rate: klystron modulators (SPL + Linac4)</a:t>
            </a:r>
          </a:p>
          <a:p>
            <a:pPr>
              <a:buFont typeface="Wingdings 2" pitchFamily="-110" charset="2"/>
              <a:buNone/>
            </a:pPr>
            <a:r>
              <a:rPr lang="en-US" sz="1800"/>
              <a:t>Limited P</a:t>
            </a:r>
            <a:r>
              <a:rPr lang="en-US" sz="1800" baseline="-25000"/>
              <a:t>average</a:t>
            </a:r>
            <a:r>
              <a:rPr lang="en-US" sz="1800"/>
              <a:t> + technology limited cycling rate (~ 15 Hz)</a:t>
            </a:r>
          </a:p>
          <a:p>
            <a:pPr>
              <a:buFont typeface="Wingdings 2" pitchFamily="-110" charset="2"/>
              <a:buNone/>
            </a:pPr>
            <a:r>
              <a:rPr lang="en-US" sz="1800"/>
              <a:t>P</a:t>
            </a:r>
            <a:r>
              <a:rPr lang="en-US" sz="1800" baseline="-25000"/>
              <a:t>average </a:t>
            </a:r>
            <a:r>
              <a:rPr lang="en-US" sz="1800">
                <a:latin typeface="Symbol" pitchFamily="-110" charset="2"/>
              </a:rPr>
              <a:t>µ</a:t>
            </a:r>
            <a:r>
              <a:rPr lang="en-US" sz="1800"/>
              <a:t> Modulator pulse length x Rep. rate</a:t>
            </a:r>
          </a:p>
          <a:p>
            <a:pPr>
              <a:buFont typeface="Wingdings 2" pitchFamily="-110" charset="2"/>
              <a:buNone/>
            </a:pPr>
            <a:r>
              <a:rPr lang="en-US" sz="1800"/>
              <a:t>P</a:t>
            </a:r>
            <a:r>
              <a:rPr lang="en-US" sz="1800" baseline="-25000"/>
              <a:t>average</a:t>
            </a:r>
            <a:r>
              <a:rPr lang="en-US" sz="1800">
                <a:latin typeface="Symbol" pitchFamily="-110" charset="2"/>
              </a:rPr>
              <a:t> µ</a:t>
            </a:r>
            <a:r>
              <a:rPr lang="en-US" sz="1800"/>
              <a:t> (Modulator rise + Cavity fill + Beam pulse) x Rep. rate</a:t>
            </a:r>
          </a:p>
          <a:p>
            <a:pPr>
              <a:buFont typeface="Wingdings 2" pitchFamily="-110" charset="2"/>
              <a:buNone/>
            </a:pPr>
            <a:endParaRPr lang="en-US" sz="1800"/>
          </a:p>
          <a:p>
            <a:r>
              <a:rPr lang="en-US" sz="1800"/>
              <a:t>Other consequences of faster cycling rate:</a:t>
            </a:r>
          </a:p>
          <a:p>
            <a:pPr lvl="1"/>
            <a:r>
              <a:rPr lang="en-US" sz="1400"/>
              <a:t>Magnets power supplies</a:t>
            </a:r>
          </a:p>
          <a:p>
            <a:pPr lvl="1"/>
            <a:r>
              <a:rPr lang="en-US" sz="1400"/>
              <a:t>Beam instrumentation</a:t>
            </a:r>
          </a:p>
          <a:p>
            <a:pPr lvl="1"/>
            <a:r>
              <a:rPr lang="en-US" sz="1400"/>
              <a:t>Controls…</a:t>
            </a:r>
          </a:p>
          <a:p>
            <a:pPr>
              <a:buFont typeface="Wingdings 2" pitchFamily="-110" charset="2"/>
              <a:buNone/>
            </a:pPr>
            <a:endParaRPr lang="en-US" sz="1800"/>
          </a:p>
        </p:txBody>
      </p:sp>
      <p:sp>
        <p:nvSpPr>
          <p:cNvPr id="4" name="Rounded Rectangle 3"/>
          <p:cNvSpPr/>
          <p:nvPr/>
        </p:nvSpPr>
        <p:spPr>
          <a:xfrm>
            <a:off x="1201738" y="2157413"/>
            <a:ext cx="1084262" cy="32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Linac4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25713" y="2157413"/>
            <a:ext cx="1225550" cy="32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Symbol" pitchFamily="-110" charset="2"/>
              </a:rPr>
              <a:t>b</a:t>
            </a:r>
            <a:r>
              <a:rPr lang="en-US">
                <a:solidFill>
                  <a:srgbClr val="FFFFFF"/>
                </a:solidFill>
              </a:rPr>
              <a:t>=0.65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83038" y="2157413"/>
            <a:ext cx="1277937" cy="32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Symbol" pitchFamily="-110" charset="2"/>
              </a:rPr>
              <a:t>b</a:t>
            </a:r>
            <a:r>
              <a:rPr lang="en-US">
                <a:solidFill>
                  <a:srgbClr val="FFFFFF"/>
                </a:solidFill>
              </a:rPr>
              <a:t>=1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78463" y="2157413"/>
            <a:ext cx="1279525" cy="32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Symbol" pitchFamily="-110" charset="2"/>
              </a:rPr>
              <a:t>b</a:t>
            </a:r>
            <a:r>
              <a:rPr lang="en-US">
                <a:solidFill>
                  <a:srgbClr val="FFFFFF"/>
                </a:solidFill>
              </a:rPr>
              <a:t>=1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89763" y="2157413"/>
            <a:ext cx="1277937" cy="327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Symbol" pitchFamily="-110" charset="2"/>
              </a:rPr>
              <a:t>b</a:t>
            </a:r>
            <a:r>
              <a:rPr lang="en-US">
                <a:solidFill>
                  <a:srgbClr val="FFFFFF"/>
                </a:solidFill>
              </a:rPr>
              <a:t>=1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890713" y="1646238"/>
            <a:ext cx="1023937" cy="682625"/>
            <a:chOff x="2231759" y="1611828"/>
            <a:chExt cx="1024639" cy="681922"/>
          </a:xfrm>
        </p:grpSpPr>
        <p:cxnSp>
          <p:nvCxnSpPr>
            <p:cNvPr id="10" name="Straight Arrow Connector 9"/>
            <p:cNvCxnSpPr/>
            <p:nvPr/>
          </p:nvCxnSpPr>
          <p:spPr>
            <a:xfrm rot="5400000">
              <a:off x="2576748" y="2135157"/>
              <a:ext cx="309244" cy="79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8" name="TextBox 15"/>
            <p:cNvSpPr txBox="1">
              <a:spLocks noChangeArrowheads="1"/>
            </p:cNvSpPr>
            <p:nvPr/>
          </p:nvSpPr>
          <p:spPr bwMode="auto">
            <a:xfrm>
              <a:off x="2231759" y="1611828"/>
              <a:ext cx="10246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MT" pitchFamily="-110" charset="-18"/>
                </a:rPr>
                <a:t>160 MeV</a:t>
              </a:r>
            </a:p>
          </p:txBody>
        </p: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3355975" y="1350963"/>
            <a:ext cx="1174750" cy="969962"/>
            <a:chOff x="2231759" y="1611828"/>
            <a:chExt cx="1176127" cy="968340"/>
          </a:xfrm>
        </p:grpSpPr>
        <p:sp>
          <p:nvSpPr>
            <p:cNvPr id="14365" name="TextBox 19"/>
            <p:cNvSpPr txBox="1">
              <a:spLocks noChangeArrowheads="1"/>
            </p:cNvSpPr>
            <p:nvPr/>
          </p:nvSpPr>
          <p:spPr bwMode="auto">
            <a:xfrm>
              <a:off x="2231759" y="1611828"/>
              <a:ext cx="1176127" cy="645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MT" pitchFamily="-110" charset="-18"/>
                </a:rPr>
                <a:t>732 MeV</a:t>
              </a:r>
            </a:p>
            <a:p>
              <a:r>
                <a:rPr lang="en-US">
                  <a:latin typeface="Gill Sans MT" pitchFamily="-110" charset="-18"/>
                </a:rPr>
                <a:t>(560 MeV)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2577091" y="2421672"/>
              <a:ext cx="309044" cy="79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0"/>
          <p:cNvGrpSpPr>
            <a:grpSpLocks/>
          </p:cNvGrpSpPr>
          <p:nvPr/>
        </p:nvGrpSpPr>
        <p:grpSpPr bwMode="auto">
          <a:xfrm>
            <a:off x="4851400" y="1350963"/>
            <a:ext cx="952500" cy="969962"/>
            <a:chOff x="2231759" y="1611828"/>
            <a:chExt cx="952510" cy="968339"/>
          </a:xfrm>
        </p:grpSpPr>
        <p:sp>
          <p:nvSpPr>
            <p:cNvPr id="14363" name="TextBox 22"/>
            <p:cNvSpPr txBox="1">
              <a:spLocks noChangeArrowheads="1"/>
            </p:cNvSpPr>
            <p:nvPr/>
          </p:nvSpPr>
          <p:spPr bwMode="auto">
            <a:xfrm>
              <a:off x="2231759" y="1611828"/>
              <a:ext cx="952510" cy="645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MT" pitchFamily="-110" charset="-18"/>
                </a:rPr>
                <a:t>1.4 GeV</a:t>
              </a:r>
            </a:p>
            <a:p>
              <a:r>
                <a:rPr lang="en-US">
                  <a:latin typeface="Gill Sans MT" pitchFamily="-110" charset="-18"/>
                </a:rPr>
                <a:t>(1 GeV)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5400000">
              <a:off x="2576511" y="2421676"/>
              <a:ext cx="309044" cy="79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6346825" y="1646238"/>
            <a:ext cx="952500" cy="682625"/>
            <a:chOff x="2231759" y="1611828"/>
            <a:chExt cx="952505" cy="681922"/>
          </a:xfrm>
        </p:grpSpPr>
        <p:cxnSp>
          <p:nvCxnSpPr>
            <p:cNvPr id="19" name="Straight Arrow Connector 18"/>
            <p:cNvCxnSpPr/>
            <p:nvPr/>
          </p:nvCxnSpPr>
          <p:spPr>
            <a:xfrm rot="5400000">
              <a:off x="2576408" y="2135159"/>
              <a:ext cx="309244" cy="79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2" name="TextBox 25"/>
            <p:cNvSpPr txBox="1">
              <a:spLocks noChangeArrowheads="1"/>
            </p:cNvSpPr>
            <p:nvPr/>
          </p:nvSpPr>
          <p:spPr bwMode="auto">
            <a:xfrm>
              <a:off x="2231759" y="1611828"/>
              <a:ext cx="9525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MT" pitchFamily="-110" charset="-18"/>
                </a:rPr>
                <a:t>2.5 GeV</a:t>
              </a:r>
            </a:p>
          </p:txBody>
        </p:sp>
      </p:grpSp>
      <p:grpSp>
        <p:nvGrpSpPr>
          <p:cNvPr id="13" name="Group 26"/>
          <p:cNvGrpSpPr>
            <a:grpSpLocks/>
          </p:cNvGrpSpPr>
          <p:nvPr/>
        </p:nvGrpSpPr>
        <p:grpSpPr bwMode="auto">
          <a:xfrm>
            <a:off x="7935913" y="1646238"/>
            <a:ext cx="976312" cy="682625"/>
            <a:chOff x="2231759" y="1611828"/>
            <a:chExt cx="976549" cy="681922"/>
          </a:xfrm>
        </p:grpSpPr>
        <p:cxnSp>
          <p:nvCxnSpPr>
            <p:cNvPr id="22" name="Straight Arrow Connector 21"/>
            <p:cNvCxnSpPr/>
            <p:nvPr/>
          </p:nvCxnSpPr>
          <p:spPr>
            <a:xfrm rot="5400000">
              <a:off x="2576527" y="2135158"/>
              <a:ext cx="309244" cy="79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0" name="TextBox 28"/>
            <p:cNvSpPr txBox="1">
              <a:spLocks noChangeArrowheads="1"/>
            </p:cNvSpPr>
            <p:nvPr/>
          </p:nvSpPr>
          <p:spPr bwMode="auto">
            <a:xfrm>
              <a:off x="2231759" y="1611828"/>
              <a:ext cx="9765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Gill Sans MT" pitchFamily="-110" charset="-18"/>
                </a:rPr>
                <a:t>4-5 GeV</a:t>
              </a:r>
            </a:p>
          </p:txBody>
        </p:sp>
      </p:grpSp>
      <p:cxnSp>
        <p:nvCxnSpPr>
          <p:cNvPr id="24" name="Straight Arrow Connector 23"/>
          <p:cNvCxnSpPr>
            <a:stCxn id="4" idx="3"/>
            <a:endCxn id="5" idx="1"/>
          </p:cNvCxnSpPr>
          <p:nvPr/>
        </p:nvCxnSpPr>
        <p:spPr>
          <a:xfrm>
            <a:off x="2286000" y="2320925"/>
            <a:ext cx="2397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3"/>
            <a:endCxn id="6" idx="1"/>
          </p:cNvCxnSpPr>
          <p:nvPr/>
        </p:nvCxnSpPr>
        <p:spPr>
          <a:xfrm>
            <a:off x="3751263" y="2320925"/>
            <a:ext cx="2317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3"/>
            <a:endCxn id="7" idx="1"/>
          </p:cNvCxnSpPr>
          <p:nvPr/>
        </p:nvCxnSpPr>
        <p:spPr>
          <a:xfrm>
            <a:off x="5260975" y="2320925"/>
            <a:ext cx="2174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7" idx="3"/>
            <a:endCxn id="8" idx="1"/>
          </p:cNvCxnSpPr>
          <p:nvPr/>
        </p:nvCxnSpPr>
        <p:spPr>
          <a:xfrm>
            <a:off x="6757988" y="2320925"/>
            <a:ext cx="2317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3"/>
          </p:cNvCxnSpPr>
          <p:nvPr/>
        </p:nvCxnSpPr>
        <p:spPr>
          <a:xfrm flipV="1">
            <a:off x="8267700" y="2312988"/>
            <a:ext cx="419100" cy="7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5160169" y="2545556"/>
            <a:ext cx="3810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6" name="TextBox 42"/>
          <p:cNvSpPr txBox="1">
            <a:spLocks noChangeArrowheads="1"/>
          </p:cNvSpPr>
          <p:nvPr/>
        </p:nvSpPr>
        <p:spPr bwMode="auto">
          <a:xfrm>
            <a:off x="4238625" y="2740025"/>
            <a:ext cx="2241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Gill Sans MT" pitchFamily="-110" charset="-18"/>
              </a:rPr>
              <a:t>Extraction to ISOLDE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3740150" y="4668838"/>
            <a:ext cx="723900" cy="247650"/>
          </a:xfrm>
          <a:prstGeom prst="wedgeRoundRectCallout">
            <a:avLst>
              <a:gd name="adj1" fmla="val 17362"/>
              <a:gd name="adj2" fmla="val -1233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r>
              <a:rPr lang="en-US" sz="1200">
                <a:solidFill>
                  <a:srgbClr val="FFFFFF"/>
                </a:solidFill>
                <a:latin typeface="Symbol" pitchFamily="-110" charset="2"/>
              </a:rPr>
              <a:t>µ </a:t>
            </a:r>
            <a:r>
              <a:rPr lang="en-US" sz="1200">
                <a:solidFill>
                  <a:srgbClr val="FFFFFF"/>
                </a:solidFill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E</a:t>
            </a:r>
            <a:r>
              <a:rPr lang="en-US" sz="1200" baseline="-25000">
                <a:solidFill>
                  <a:srgbClr val="FFFFFF"/>
                </a:solidFill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acc</a:t>
            </a:r>
            <a:r>
              <a:rPr lang="en-US" sz="1200" baseline="30000">
                <a:solidFill>
                  <a:srgbClr val="FFFFFF"/>
                </a:solidFill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2</a:t>
            </a:r>
          </a:p>
        </p:txBody>
      </p:sp>
      <p:sp>
        <p:nvSpPr>
          <p:cNvPr id="33" name="Rounded Rectangular Callout 32"/>
          <p:cNvSpPr/>
          <p:nvPr/>
        </p:nvSpPr>
        <p:spPr>
          <a:xfrm>
            <a:off x="2605088" y="4638675"/>
            <a:ext cx="647700" cy="255588"/>
          </a:xfrm>
          <a:prstGeom prst="wedgeRoundRectCallout">
            <a:avLst>
              <a:gd name="adj1" fmla="val 13772"/>
              <a:gd name="adj2" fmla="val -1186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200 </a:t>
            </a:r>
            <a:r>
              <a:rPr lang="en-US" sz="1200">
                <a:solidFill>
                  <a:srgbClr val="FFFFFF"/>
                </a:solidFill>
                <a:latin typeface="Symbol" pitchFamily="-110" charset="2"/>
              </a:rPr>
              <a:t>m</a:t>
            </a:r>
            <a:r>
              <a:rPr lang="en-US" sz="1200">
                <a:solidFill>
                  <a:srgbClr val="FFFFFF"/>
                </a:solidFill>
              </a:rPr>
              <a:t>s</a:t>
            </a:r>
            <a:endParaRPr lang="en-US" sz="1200" baseline="30000">
              <a:solidFill>
                <a:srgbClr val="FFFFFF"/>
              </a:solidFill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1063625"/>
          </a:xfrm>
        </p:spPr>
        <p:txBody>
          <a:bodyPr/>
          <a:lstStyle/>
          <a:p>
            <a:pPr eaLnBrk="1" hangingPunct="1"/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</a:rPr>
              <a:t>Minimum cost options</a:t>
            </a:r>
          </a:p>
        </p:txBody>
      </p:sp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1860550" y="2514600"/>
          <a:ext cx="6750050" cy="2468880"/>
        </p:xfrm>
        <a:graphic>
          <a:graphicData uri="http://schemas.openxmlformats.org/drawingml/2006/table">
            <a:tbl>
              <a:tblPr/>
              <a:tblGrid>
                <a:gridCol w="898525"/>
                <a:gridCol w="1038225"/>
                <a:gridCol w="1008062"/>
                <a:gridCol w="1952625"/>
                <a:gridCol w="944563"/>
                <a:gridCol w="9080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Beam energy (GeV)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Max. pulse duration (ms)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Max. current during pulse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(mA)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Cycling rate* (Hz)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Max.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protons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/pulse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(x10</a:t>
                      </a:r>
                      <a:r>
                        <a:rPr kumimoji="0" lang="en-US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13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Max.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-110" charset="-18"/>
                        </a:rPr>
                        <a:t>beam power (kW)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1.4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1.25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(3 out of 4 pulses)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l Sans MT" pitchFamily="-110" charset="-18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2.92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(7 out of 8 pulses)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6.1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-110" charset="-18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CE"/>
                    </a:solidFill>
                  </a:tcPr>
                </a:tc>
              </a:tr>
            </a:tbl>
          </a:graphicData>
        </a:graphic>
      </p:graphicFrame>
      <p:sp>
        <p:nvSpPr>
          <p:cNvPr id="15409" name="TextBox 67"/>
          <p:cNvSpPr txBox="1">
            <a:spLocks noChangeArrowheads="1"/>
          </p:cNvSpPr>
          <p:nvPr/>
        </p:nvSpPr>
        <p:spPr bwMode="auto">
          <a:xfrm>
            <a:off x="3789363" y="1524000"/>
            <a:ext cx="48783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/>
              <a:t>* Basic period : 600 ms – PS2 cycling time: 2.4 s</a:t>
            </a:r>
          </a:p>
        </p:txBody>
      </p:sp>
      <p:sp>
        <p:nvSpPr>
          <p:cNvPr id="69" name="Rounded Rectangular Callout 68"/>
          <p:cNvSpPr/>
          <p:nvPr/>
        </p:nvSpPr>
        <p:spPr>
          <a:xfrm>
            <a:off x="177800" y="2951162"/>
            <a:ext cx="962025" cy="625475"/>
          </a:xfrm>
          <a:prstGeom prst="wedgeRoundRectCallout">
            <a:avLst>
              <a:gd name="adj1" fmla="val 139280"/>
              <a:gd name="adj2" fmla="val 1008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1600">
                <a:solidFill>
                  <a:srgbClr val="FF0000"/>
                </a:solidFill>
              </a:rPr>
              <a:t>Baseline solution</a:t>
            </a:r>
          </a:p>
        </p:txBody>
      </p:sp>
      <p:sp>
        <p:nvSpPr>
          <p:cNvPr id="9" name="Oval 8"/>
          <p:cNvSpPr/>
          <p:nvPr/>
        </p:nvSpPr>
        <p:spPr>
          <a:xfrm>
            <a:off x="1826418" y="4140200"/>
            <a:ext cx="995363" cy="843280"/>
          </a:xfrm>
          <a:prstGeom prst="ellips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flipH="1">
            <a:off x="2057400" y="4983480"/>
            <a:ext cx="451962" cy="731520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8888" y="5715000"/>
            <a:ext cx="3103562" cy="5222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967D42"/>
                </a:solidFill>
              </a:rPr>
              <a:t>Need for wide range high power RF phase shifters… =&gt; Cost!</a:t>
            </a:r>
          </a:p>
        </p:txBody>
      </p:sp>
      <p:sp>
        <p:nvSpPr>
          <p:cNvPr id="15415" name="Rectangle 12"/>
          <p:cNvSpPr>
            <a:spLocks noChangeArrowheads="1"/>
          </p:cNvSpPr>
          <p:nvPr/>
        </p:nvSpPr>
        <p:spPr bwMode="auto">
          <a:xfrm>
            <a:off x="1544638" y="868363"/>
            <a:ext cx="7127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Symbol" pitchFamily="-110" charset="2"/>
              <a:buChar char="Þ"/>
            </a:pPr>
            <a:r>
              <a:rPr lang="en-US"/>
              <a:t> LP-SPL type modulators (P</a:t>
            </a:r>
            <a:r>
              <a:rPr lang="en-US" baseline="-25000"/>
              <a:t>nominal</a:t>
            </a:r>
            <a:r>
              <a:rPr lang="en-US"/>
              <a:t> </a:t>
            </a:r>
            <a:r>
              <a:rPr lang="en-US">
                <a:latin typeface="Symbol" pitchFamily="-110" charset="2"/>
              </a:rPr>
              <a:t>º </a:t>
            </a:r>
            <a:r>
              <a:rPr lang="en-US"/>
              <a:t>0.35 % duty cycle)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Planning for a staged implementation project</a:t>
            </a:r>
            <a:endParaRPr lang="en-US" sz="2000" dirty="0" smtClean="0"/>
          </a:p>
          <a:p>
            <a:r>
              <a:rPr lang="en-US" sz="2400" dirty="0" smtClean="0"/>
              <a:t>HIE-ISOLDE 1</a:t>
            </a:r>
          </a:p>
          <a:p>
            <a:pPr lvl="1"/>
            <a:r>
              <a:rPr lang="en-US" sz="2000" dirty="0" smtClean="0"/>
              <a:t>HIE LINAC R&amp;D within the EUCARD I3 and with Belgium grant is making good progress</a:t>
            </a:r>
          </a:p>
          <a:p>
            <a:pPr lvl="1"/>
            <a:r>
              <a:rPr lang="en-US" sz="2000" dirty="0" smtClean="0"/>
              <a:t>Test of the first cavity for the SC </a:t>
            </a:r>
            <a:r>
              <a:rPr lang="en-US" sz="2000" dirty="0" err="1" smtClean="0"/>
              <a:t>linac</a:t>
            </a:r>
            <a:r>
              <a:rPr lang="en-US" sz="2000" dirty="0" smtClean="0"/>
              <a:t> are expected in June/July at TRIUMF in Vancouver</a:t>
            </a:r>
          </a:p>
          <a:p>
            <a:pPr lvl="1"/>
            <a:r>
              <a:rPr lang="en-US" sz="2000" dirty="0" smtClean="0"/>
              <a:t>On-going beam quality development e.g. RFQ cooler and RILIS</a:t>
            </a:r>
          </a:p>
          <a:p>
            <a:pPr lvl="1"/>
            <a:r>
              <a:rPr lang="en-US" sz="2000" dirty="0" smtClean="0"/>
              <a:t>Construction of </a:t>
            </a:r>
            <a:r>
              <a:rPr lang="en-US" sz="2000" dirty="0" err="1" smtClean="0"/>
              <a:t>linac</a:t>
            </a:r>
            <a:r>
              <a:rPr lang="en-US" sz="2000" dirty="0" smtClean="0"/>
              <a:t> and design study of new target area</a:t>
            </a:r>
          </a:p>
          <a:p>
            <a:r>
              <a:rPr lang="en-US" sz="2400" dirty="0" smtClean="0"/>
              <a:t>HIE-ISOLDE 2</a:t>
            </a:r>
          </a:p>
          <a:p>
            <a:pPr lvl="1"/>
            <a:r>
              <a:rPr lang="en-US" sz="2000" dirty="0" smtClean="0"/>
              <a:t>Construction of new target area and Super-HRS</a:t>
            </a:r>
          </a:p>
          <a:p>
            <a:pPr lvl="1"/>
            <a:r>
              <a:rPr lang="en-US" sz="2000" dirty="0" err="1" smtClean="0"/>
              <a:t>Linac</a:t>
            </a:r>
            <a:r>
              <a:rPr lang="en-US" sz="2000" dirty="0" smtClean="0"/>
              <a:t> 4 (10 kW) and LP-SPL (30 kW) </a:t>
            </a:r>
          </a:p>
          <a:p>
            <a:endParaRPr lang="en-US" sz="2400" dirty="0" smtClean="0"/>
          </a:p>
          <a:p>
            <a:pPr lvl="1">
              <a:buNone/>
            </a:pP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EURISOL Town Meeting Pisa, 30.03-01.04 2009 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SOLDE">
  <a:themeElements>
    <a:clrScheme name="ISOL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SOLD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SOL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OLD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OLD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OLD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OLD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OLD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OLD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12745</TotalTime>
  <Words>1234</Words>
  <Application>Microsoft Office PowerPoint</Application>
  <PresentationFormat>On-screen Show (4:3)</PresentationFormat>
  <Paragraphs>282</Paragraphs>
  <Slides>23</Slides>
  <Notes>7</Notes>
  <HiddenSlides>5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Pixel</vt:lpstr>
      <vt:lpstr>ISOLDE</vt:lpstr>
      <vt:lpstr>Solstice</vt:lpstr>
      <vt:lpstr>Document</vt:lpstr>
      <vt:lpstr>Worksheet</vt:lpstr>
      <vt:lpstr>Equation</vt:lpstr>
      <vt:lpstr>Visio</vt:lpstr>
      <vt:lpstr>HIE-ISOLDE The technical options</vt:lpstr>
      <vt:lpstr>HIE-ISOLDE: Next step with three objectives</vt:lpstr>
      <vt:lpstr>HIE-ISOLDE project</vt:lpstr>
      <vt:lpstr>Existing REX-ISOLDE linac – a world leading RIB facility</vt:lpstr>
      <vt:lpstr>HIE-ISOLDE LINAC - layout</vt:lpstr>
      <vt:lpstr>HIE-ISOLDE  SC-linac</vt:lpstr>
      <vt:lpstr>Final Beam Energies</vt:lpstr>
      <vt:lpstr>Cavity prototype</vt:lpstr>
      <vt:lpstr>Cryomodule design</vt:lpstr>
      <vt:lpstr>HIE-ISOLDE SC linac</vt:lpstr>
      <vt:lpstr>Buildings and infrastructures</vt:lpstr>
      <vt:lpstr>DOE proposal - Comparison EBIS/ECR/1+</vt:lpstr>
      <vt:lpstr>RFQ cooler “ISCOOL” - DONE EPSCR grant (Manchester, Birmingham)</vt:lpstr>
      <vt:lpstr>The Resonance Ionization Laser Ion Source </vt:lpstr>
      <vt:lpstr>New Nd:YAG lasers at ISOLDE RILIS - DONE</vt:lpstr>
      <vt:lpstr>PowerPoint Presentation</vt:lpstr>
      <vt:lpstr>PowerPoint Presentation</vt:lpstr>
      <vt:lpstr>PowerPoint Presentation</vt:lpstr>
      <vt:lpstr>Manipulator concept design</vt:lpstr>
      <vt:lpstr>Overall layout of the new injectors (1/2)</vt:lpstr>
      <vt:lpstr>Analysis</vt:lpstr>
      <vt:lpstr>Minimum cost options</vt:lpstr>
      <vt:lpstr>Summary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HIE-ISOLDE Project</dc:title>
  <dc:creator>Matteo Pasini</dc:creator>
  <cp:lastModifiedBy>Jenny Weterings</cp:lastModifiedBy>
  <cp:revision>34</cp:revision>
  <dcterms:created xsi:type="dcterms:W3CDTF">2009-05-19T11:36:09Z</dcterms:created>
  <dcterms:modified xsi:type="dcterms:W3CDTF">2015-06-15T07:30:08Z</dcterms:modified>
</cp:coreProperties>
</file>