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88" r:id="rId2"/>
    <p:sldId id="289" r:id="rId3"/>
    <p:sldId id="300" r:id="rId4"/>
    <p:sldId id="275" r:id="rId5"/>
    <p:sldId id="263" r:id="rId6"/>
    <p:sldId id="286" r:id="rId7"/>
    <p:sldId id="293" r:id="rId8"/>
    <p:sldId id="292" r:id="rId9"/>
    <p:sldId id="267" r:id="rId10"/>
    <p:sldId id="287" r:id="rId11"/>
    <p:sldId id="271" r:id="rId12"/>
    <p:sldId id="303" r:id="rId13"/>
    <p:sldId id="304" r:id="rId14"/>
    <p:sldId id="305" r:id="rId15"/>
    <p:sldId id="306" r:id="rId16"/>
    <p:sldId id="312" r:id="rId17"/>
    <p:sldId id="309" r:id="rId18"/>
    <p:sldId id="310" r:id="rId19"/>
    <p:sldId id="311" r:id="rId20"/>
    <p:sldId id="313" r:id="rId21"/>
    <p:sldId id="307" r:id="rId22"/>
    <p:sldId id="265" r:id="rId23"/>
    <p:sldId id="301" r:id="rId24"/>
    <p:sldId id="302" r:id="rId25"/>
    <p:sldId id="296" r:id="rId26"/>
    <p:sldId id="295" r:id="rId27"/>
    <p:sldId id="299" r:id="rId28"/>
    <p:sldId id="261" r:id="rId29"/>
    <p:sldId id="262"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804" autoAdjust="0"/>
  </p:normalViewPr>
  <p:slideViewPr>
    <p:cSldViewPr>
      <p:cViewPr varScale="1">
        <p:scale>
          <a:sx n="107" d="100"/>
          <a:sy n="107" d="100"/>
        </p:scale>
        <p:origin x="-84"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YACINE_80:DATA:HIE-ISOLDE%20Proposal:Budget:HIE-ISOLDE%20budgets%20and%20manpower%20complete%20Y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YACINE_80:DATA:HIE-ISOLDE%20Proposal:Budget:HIE-ISOLDE%20budgets%20and%20manpower%20complete%20Y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YACINE_80:DATA:HIE-ISOLDE%20Proposal:Budget:HIE-ISOLDE%20budgets%20and%20manpower%20complete%20Y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YACINE_80:DATA:HIE-ISOLDE%20Proposal:Budget:HIE-ISOLDE%20budgets%20and%20manpower%20complete%20Y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HIE-ISOLDE Energy </a:t>
            </a:r>
            <a:r>
              <a:rPr lang="en-US" dirty="0" smtClean="0"/>
              <a:t>Upgrade</a:t>
            </a:r>
          </a:p>
          <a:p>
            <a:pPr>
              <a:defRPr/>
            </a:pPr>
            <a:r>
              <a:rPr lang="en-US" dirty="0" smtClean="0"/>
              <a:t>(M CHF)</a:t>
            </a:r>
            <a:endParaRPr lang="en-US" dirty="0"/>
          </a:p>
        </c:rich>
      </c:tx>
      <c:overlay val="0"/>
    </c:title>
    <c:autoTitleDeleted val="0"/>
    <c:plotArea>
      <c:layout/>
      <c:barChart>
        <c:barDir val="col"/>
        <c:grouping val="stacked"/>
        <c:varyColors val="0"/>
        <c:ser>
          <c:idx val="0"/>
          <c:order val="0"/>
          <c:tx>
            <c:strRef>
              <c:f>Sheet1!$B$198</c:f>
              <c:strCache>
                <c:ptCount val="1"/>
                <c:pt idx="0">
                  <c:v>HIE-ISOLDE Energy Upgrade</c:v>
                </c:pt>
              </c:strCache>
            </c:strRef>
          </c:tx>
          <c:invertIfNegative val="0"/>
          <c:cat>
            <c:numRef>
              <c:f>Sheet1!$C$197:$G$197</c:f>
              <c:numCache>
                <c:formatCode>General</c:formatCode>
                <c:ptCount val="5"/>
                <c:pt idx="0">
                  <c:v>2010</c:v>
                </c:pt>
                <c:pt idx="1">
                  <c:v>2011</c:v>
                </c:pt>
                <c:pt idx="2">
                  <c:v>2012</c:v>
                </c:pt>
                <c:pt idx="3">
                  <c:v>2013</c:v>
                </c:pt>
                <c:pt idx="4">
                  <c:v>2014</c:v>
                </c:pt>
              </c:numCache>
            </c:numRef>
          </c:cat>
          <c:val>
            <c:numRef>
              <c:f>Sheet1!$C$198:$G$198</c:f>
              <c:numCache>
                <c:formatCode>General</c:formatCode>
                <c:ptCount val="5"/>
                <c:pt idx="0">
                  <c:v>4580</c:v>
                </c:pt>
                <c:pt idx="1">
                  <c:v>10940</c:v>
                </c:pt>
                <c:pt idx="2">
                  <c:v>9390</c:v>
                </c:pt>
                <c:pt idx="3">
                  <c:v>3330</c:v>
                </c:pt>
                <c:pt idx="4">
                  <c:v>730</c:v>
                </c:pt>
              </c:numCache>
            </c:numRef>
          </c:val>
        </c:ser>
        <c:dLbls>
          <c:showLegendKey val="0"/>
          <c:showVal val="0"/>
          <c:showCatName val="0"/>
          <c:showSerName val="0"/>
          <c:showPercent val="0"/>
          <c:showBubbleSize val="0"/>
        </c:dLbls>
        <c:gapWidth val="150"/>
        <c:overlap val="100"/>
        <c:axId val="99651968"/>
        <c:axId val="99653504"/>
      </c:barChart>
      <c:catAx>
        <c:axId val="99651968"/>
        <c:scaling>
          <c:orientation val="minMax"/>
        </c:scaling>
        <c:delete val="0"/>
        <c:axPos val="b"/>
        <c:numFmt formatCode="General" sourceLinked="1"/>
        <c:majorTickMark val="out"/>
        <c:minorTickMark val="none"/>
        <c:tickLblPos val="nextTo"/>
        <c:crossAx val="99653504"/>
        <c:crosses val="autoZero"/>
        <c:auto val="1"/>
        <c:lblAlgn val="ctr"/>
        <c:lblOffset val="100"/>
        <c:noMultiLvlLbl val="0"/>
      </c:catAx>
      <c:valAx>
        <c:axId val="99653504"/>
        <c:scaling>
          <c:orientation val="minMax"/>
        </c:scaling>
        <c:delete val="0"/>
        <c:axPos val="l"/>
        <c:majorGridlines/>
        <c:numFmt formatCode="General" sourceLinked="1"/>
        <c:majorTickMark val="out"/>
        <c:minorTickMark val="none"/>
        <c:tickLblPos val="nextTo"/>
        <c:crossAx val="9965196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Sheet1!$B$181</c:f>
              <c:strCache>
                <c:ptCount val="1"/>
                <c:pt idx="0">
                  <c:v>Staff</c:v>
                </c:pt>
              </c:strCache>
            </c:strRef>
          </c:tx>
          <c:invertIfNegative val="0"/>
          <c:cat>
            <c:numRef>
              <c:f>Sheet1!$C$180:$G$180</c:f>
              <c:numCache>
                <c:formatCode>General</c:formatCode>
                <c:ptCount val="5"/>
                <c:pt idx="0">
                  <c:v>2010</c:v>
                </c:pt>
                <c:pt idx="1">
                  <c:v>2011</c:v>
                </c:pt>
                <c:pt idx="2">
                  <c:v>2012</c:v>
                </c:pt>
                <c:pt idx="3">
                  <c:v>2013</c:v>
                </c:pt>
                <c:pt idx="4">
                  <c:v>2014</c:v>
                </c:pt>
              </c:numCache>
            </c:numRef>
          </c:cat>
          <c:val>
            <c:numRef>
              <c:f>Sheet1!$C$181:$G$181</c:f>
              <c:numCache>
                <c:formatCode>General</c:formatCode>
                <c:ptCount val="5"/>
                <c:pt idx="0">
                  <c:v>10.6</c:v>
                </c:pt>
                <c:pt idx="1">
                  <c:v>15.4</c:v>
                </c:pt>
                <c:pt idx="2">
                  <c:v>13.9</c:v>
                </c:pt>
                <c:pt idx="3">
                  <c:v>9.2000000000000011</c:v>
                </c:pt>
                <c:pt idx="4">
                  <c:v>8.6</c:v>
                </c:pt>
              </c:numCache>
            </c:numRef>
          </c:val>
        </c:ser>
        <c:ser>
          <c:idx val="1"/>
          <c:order val="1"/>
          <c:tx>
            <c:strRef>
              <c:f>Sheet1!$B$182</c:f>
              <c:strCache>
                <c:ptCount val="1"/>
                <c:pt idx="0">
                  <c:v>Fell/Ass</c:v>
                </c:pt>
              </c:strCache>
            </c:strRef>
          </c:tx>
          <c:invertIfNegative val="0"/>
          <c:cat>
            <c:numRef>
              <c:f>Sheet1!$C$180:$G$180</c:f>
              <c:numCache>
                <c:formatCode>General</c:formatCode>
                <c:ptCount val="5"/>
                <c:pt idx="0">
                  <c:v>2010</c:v>
                </c:pt>
                <c:pt idx="1">
                  <c:v>2011</c:v>
                </c:pt>
                <c:pt idx="2">
                  <c:v>2012</c:v>
                </c:pt>
                <c:pt idx="3">
                  <c:v>2013</c:v>
                </c:pt>
                <c:pt idx="4">
                  <c:v>2014</c:v>
                </c:pt>
              </c:numCache>
            </c:numRef>
          </c:cat>
          <c:val>
            <c:numRef>
              <c:f>Sheet1!$C$182:$G$182</c:f>
              <c:numCache>
                <c:formatCode>General</c:formatCode>
                <c:ptCount val="5"/>
                <c:pt idx="0">
                  <c:v>8</c:v>
                </c:pt>
                <c:pt idx="1">
                  <c:v>9.8000000000000007</c:v>
                </c:pt>
                <c:pt idx="2">
                  <c:v>6.5</c:v>
                </c:pt>
                <c:pt idx="3">
                  <c:v>4.7</c:v>
                </c:pt>
                <c:pt idx="4">
                  <c:v>2</c:v>
                </c:pt>
              </c:numCache>
            </c:numRef>
          </c:val>
        </c:ser>
        <c:ser>
          <c:idx val="2"/>
          <c:order val="2"/>
          <c:tx>
            <c:strRef>
              <c:f>Sheet1!$B$183</c:f>
              <c:strCache>
                <c:ptCount val="1"/>
                <c:pt idx="0">
                  <c:v>PhD/TS</c:v>
                </c:pt>
              </c:strCache>
            </c:strRef>
          </c:tx>
          <c:invertIfNegative val="0"/>
          <c:cat>
            <c:numRef>
              <c:f>Sheet1!$C$180:$G$180</c:f>
              <c:numCache>
                <c:formatCode>General</c:formatCode>
                <c:ptCount val="5"/>
                <c:pt idx="0">
                  <c:v>2010</c:v>
                </c:pt>
                <c:pt idx="1">
                  <c:v>2011</c:v>
                </c:pt>
                <c:pt idx="2">
                  <c:v>2012</c:v>
                </c:pt>
                <c:pt idx="3">
                  <c:v>2013</c:v>
                </c:pt>
                <c:pt idx="4">
                  <c:v>2014</c:v>
                </c:pt>
              </c:numCache>
            </c:numRef>
          </c:cat>
          <c:val>
            <c:numRef>
              <c:f>Sheet1!$C$183:$G$183</c:f>
              <c:numCache>
                <c:formatCode>General</c:formatCode>
                <c:ptCount val="5"/>
                <c:pt idx="0">
                  <c:v>1</c:v>
                </c:pt>
                <c:pt idx="1">
                  <c:v>1</c:v>
                </c:pt>
                <c:pt idx="2">
                  <c:v>1</c:v>
                </c:pt>
                <c:pt idx="3">
                  <c:v>1</c:v>
                </c:pt>
                <c:pt idx="4">
                  <c:v>0</c:v>
                </c:pt>
              </c:numCache>
            </c:numRef>
          </c:val>
        </c:ser>
        <c:dLbls>
          <c:showLegendKey val="0"/>
          <c:showVal val="0"/>
          <c:showCatName val="0"/>
          <c:showSerName val="0"/>
          <c:showPercent val="0"/>
          <c:showBubbleSize val="0"/>
        </c:dLbls>
        <c:gapWidth val="150"/>
        <c:overlap val="100"/>
        <c:axId val="99940224"/>
        <c:axId val="99941760"/>
      </c:barChart>
      <c:catAx>
        <c:axId val="99940224"/>
        <c:scaling>
          <c:orientation val="minMax"/>
        </c:scaling>
        <c:delete val="0"/>
        <c:axPos val="b"/>
        <c:numFmt formatCode="General" sourceLinked="1"/>
        <c:majorTickMark val="out"/>
        <c:minorTickMark val="none"/>
        <c:tickLblPos val="nextTo"/>
        <c:txPr>
          <a:bodyPr/>
          <a:lstStyle/>
          <a:p>
            <a:pPr>
              <a:defRPr lang="en-GB"/>
            </a:pPr>
            <a:endParaRPr lang="en-US"/>
          </a:p>
        </c:txPr>
        <c:crossAx val="99941760"/>
        <c:crosses val="autoZero"/>
        <c:auto val="1"/>
        <c:lblAlgn val="ctr"/>
        <c:lblOffset val="100"/>
        <c:noMultiLvlLbl val="0"/>
      </c:catAx>
      <c:valAx>
        <c:axId val="99941760"/>
        <c:scaling>
          <c:orientation val="minMax"/>
        </c:scaling>
        <c:delete val="0"/>
        <c:axPos val="l"/>
        <c:majorGridlines/>
        <c:numFmt formatCode="General" sourceLinked="1"/>
        <c:majorTickMark val="out"/>
        <c:minorTickMark val="none"/>
        <c:tickLblPos val="nextTo"/>
        <c:txPr>
          <a:bodyPr/>
          <a:lstStyle/>
          <a:p>
            <a:pPr>
              <a:defRPr lang="en-GB"/>
            </a:pPr>
            <a:endParaRPr lang="en-US"/>
          </a:p>
        </c:txPr>
        <c:crossAx val="99940224"/>
        <c:crosses val="autoZero"/>
        <c:crossBetween val="between"/>
      </c:valAx>
    </c:plotArea>
    <c:legend>
      <c:legendPos val="r"/>
      <c:overlay val="0"/>
      <c:txPr>
        <a:bodyPr/>
        <a:lstStyle/>
        <a:p>
          <a:pPr>
            <a:defRPr lang="en-GB"/>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col"/>
        <c:grouping val="stacked"/>
        <c:varyColors val="0"/>
        <c:ser>
          <c:idx val="0"/>
          <c:order val="0"/>
          <c:tx>
            <c:strRef>
              <c:f>Sheet1!$B$221</c:f>
              <c:strCache>
                <c:ptCount val="1"/>
                <c:pt idx="0">
                  <c:v>HIE-ISOLDE Design Study</c:v>
                </c:pt>
              </c:strCache>
            </c:strRef>
          </c:tx>
          <c:invertIfNegative val="0"/>
          <c:cat>
            <c:numRef>
              <c:f>Sheet1!$C$220:$E$220</c:f>
              <c:numCache>
                <c:formatCode>General</c:formatCode>
                <c:ptCount val="3"/>
                <c:pt idx="0">
                  <c:v>2012</c:v>
                </c:pt>
                <c:pt idx="1">
                  <c:v>2013</c:v>
                </c:pt>
                <c:pt idx="2">
                  <c:v>2014</c:v>
                </c:pt>
              </c:numCache>
            </c:numRef>
          </c:cat>
          <c:val>
            <c:numRef>
              <c:f>Sheet1!$C$221:$E$221</c:f>
              <c:numCache>
                <c:formatCode>General</c:formatCode>
                <c:ptCount val="3"/>
                <c:pt idx="0">
                  <c:v>0.87000000000000033</c:v>
                </c:pt>
                <c:pt idx="1">
                  <c:v>1.02</c:v>
                </c:pt>
                <c:pt idx="2">
                  <c:v>0.14000000000000001</c:v>
                </c:pt>
              </c:numCache>
            </c:numRef>
          </c:val>
        </c:ser>
        <c:dLbls>
          <c:showLegendKey val="0"/>
          <c:showVal val="0"/>
          <c:showCatName val="0"/>
          <c:showSerName val="0"/>
          <c:showPercent val="0"/>
          <c:showBubbleSize val="0"/>
        </c:dLbls>
        <c:gapWidth val="150"/>
        <c:overlap val="100"/>
        <c:axId val="107251968"/>
        <c:axId val="107253760"/>
      </c:barChart>
      <c:catAx>
        <c:axId val="107251968"/>
        <c:scaling>
          <c:orientation val="minMax"/>
        </c:scaling>
        <c:delete val="0"/>
        <c:axPos val="b"/>
        <c:numFmt formatCode="General" sourceLinked="1"/>
        <c:majorTickMark val="out"/>
        <c:minorTickMark val="none"/>
        <c:tickLblPos val="nextTo"/>
        <c:crossAx val="107253760"/>
        <c:crosses val="autoZero"/>
        <c:auto val="1"/>
        <c:lblAlgn val="ctr"/>
        <c:lblOffset val="100"/>
        <c:noMultiLvlLbl val="0"/>
      </c:catAx>
      <c:valAx>
        <c:axId val="107253760"/>
        <c:scaling>
          <c:orientation val="minMax"/>
        </c:scaling>
        <c:delete val="0"/>
        <c:axPos val="l"/>
        <c:majorGridlines/>
        <c:numFmt formatCode="General" sourceLinked="1"/>
        <c:majorTickMark val="out"/>
        <c:minorTickMark val="none"/>
        <c:tickLblPos val="nextTo"/>
        <c:crossAx val="10725196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Sheet1!$B$206</c:f>
              <c:strCache>
                <c:ptCount val="1"/>
                <c:pt idx="0">
                  <c:v>Staff</c:v>
                </c:pt>
              </c:strCache>
            </c:strRef>
          </c:tx>
          <c:invertIfNegative val="0"/>
          <c:cat>
            <c:numRef>
              <c:f>Sheet1!$C$205:$E$205</c:f>
              <c:numCache>
                <c:formatCode>General</c:formatCode>
                <c:ptCount val="3"/>
                <c:pt idx="0">
                  <c:v>2012</c:v>
                </c:pt>
                <c:pt idx="1">
                  <c:v>2013</c:v>
                </c:pt>
                <c:pt idx="2">
                  <c:v>2014</c:v>
                </c:pt>
              </c:numCache>
            </c:numRef>
          </c:cat>
          <c:val>
            <c:numRef>
              <c:f>Sheet1!$C$206:$E$206</c:f>
              <c:numCache>
                <c:formatCode>General</c:formatCode>
                <c:ptCount val="3"/>
                <c:pt idx="0">
                  <c:v>4.5</c:v>
                </c:pt>
                <c:pt idx="1">
                  <c:v>4.7</c:v>
                </c:pt>
                <c:pt idx="2">
                  <c:v>0.30000000000000016</c:v>
                </c:pt>
              </c:numCache>
            </c:numRef>
          </c:val>
        </c:ser>
        <c:ser>
          <c:idx val="1"/>
          <c:order val="1"/>
          <c:tx>
            <c:strRef>
              <c:f>Sheet1!$B$207</c:f>
              <c:strCache>
                <c:ptCount val="1"/>
                <c:pt idx="0">
                  <c:v>Fell/Ass</c:v>
                </c:pt>
              </c:strCache>
            </c:strRef>
          </c:tx>
          <c:invertIfNegative val="0"/>
          <c:cat>
            <c:numRef>
              <c:f>Sheet1!$C$205:$E$205</c:f>
              <c:numCache>
                <c:formatCode>General</c:formatCode>
                <c:ptCount val="3"/>
                <c:pt idx="0">
                  <c:v>2012</c:v>
                </c:pt>
                <c:pt idx="1">
                  <c:v>2013</c:v>
                </c:pt>
                <c:pt idx="2">
                  <c:v>2014</c:v>
                </c:pt>
              </c:numCache>
            </c:numRef>
          </c:cat>
          <c:val>
            <c:numRef>
              <c:f>Sheet1!$C$207:$E$207</c:f>
              <c:numCache>
                <c:formatCode>General</c:formatCode>
                <c:ptCount val="3"/>
                <c:pt idx="0">
                  <c:v>7.7</c:v>
                </c:pt>
                <c:pt idx="1">
                  <c:v>7.5</c:v>
                </c:pt>
                <c:pt idx="2">
                  <c:v>1.8</c:v>
                </c:pt>
              </c:numCache>
            </c:numRef>
          </c:val>
        </c:ser>
        <c:ser>
          <c:idx val="2"/>
          <c:order val="2"/>
          <c:tx>
            <c:strRef>
              <c:f>Sheet1!$B$208</c:f>
              <c:strCache>
                <c:ptCount val="1"/>
                <c:pt idx="0">
                  <c:v>PhD/TS</c:v>
                </c:pt>
              </c:strCache>
            </c:strRef>
          </c:tx>
          <c:invertIfNegative val="0"/>
          <c:cat>
            <c:numRef>
              <c:f>Sheet1!$C$205:$E$205</c:f>
              <c:numCache>
                <c:formatCode>General</c:formatCode>
                <c:ptCount val="3"/>
                <c:pt idx="0">
                  <c:v>2012</c:v>
                </c:pt>
                <c:pt idx="1">
                  <c:v>2013</c:v>
                </c:pt>
                <c:pt idx="2">
                  <c:v>2014</c:v>
                </c:pt>
              </c:numCache>
            </c:numRef>
          </c:cat>
          <c:val>
            <c:numRef>
              <c:f>Sheet1!$C$208:$E$208</c:f>
              <c:numCache>
                <c:formatCode>General</c:formatCode>
                <c:ptCount val="3"/>
                <c:pt idx="0">
                  <c:v>1</c:v>
                </c:pt>
                <c:pt idx="1">
                  <c:v>1</c:v>
                </c:pt>
                <c:pt idx="2">
                  <c:v>0</c:v>
                </c:pt>
              </c:numCache>
            </c:numRef>
          </c:val>
        </c:ser>
        <c:dLbls>
          <c:showLegendKey val="0"/>
          <c:showVal val="0"/>
          <c:showCatName val="0"/>
          <c:showSerName val="0"/>
          <c:showPercent val="0"/>
          <c:showBubbleSize val="0"/>
        </c:dLbls>
        <c:gapWidth val="150"/>
        <c:overlap val="100"/>
        <c:axId val="107106688"/>
        <c:axId val="107108224"/>
      </c:barChart>
      <c:catAx>
        <c:axId val="107106688"/>
        <c:scaling>
          <c:orientation val="minMax"/>
        </c:scaling>
        <c:delete val="0"/>
        <c:axPos val="b"/>
        <c:numFmt formatCode="General" sourceLinked="1"/>
        <c:majorTickMark val="out"/>
        <c:minorTickMark val="none"/>
        <c:tickLblPos val="nextTo"/>
        <c:crossAx val="107108224"/>
        <c:crosses val="autoZero"/>
        <c:auto val="1"/>
        <c:lblAlgn val="ctr"/>
        <c:lblOffset val="100"/>
        <c:noMultiLvlLbl val="0"/>
      </c:catAx>
      <c:valAx>
        <c:axId val="107108224"/>
        <c:scaling>
          <c:orientation val="minMax"/>
        </c:scaling>
        <c:delete val="0"/>
        <c:axPos val="l"/>
        <c:majorGridlines/>
        <c:numFmt formatCode="General" sourceLinked="1"/>
        <c:majorTickMark val="out"/>
        <c:minorTickMark val="none"/>
        <c:tickLblPos val="nextTo"/>
        <c:crossAx val="107106688"/>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24CFCB-41D5-4EF2-B221-6064ED938DCB}" type="datetimeFigureOut">
              <a:rPr lang="en-US" smtClean="0"/>
              <a:t>4/8/2013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ED8FA3-E084-465A-BA96-E18D704EC932}" type="slidenum">
              <a:rPr lang="en-GB" smtClean="0"/>
              <a:t>‹#›</a:t>
            </a:fld>
            <a:endParaRPr lang="en-GB"/>
          </a:p>
        </p:txBody>
      </p:sp>
    </p:spTree>
    <p:extLst>
      <p:ext uri="{BB962C8B-B14F-4D97-AF65-F5344CB8AC3E}">
        <p14:creationId xmlns:p14="http://schemas.microsoft.com/office/powerpoint/2010/main" val="358062310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915B3-5468-4FF1-971F-5640BBF045EB}" type="datetimeFigureOut">
              <a:rPr lang="en-US" smtClean="0"/>
              <a:pPr/>
              <a:t>4/8/2013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34847-BB0A-4AEE-B82C-ED74F6F79FDE}" type="slidenum">
              <a:rPr lang="en-US" smtClean="0"/>
              <a:pPr/>
              <a:t>‹#›</a:t>
            </a:fld>
            <a:endParaRPr lang="en-US" dirty="0"/>
          </a:p>
        </p:txBody>
      </p:sp>
    </p:spTree>
    <p:extLst>
      <p:ext uri="{BB962C8B-B14F-4D97-AF65-F5344CB8AC3E}">
        <p14:creationId xmlns:p14="http://schemas.microsoft.com/office/powerpoint/2010/main" val="407260710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Cavity</a:t>
            </a:r>
            <a:r>
              <a:rPr lang="en-US" baseline="0" dirty="0" smtClean="0"/>
              <a:t> has been sputtered successfully with the magnetron technique (new technique for this kind of cavity geometry)</a:t>
            </a:r>
          </a:p>
          <a:p>
            <a:r>
              <a:rPr lang="en-US" baseline="0" dirty="0" smtClean="0"/>
              <a:t>All the cavity ancillaries are have been designed and are now in fabrication </a:t>
            </a:r>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of the SC solenoid has been constructed test</a:t>
            </a:r>
            <a:r>
              <a:rPr lang="en-US" baseline="0" dirty="0" smtClean="0"/>
              <a:t> will happen beginning of next year.</a:t>
            </a:r>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Conceptual</a:t>
            </a:r>
            <a:r>
              <a:rPr lang="en-US" baseline="0" dirty="0" smtClean="0"/>
              <a:t> design of the cryomodule completed, need to start detailed design</a:t>
            </a:r>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Civil engineering</a:t>
            </a:r>
            <a:r>
              <a:rPr lang="en-US" baseline="0" dirty="0" smtClean="0"/>
              <a:t> study in advanced status. Will be ready to detailed design at the beginning of next year. Construction is expected to last 18 months and will start depending on cash flow available from </a:t>
            </a:r>
            <a:r>
              <a:rPr lang="en-US" baseline="0" dirty="0" err="1" smtClean="0"/>
              <a:t>cern</a:t>
            </a:r>
            <a:r>
              <a:rPr lang="en-US" baseline="0" dirty="0" smtClean="0"/>
              <a:t>.</a:t>
            </a:r>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5DD826-C9B6-4E1D-938C-3BCE4C14098B}" type="datetime1">
              <a:rPr lang="en-US" smtClean="0"/>
              <a:t>4/8/2013</a:t>
            </a:fld>
            <a:endParaRPr lang="en-US" dirty="0"/>
          </a:p>
        </p:txBody>
      </p:sp>
      <p:sp>
        <p:nvSpPr>
          <p:cNvPr id="5" name="Footer Placeholder 4"/>
          <p:cNvSpPr>
            <a:spLocks noGrp="1"/>
          </p:cNvSpPr>
          <p:nvPr>
            <p:ph type="ftr" sz="quarter" idx="11"/>
          </p:nvPr>
        </p:nvSpPr>
        <p:spPr/>
        <p:txBody>
          <a:bodyPr/>
          <a:lstStyle/>
          <a:p>
            <a:r>
              <a:rPr lang="it-IT" smtClean="0"/>
              <a:t>Y. Kadi   ISCC Novenber 16, 2009</a:t>
            </a:r>
            <a:endParaRPr lang="en-US" dirty="0"/>
          </a:p>
        </p:txBody>
      </p:sp>
      <p:sp>
        <p:nvSpPr>
          <p:cNvPr id="6" name="Slide Number Placeholder 5"/>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AEECA-FD15-4DAF-83D9-9CB68C934C85}" type="datetime1">
              <a:rPr lang="en-US" smtClean="0"/>
              <a:t>4/8/2013</a:t>
            </a:fld>
            <a:endParaRPr lang="en-US" dirty="0"/>
          </a:p>
        </p:txBody>
      </p:sp>
      <p:sp>
        <p:nvSpPr>
          <p:cNvPr id="5" name="Footer Placeholder 4"/>
          <p:cNvSpPr>
            <a:spLocks noGrp="1"/>
          </p:cNvSpPr>
          <p:nvPr>
            <p:ph type="ftr" sz="quarter" idx="11"/>
          </p:nvPr>
        </p:nvSpPr>
        <p:spPr/>
        <p:txBody>
          <a:bodyPr/>
          <a:lstStyle/>
          <a:p>
            <a:r>
              <a:rPr lang="it-IT" smtClean="0"/>
              <a:t>Y. Kadi   ISCC Novenber 16, 2009</a:t>
            </a:r>
            <a:endParaRPr lang="en-US" dirty="0"/>
          </a:p>
        </p:txBody>
      </p:sp>
      <p:sp>
        <p:nvSpPr>
          <p:cNvPr id="6" name="Slide Number Placeholder 5"/>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D46CF-2A8A-4B52-8499-F4BFB51753CD}" type="datetime1">
              <a:rPr lang="en-US" smtClean="0"/>
              <a:t>4/8/2013</a:t>
            </a:fld>
            <a:endParaRPr lang="en-US" dirty="0"/>
          </a:p>
        </p:txBody>
      </p:sp>
      <p:sp>
        <p:nvSpPr>
          <p:cNvPr id="5" name="Footer Placeholder 4"/>
          <p:cNvSpPr>
            <a:spLocks noGrp="1"/>
          </p:cNvSpPr>
          <p:nvPr>
            <p:ph type="ftr" sz="quarter" idx="11"/>
          </p:nvPr>
        </p:nvSpPr>
        <p:spPr/>
        <p:txBody>
          <a:bodyPr/>
          <a:lstStyle/>
          <a:p>
            <a:r>
              <a:rPr lang="it-IT" smtClean="0"/>
              <a:t>Y. Kadi   ISCC Novenber 16, 2009</a:t>
            </a:r>
            <a:endParaRPr lang="en-US" dirty="0"/>
          </a:p>
        </p:txBody>
      </p:sp>
      <p:sp>
        <p:nvSpPr>
          <p:cNvPr id="6" name="Slide Number Placeholder 5"/>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A1601-C96F-44CA-9331-874A3504ACD8}" type="datetime1">
              <a:rPr lang="en-US" smtClean="0"/>
              <a:t>4/8/2013</a:t>
            </a:fld>
            <a:endParaRPr lang="en-US" dirty="0"/>
          </a:p>
        </p:txBody>
      </p:sp>
      <p:sp>
        <p:nvSpPr>
          <p:cNvPr id="5" name="Footer Placeholder 4"/>
          <p:cNvSpPr>
            <a:spLocks noGrp="1"/>
          </p:cNvSpPr>
          <p:nvPr>
            <p:ph type="ftr" sz="quarter" idx="11"/>
          </p:nvPr>
        </p:nvSpPr>
        <p:spPr/>
        <p:txBody>
          <a:bodyPr/>
          <a:lstStyle/>
          <a:p>
            <a:r>
              <a:rPr lang="it-IT" smtClean="0"/>
              <a:t>Y. Kadi   ISCC Novenber 16, 2009</a:t>
            </a:r>
            <a:endParaRPr lang="en-US" dirty="0"/>
          </a:p>
        </p:txBody>
      </p:sp>
      <p:sp>
        <p:nvSpPr>
          <p:cNvPr id="6" name="Slide Number Placeholder 5"/>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56DBE-ACBA-4DD0-BCB9-8F5E6B98148E}" type="datetime1">
              <a:rPr lang="en-US" smtClean="0"/>
              <a:t>4/8/2013</a:t>
            </a:fld>
            <a:endParaRPr lang="en-US" dirty="0"/>
          </a:p>
        </p:txBody>
      </p:sp>
      <p:sp>
        <p:nvSpPr>
          <p:cNvPr id="5" name="Footer Placeholder 4"/>
          <p:cNvSpPr>
            <a:spLocks noGrp="1"/>
          </p:cNvSpPr>
          <p:nvPr>
            <p:ph type="ftr" sz="quarter" idx="11"/>
          </p:nvPr>
        </p:nvSpPr>
        <p:spPr/>
        <p:txBody>
          <a:bodyPr/>
          <a:lstStyle/>
          <a:p>
            <a:r>
              <a:rPr lang="it-IT" smtClean="0"/>
              <a:t>Y. Kadi   ISCC Novenber 16, 2009</a:t>
            </a:r>
            <a:endParaRPr lang="en-US" dirty="0"/>
          </a:p>
        </p:txBody>
      </p:sp>
      <p:sp>
        <p:nvSpPr>
          <p:cNvPr id="6" name="Slide Number Placeholder 5"/>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A6912-7C57-45F3-A37A-A7E095EB37BF}" type="datetime1">
              <a:rPr lang="en-US" smtClean="0"/>
              <a:t>4/8/2013</a:t>
            </a:fld>
            <a:endParaRPr lang="en-US" dirty="0"/>
          </a:p>
        </p:txBody>
      </p:sp>
      <p:sp>
        <p:nvSpPr>
          <p:cNvPr id="6" name="Footer Placeholder 5"/>
          <p:cNvSpPr>
            <a:spLocks noGrp="1"/>
          </p:cNvSpPr>
          <p:nvPr>
            <p:ph type="ftr" sz="quarter" idx="11"/>
          </p:nvPr>
        </p:nvSpPr>
        <p:spPr/>
        <p:txBody>
          <a:bodyPr/>
          <a:lstStyle/>
          <a:p>
            <a:r>
              <a:rPr lang="it-IT" smtClean="0"/>
              <a:t>Y. Kadi   ISCC Novenber 16, 2009</a:t>
            </a:r>
            <a:endParaRPr lang="en-US" dirty="0"/>
          </a:p>
        </p:txBody>
      </p:sp>
      <p:sp>
        <p:nvSpPr>
          <p:cNvPr id="7" name="Slide Number Placeholder 6"/>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74B2F9-2E07-4617-A9F4-39744075FFC2}" type="datetime1">
              <a:rPr lang="en-US" smtClean="0"/>
              <a:t>4/8/2013</a:t>
            </a:fld>
            <a:endParaRPr lang="en-US" dirty="0"/>
          </a:p>
        </p:txBody>
      </p:sp>
      <p:sp>
        <p:nvSpPr>
          <p:cNvPr id="8" name="Footer Placeholder 7"/>
          <p:cNvSpPr>
            <a:spLocks noGrp="1"/>
          </p:cNvSpPr>
          <p:nvPr>
            <p:ph type="ftr" sz="quarter" idx="11"/>
          </p:nvPr>
        </p:nvSpPr>
        <p:spPr/>
        <p:txBody>
          <a:bodyPr/>
          <a:lstStyle/>
          <a:p>
            <a:r>
              <a:rPr lang="it-IT" smtClean="0"/>
              <a:t>Y. Kadi   ISCC Novenber 16, 2009</a:t>
            </a:r>
            <a:endParaRPr lang="en-US" dirty="0"/>
          </a:p>
        </p:txBody>
      </p:sp>
      <p:sp>
        <p:nvSpPr>
          <p:cNvPr id="9" name="Slide Number Placeholder 8"/>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53422-B06C-4B7A-8A7E-8F670D240759}" type="datetime1">
              <a:rPr lang="en-US" smtClean="0"/>
              <a:t>4/8/2013</a:t>
            </a:fld>
            <a:endParaRPr lang="en-US" dirty="0"/>
          </a:p>
        </p:txBody>
      </p:sp>
      <p:sp>
        <p:nvSpPr>
          <p:cNvPr id="4" name="Footer Placeholder 3"/>
          <p:cNvSpPr>
            <a:spLocks noGrp="1"/>
          </p:cNvSpPr>
          <p:nvPr>
            <p:ph type="ftr" sz="quarter" idx="11"/>
          </p:nvPr>
        </p:nvSpPr>
        <p:spPr/>
        <p:txBody>
          <a:bodyPr/>
          <a:lstStyle/>
          <a:p>
            <a:r>
              <a:rPr lang="it-IT" smtClean="0"/>
              <a:t>Y. Kadi   ISCC Novenber 16, 2009</a:t>
            </a:r>
            <a:endParaRPr lang="en-US" dirty="0"/>
          </a:p>
        </p:txBody>
      </p:sp>
      <p:sp>
        <p:nvSpPr>
          <p:cNvPr id="5" name="Slide Number Placeholder 4"/>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BE54A-D19F-473B-B6EB-2C013FA539C6}" type="datetime1">
              <a:rPr lang="en-US" smtClean="0"/>
              <a:t>4/8/2013</a:t>
            </a:fld>
            <a:endParaRPr lang="en-US" dirty="0"/>
          </a:p>
        </p:txBody>
      </p:sp>
      <p:sp>
        <p:nvSpPr>
          <p:cNvPr id="3" name="Footer Placeholder 2"/>
          <p:cNvSpPr>
            <a:spLocks noGrp="1"/>
          </p:cNvSpPr>
          <p:nvPr>
            <p:ph type="ftr" sz="quarter" idx="11"/>
          </p:nvPr>
        </p:nvSpPr>
        <p:spPr/>
        <p:txBody>
          <a:bodyPr/>
          <a:lstStyle/>
          <a:p>
            <a:r>
              <a:rPr lang="it-IT" smtClean="0"/>
              <a:t>Y. Kadi   ISCC Novenber 16, 2009</a:t>
            </a:r>
            <a:endParaRPr lang="en-US" dirty="0"/>
          </a:p>
        </p:txBody>
      </p:sp>
      <p:sp>
        <p:nvSpPr>
          <p:cNvPr id="4" name="Slide Number Placeholder 3"/>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5A34E-231A-460B-854B-DAD4377C63C9}" type="datetime1">
              <a:rPr lang="en-US" smtClean="0"/>
              <a:t>4/8/2013</a:t>
            </a:fld>
            <a:endParaRPr lang="en-US" dirty="0"/>
          </a:p>
        </p:txBody>
      </p:sp>
      <p:sp>
        <p:nvSpPr>
          <p:cNvPr id="6" name="Footer Placeholder 5"/>
          <p:cNvSpPr>
            <a:spLocks noGrp="1"/>
          </p:cNvSpPr>
          <p:nvPr>
            <p:ph type="ftr" sz="quarter" idx="11"/>
          </p:nvPr>
        </p:nvSpPr>
        <p:spPr/>
        <p:txBody>
          <a:bodyPr/>
          <a:lstStyle/>
          <a:p>
            <a:r>
              <a:rPr lang="it-IT" smtClean="0"/>
              <a:t>Y. Kadi   ISCC Novenber 16, 2009</a:t>
            </a:r>
            <a:endParaRPr lang="en-US" dirty="0"/>
          </a:p>
        </p:txBody>
      </p:sp>
      <p:sp>
        <p:nvSpPr>
          <p:cNvPr id="7" name="Slide Number Placeholder 6"/>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CF287-DD07-4882-B699-D1388CC954B1}" type="datetime1">
              <a:rPr lang="en-US" smtClean="0"/>
              <a:t>4/8/2013</a:t>
            </a:fld>
            <a:endParaRPr lang="en-US" dirty="0"/>
          </a:p>
        </p:txBody>
      </p:sp>
      <p:sp>
        <p:nvSpPr>
          <p:cNvPr id="6" name="Footer Placeholder 5"/>
          <p:cNvSpPr>
            <a:spLocks noGrp="1"/>
          </p:cNvSpPr>
          <p:nvPr>
            <p:ph type="ftr" sz="quarter" idx="11"/>
          </p:nvPr>
        </p:nvSpPr>
        <p:spPr/>
        <p:txBody>
          <a:bodyPr/>
          <a:lstStyle/>
          <a:p>
            <a:r>
              <a:rPr lang="it-IT" smtClean="0"/>
              <a:t>Y. Kadi   ISCC Novenber 16, 2009</a:t>
            </a:r>
            <a:endParaRPr lang="en-US" dirty="0"/>
          </a:p>
        </p:txBody>
      </p:sp>
      <p:sp>
        <p:nvSpPr>
          <p:cNvPr id="7" name="Slide Number Placeholder 6"/>
          <p:cNvSpPr>
            <a:spLocks noGrp="1"/>
          </p:cNvSpPr>
          <p:nvPr>
            <p:ph type="sldNum" sz="quarter" idx="12"/>
          </p:nvPr>
        </p:nvSpPr>
        <p:spPr/>
        <p:txBody>
          <a:bodyPr/>
          <a:lstStyle/>
          <a:p>
            <a:fld id="{2BE7FC77-F2B6-4416-8CEB-3C51456475E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CEF42-B845-4762-9837-6B7D573E42EC}" type="datetime1">
              <a:rPr lang="en-US" smtClean="0"/>
              <a:t>4/8/2013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Y. Kadi   ISCC Novenber 16, 2009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7FC77-F2B6-4416-8CEB-3C51456475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657600"/>
            <a:ext cx="5867400" cy="1470025"/>
          </a:xfrm>
        </p:spPr>
        <p:txBody>
          <a:bodyPr>
            <a:normAutofit/>
          </a:bodyPr>
          <a:lstStyle/>
          <a:p>
            <a:r>
              <a:rPr lang="en-US" dirty="0" smtClean="0"/>
              <a:t>HIE-ISOLDE Project</a:t>
            </a:r>
            <a:endParaRPr lang="en-US" sz="2700" b="1" dirty="0"/>
          </a:p>
        </p:txBody>
      </p:sp>
      <p:sp>
        <p:nvSpPr>
          <p:cNvPr id="3" name="Subtitle 2"/>
          <p:cNvSpPr>
            <a:spLocks noGrp="1"/>
          </p:cNvSpPr>
          <p:nvPr>
            <p:ph type="subTitle" idx="1"/>
          </p:nvPr>
        </p:nvSpPr>
        <p:spPr>
          <a:xfrm>
            <a:off x="1371600" y="5257800"/>
            <a:ext cx="5867400" cy="573741"/>
          </a:xfrm>
        </p:spPr>
        <p:txBody>
          <a:bodyPr>
            <a:noAutofit/>
          </a:bodyPr>
          <a:lstStyle/>
          <a:p>
            <a:r>
              <a:rPr lang="en-US" sz="1800" dirty="0" smtClean="0"/>
              <a:t>Y. Kadi (EN-STI)</a:t>
            </a:r>
          </a:p>
          <a:p>
            <a:r>
              <a:rPr lang="en-US" sz="1800" dirty="0" smtClean="0"/>
              <a:t>On behalf of the HIE-ISOLDE Coordination team</a:t>
            </a:r>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1219200" y="2743200"/>
            <a:ext cx="2992784" cy="974090"/>
          </a:xfrm>
          <a:prstGeom prst="rect">
            <a:avLst/>
          </a:prstGeom>
          <a:noFill/>
          <a:ln w="9525">
            <a:noFill/>
            <a:miter lim="800000"/>
            <a:headEnd/>
            <a:tailEnd/>
          </a:ln>
          <a:effectLst/>
        </p:spPr>
      </p:pic>
      <p:pic>
        <p:nvPicPr>
          <p:cNvPr id="5" name="Picture 4"/>
          <p:cNvPicPr>
            <a:picLocks noChangeAspect="1"/>
          </p:cNvPicPr>
          <p:nvPr/>
        </p:nvPicPr>
        <p:blipFill>
          <a:blip r:embed="rId4" cstate="print"/>
          <a:stretch>
            <a:fillRect/>
          </a:stretch>
        </p:blipFill>
        <p:spPr>
          <a:xfrm>
            <a:off x="228600" y="2743200"/>
            <a:ext cx="990600" cy="974090"/>
          </a:xfrm>
          <a:prstGeom prst="rect">
            <a:avLst/>
          </a:prstGeom>
        </p:spPr>
      </p:pic>
      <p:pic>
        <p:nvPicPr>
          <p:cNvPr id="6" name="Picture 5"/>
          <p:cNvPicPr>
            <a:picLocks noChangeAspect="1" noChangeArrowheads="1"/>
          </p:cNvPicPr>
          <p:nvPr/>
        </p:nvPicPr>
        <p:blipFill>
          <a:blip r:embed="rId5" cstate="print"/>
          <a:srcRect/>
          <a:stretch>
            <a:fillRect/>
          </a:stretch>
        </p:blipFill>
        <p:spPr bwMode="auto">
          <a:xfrm>
            <a:off x="7924800" y="228600"/>
            <a:ext cx="923306"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 of External Funding</a:t>
            </a:r>
            <a:endParaRPr lang="en-US" dirty="0"/>
          </a:p>
        </p:txBody>
      </p:sp>
      <p:sp>
        <p:nvSpPr>
          <p:cNvPr id="5" name="Content Placeholder 4"/>
          <p:cNvSpPr>
            <a:spLocks noGrp="1"/>
          </p:cNvSpPr>
          <p:nvPr>
            <p:ph idx="1"/>
          </p:nvPr>
        </p:nvSpPr>
        <p:spPr/>
        <p:txBody>
          <a:bodyPr>
            <a:normAutofit fontScale="85000" lnSpcReduction="20000"/>
          </a:bodyPr>
          <a:lstStyle/>
          <a:p>
            <a:r>
              <a:rPr lang="en-US" sz="2400" dirty="0" smtClean="0">
                <a:latin typeface="Arial" pitchFamily="34" charset="0"/>
                <a:cs typeface="Arial" pitchFamily="34" charset="0"/>
              </a:rPr>
              <a:t>Main </a:t>
            </a:r>
            <a:r>
              <a:rPr lang="en-US" sz="2400" dirty="0" smtClean="0">
                <a:solidFill>
                  <a:srgbClr val="FF0000"/>
                </a:solidFill>
                <a:latin typeface="Arial" pitchFamily="34" charset="0"/>
                <a:cs typeface="Arial" pitchFamily="34" charset="0"/>
              </a:rPr>
              <a:t>funds</a:t>
            </a:r>
            <a:r>
              <a:rPr lang="en-US" sz="2400" dirty="0" smtClean="0">
                <a:latin typeface="Arial" pitchFamily="34" charset="0"/>
                <a:cs typeface="Arial" pitchFamily="34" charset="0"/>
              </a:rPr>
              <a:t> from K.U. Leuven – Belgium (</a:t>
            </a:r>
            <a:r>
              <a:rPr lang="en-US" sz="2400" b="1" dirty="0" smtClean="0">
                <a:latin typeface="Arial" pitchFamily="34" charset="0"/>
                <a:cs typeface="Arial" pitchFamily="34" charset="0"/>
              </a:rPr>
              <a:t>4.3 MCHF + 4 FTE, 1 MCHF + 2 FTE already spent on R&amp;D activity)</a:t>
            </a:r>
            <a:endParaRPr lang="en-US"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Additional </a:t>
            </a:r>
            <a:r>
              <a:rPr lang="en-GB" sz="2400" dirty="0" smtClean="0">
                <a:solidFill>
                  <a:srgbClr val="FF0000"/>
                </a:solidFill>
                <a:latin typeface="Arial" pitchFamily="34" charset="0"/>
                <a:cs typeface="Arial" pitchFamily="34" charset="0"/>
              </a:rPr>
              <a:t>funds</a:t>
            </a:r>
            <a:r>
              <a:rPr lang="en-GB" sz="2400" dirty="0" smtClean="0">
                <a:latin typeface="Arial" pitchFamily="34" charset="0"/>
                <a:cs typeface="Arial" pitchFamily="34" charset="0"/>
              </a:rPr>
              <a:t> provided by ISOLDE coll. (</a:t>
            </a:r>
            <a:r>
              <a:rPr lang="en-GB" sz="2400" b="1" dirty="0" smtClean="0">
                <a:latin typeface="Arial" pitchFamily="34" charset="0"/>
                <a:cs typeface="Arial" pitchFamily="34" charset="0"/>
              </a:rPr>
              <a:t>2.0 MCHF</a:t>
            </a:r>
            <a:r>
              <a:rPr lang="en-GB" sz="2400" dirty="0" smtClean="0">
                <a:latin typeface="Arial" pitchFamily="34" charset="0"/>
                <a:cs typeface="Arial" pitchFamily="34" charset="0"/>
              </a:rPr>
              <a:t>)</a:t>
            </a:r>
            <a:endParaRPr lang="en-US"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Other beam quality investments (new RILIS, RFQ cooler,</a:t>
            </a:r>
            <a:r>
              <a:rPr lang="en-US" sz="2400" dirty="0" smtClean="0">
                <a:latin typeface="Arial" pitchFamily="34" charset="0"/>
                <a:cs typeface="Arial" pitchFamily="34" charset="0"/>
              </a:rPr>
              <a:t>…</a:t>
            </a:r>
            <a:r>
              <a:rPr lang="en-GB" sz="2400" dirty="0" smtClean="0">
                <a:latin typeface="Arial" pitchFamily="34" charset="0"/>
                <a:cs typeface="Arial" pitchFamily="34" charset="0"/>
              </a:rPr>
              <a:t>) – </a:t>
            </a:r>
            <a:r>
              <a:rPr lang="en-GB" sz="2400" dirty="0" smtClean="0">
                <a:solidFill>
                  <a:srgbClr val="FF0000"/>
                </a:solidFill>
                <a:latin typeface="Arial" pitchFamily="34" charset="0"/>
                <a:cs typeface="Arial" pitchFamily="34" charset="0"/>
              </a:rPr>
              <a:t>funded</a:t>
            </a:r>
            <a:r>
              <a:rPr lang="en-GB" sz="2400" dirty="0" smtClean="0">
                <a:latin typeface="Arial" pitchFamily="34" charset="0"/>
                <a:cs typeface="Arial" pitchFamily="34" charset="0"/>
              </a:rPr>
              <a:t> by Sweden, UK (</a:t>
            </a:r>
            <a:r>
              <a:rPr lang="en-GB" sz="2400" b="1" dirty="0" smtClean="0">
                <a:latin typeface="Arial" pitchFamily="34" charset="0"/>
                <a:cs typeface="Arial" pitchFamily="34" charset="0"/>
              </a:rPr>
              <a:t>4 MCHF already spent</a:t>
            </a:r>
            <a:r>
              <a:rPr lang="en-GB" sz="2400" dirty="0" smtClean="0">
                <a:latin typeface="Arial" pitchFamily="34" charset="0"/>
                <a:cs typeface="Arial" pitchFamily="34" charset="0"/>
              </a:rPr>
              <a:t>)</a:t>
            </a:r>
            <a:endParaRPr lang="en-GB" sz="2400" b="1"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Other opportunities (</a:t>
            </a:r>
            <a:r>
              <a:rPr lang="en-GB" sz="2400" b="1" dirty="0" smtClean="0">
                <a:latin typeface="Arial" pitchFamily="34" charset="0"/>
                <a:cs typeface="Arial" pitchFamily="34" charset="0"/>
              </a:rPr>
              <a:t>Scandinavian</a:t>
            </a:r>
            <a:r>
              <a:rPr lang="en-GB" sz="2400" dirty="0" smtClean="0">
                <a:latin typeface="Arial" pitchFamily="34" charset="0"/>
                <a:cs typeface="Arial" pitchFamily="34" charset="0"/>
              </a:rPr>
              <a:t> Interregional Package, </a:t>
            </a:r>
            <a:r>
              <a:rPr lang="en-GB" sz="2400" b="1" dirty="0" err="1" smtClean="0">
                <a:latin typeface="Arial" pitchFamily="34" charset="0"/>
                <a:cs typeface="Arial" pitchFamily="34" charset="0"/>
              </a:rPr>
              <a:t>KoRIA</a:t>
            </a:r>
            <a:r>
              <a:rPr lang="en-GB" sz="2400" dirty="0" smtClean="0">
                <a:latin typeface="Arial" pitchFamily="34" charset="0"/>
                <a:cs typeface="Arial" pitchFamily="34" charset="0"/>
              </a:rPr>
              <a:t> Project) being explored.</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Special Technical Training Program (2 FTE </a:t>
            </a:r>
            <a:r>
              <a:rPr lang="en-GB" sz="2400" b="1" dirty="0" smtClean="0">
                <a:solidFill>
                  <a:srgbClr val="FF0000"/>
                </a:solidFill>
                <a:latin typeface="Arial" pitchFamily="34" charset="0"/>
                <a:cs typeface="Arial" pitchFamily="34" charset="0"/>
              </a:rPr>
              <a:t>funded</a:t>
            </a:r>
            <a:r>
              <a:rPr lang="en-GB" sz="2400" b="1" dirty="0" smtClean="0">
                <a:latin typeface="Arial" pitchFamily="34" charset="0"/>
                <a:cs typeface="Arial" pitchFamily="34" charset="0"/>
              </a:rPr>
              <a:t> by Spain)</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Marie-Curie Fellowships within ITN3 (Fall 2010 / 2011</a:t>
            </a:r>
            <a:r>
              <a:rPr lang="en-GB" sz="2400" dirty="0" smtClean="0">
                <a:latin typeface="Arial" pitchFamily="34" charset="0"/>
                <a:cs typeface="Arial" pitchFamily="34" charset="0"/>
              </a:rPr>
              <a:t> ) – request for 23 fellows for 3 years = 69 FTE’s (deadline Dec. 22, 2009)</a:t>
            </a:r>
            <a:endParaRPr lang="en-GB" sz="2400" b="1" dirty="0" smtClean="0">
              <a:latin typeface="Arial" pitchFamily="34" charset="0"/>
              <a:cs typeface="Arial"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8"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r>
              <a:rPr lang="en-GB" sz="3600" b="1" dirty="0" smtClean="0">
                <a:latin typeface="Arial" pitchFamily="34" charset="0"/>
                <a:ea typeface="Times New Roman" pitchFamily="18" charset="0"/>
                <a:cs typeface="Arial" pitchFamily="34" charset="0"/>
              </a:rPr>
              <a:t>Research Training Themes Addressed by this ITN Proposal</a:t>
            </a:r>
            <a:endParaRPr lang="en-US" sz="3600" dirty="0"/>
          </a:p>
        </p:txBody>
      </p:sp>
      <p:sp>
        <p:nvSpPr>
          <p:cNvPr id="6" name="TextBox 5"/>
          <p:cNvSpPr txBox="1"/>
          <p:nvPr/>
        </p:nvSpPr>
        <p:spPr>
          <a:xfrm>
            <a:off x="152400" y="6611803"/>
            <a:ext cx="5181600" cy="246221"/>
          </a:xfrm>
          <a:prstGeom prst="rect">
            <a:avLst/>
          </a:prstGeom>
          <a:noFill/>
        </p:spPr>
        <p:txBody>
          <a:bodyPr wrap="square" rtlCol="0">
            <a:spAutoFit/>
          </a:bodyPr>
          <a:lstStyle/>
          <a:p>
            <a:r>
              <a:rPr lang="en-US" sz="1000" dirty="0" smtClean="0">
                <a:solidFill>
                  <a:schemeClr val="bg1"/>
                </a:solidFill>
              </a:rPr>
              <a:t>Y. Kadi HIE-ISOLDE Proposal, IEFC, August 21, 2009</a:t>
            </a:r>
            <a:endParaRPr lang="en-US" sz="1000" dirty="0">
              <a:solidFill>
                <a:schemeClr val="bg1"/>
              </a:solidFill>
            </a:endParaRPr>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8" name="Table 7"/>
          <p:cNvGraphicFramePr>
            <a:graphicFrameLocks noGrp="1"/>
          </p:cNvGraphicFramePr>
          <p:nvPr/>
        </p:nvGraphicFramePr>
        <p:xfrm>
          <a:off x="457200" y="1524000"/>
          <a:ext cx="8153398" cy="5191991"/>
        </p:xfrm>
        <a:graphic>
          <a:graphicData uri="http://schemas.openxmlformats.org/drawingml/2006/table">
            <a:tbl>
              <a:tblPr/>
              <a:tblGrid>
                <a:gridCol w="3419985"/>
                <a:gridCol w="3419985"/>
                <a:gridCol w="705279"/>
                <a:gridCol w="608149"/>
              </a:tblGrid>
              <a:tr h="218209">
                <a:tc>
                  <a:txBody>
                    <a:bodyPr/>
                    <a:lstStyle/>
                    <a:p>
                      <a:pPr algn="ctr">
                        <a:spcAft>
                          <a:spcPts val="400"/>
                        </a:spcAft>
                      </a:pPr>
                      <a:r>
                        <a:rPr lang="en-GB" sz="2000" b="1" dirty="0">
                          <a:latin typeface="Times New Roman"/>
                          <a:ea typeface="Times New Roman"/>
                        </a:rPr>
                        <a:t>HIE-ISOLDE Subsystem</a:t>
                      </a:r>
                      <a:endParaRPr lang="en-GB" sz="2000" dirty="0">
                        <a:latin typeface="Times New Roman"/>
                        <a:ea typeface="Times New Roman"/>
                      </a:endParaRP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GB" sz="2000" b="1" dirty="0">
                          <a:latin typeface="Times New Roman"/>
                          <a:ea typeface="Times New Roman"/>
                        </a:rPr>
                        <a:t>Research Training Theme</a:t>
                      </a:r>
                      <a:endParaRPr lang="en-GB" sz="2000" dirty="0">
                        <a:latin typeface="Times New Roman"/>
                        <a:ea typeface="Times New Roman"/>
                      </a:endParaRP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GB" sz="2000" b="1" dirty="0">
                          <a:latin typeface="Times New Roman"/>
                          <a:ea typeface="Times New Roman"/>
                        </a:rPr>
                        <a:t>No. ESR</a:t>
                      </a:r>
                      <a:endParaRPr lang="en-GB" sz="2000" dirty="0">
                        <a:latin typeface="Times New Roman"/>
                        <a:ea typeface="Times New Roman"/>
                      </a:endParaRP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GB" sz="2000" b="1" dirty="0">
                          <a:latin typeface="Times New Roman"/>
                          <a:ea typeface="Times New Roman"/>
                        </a:rPr>
                        <a:t>No. ER</a:t>
                      </a:r>
                      <a:endParaRPr lang="en-GB" sz="2000" dirty="0">
                        <a:latin typeface="Times New Roman"/>
                        <a:ea typeface="Times New Roman"/>
                      </a:endParaRP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209">
                <a:tc rowSpan="8">
                  <a:txBody>
                    <a:bodyPr/>
                    <a:lstStyle/>
                    <a:p>
                      <a:pPr algn="just">
                        <a:spcBef>
                          <a:spcPts val="200"/>
                        </a:spcBef>
                        <a:spcAft>
                          <a:spcPts val="400"/>
                        </a:spcAft>
                      </a:pPr>
                      <a:r>
                        <a:rPr lang="en-GB" sz="2000" dirty="0">
                          <a:latin typeface="Times New Roman"/>
                          <a:ea typeface="Times New Roman"/>
                        </a:rPr>
                        <a:t>I.    </a:t>
                      </a:r>
                      <a:r>
                        <a:rPr lang="en-GB" sz="2000" dirty="0" err="1">
                          <a:latin typeface="Times New Roman"/>
                          <a:ea typeface="Times New Roman"/>
                        </a:rPr>
                        <a:t>Linac</a:t>
                      </a:r>
                      <a:endParaRPr lang="en-GB" sz="2000" dirty="0">
                        <a:latin typeface="Times New Roman"/>
                        <a:ea typeface="Times New Roman"/>
                      </a:endParaRP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0"/>
                        </a:spcBef>
                        <a:spcAft>
                          <a:spcPts val="400"/>
                        </a:spcAft>
                      </a:pPr>
                      <a:r>
                        <a:rPr lang="en-GB" sz="1100" dirty="0">
                          <a:latin typeface="Times New Roman"/>
                          <a:ea typeface="Times New Roman"/>
                        </a:rPr>
                        <a:t>1. Super-conducting Cavity RF (LLRF system)</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400"/>
                        </a:spcAft>
                      </a:pPr>
                      <a:r>
                        <a:rPr lang="en-GB" sz="1100" dirty="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2. Super-conducting Cavity manufacturing</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3. Beam Instrumentation</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4. Transfer Line magnets</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5. </a:t>
                      </a:r>
                      <a:r>
                        <a:rPr lang="en-GB" sz="1100" dirty="0" err="1">
                          <a:latin typeface="Times New Roman"/>
                          <a:ea typeface="Times New Roman"/>
                        </a:rPr>
                        <a:t>Linac</a:t>
                      </a:r>
                      <a:r>
                        <a:rPr lang="en-GB" sz="1100" dirty="0">
                          <a:latin typeface="Times New Roman"/>
                          <a:ea typeface="Times New Roman"/>
                        </a:rPr>
                        <a:t> Integration</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6. </a:t>
                      </a:r>
                      <a:r>
                        <a:rPr lang="en-GB" sz="1100" dirty="0" err="1">
                          <a:latin typeface="Times New Roman"/>
                          <a:ea typeface="Times New Roman"/>
                        </a:rPr>
                        <a:t>Linac</a:t>
                      </a:r>
                      <a:r>
                        <a:rPr lang="en-GB" sz="1100" dirty="0">
                          <a:latin typeface="Times New Roman"/>
                          <a:ea typeface="Times New Roman"/>
                        </a:rPr>
                        <a:t> Alignment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7. Single Cavity and complete </a:t>
                      </a:r>
                      <a:r>
                        <a:rPr lang="en-GB" sz="1100" dirty="0" err="1">
                          <a:latin typeface="Times New Roman"/>
                          <a:ea typeface="Times New Roman"/>
                        </a:rPr>
                        <a:t>Cryomodule</a:t>
                      </a:r>
                      <a:r>
                        <a:rPr lang="en-GB" sz="1100" dirty="0">
                          <a:latin typeface="Times New Roman"/>
                          <a:ea typeface="Times New Roman"/>
                        </a:rPr>
                        <a:t> tests</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6420">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8. </a:t>
                      </a:r>
                      <a:r>
                        <a:rPr lang="en-GB" sz="1100" dirty="0" err="1">
                          <a:latin typeface="Times New Roman"/>
                          <a:ea typeface="Times New Roman"/>
                        </a:rPr>
                        <a:t>Linac</a:t>
                      </a:r>
                      <a:r>
                        <a:rPr lang="en-GB" sz="1100" dirty="0">
                          <a:latin typeface="Times New Roman"/>
                          <a:ea typeface="Times New Roman"/>
                        </a:rPr>
                        <a:t> commissioning and control applications development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8209">
                <a:tc rowSpan="10">
                  <a:txBody>
                    <a:bodyPr/>
                    <a:lstStyle/>
                    <a:p>
                      <a:pPr algn="just">
                        <a:spcAft>
                          <a:spcPts val="400"/>
                        </a:spcAft>
                      </a:pPr>
                      <a:r>
                        <a:rPr lang="en-GB" sz="2000" dirty="0">
                          <a:latin typeface="Times New Roman"/>
                          <a:ea typeface="Times New Roman"/>
                        </a:rPr>
                        <a:t>II. Design Study for intensity upgrade</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0"/>
                        </a:spcBef>
                        <a:spcAft>
                          <a:spcPts val="400"/>
                        </a:spcAft>
                      </a:pPr>
                      <a:r>
                        <a:rPr lang="en-GB" sz="1100" dirty="0">
                          <a:latin typeface="Times New Roman"/>
                          <a:ea typeface="Times New Roman"/>
                        </a:rPr>
                        <a:t>9. Target Material Development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10. Target design</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2</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11. High voltage and high current systems</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12. Extraction optics and front-end design</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dirty="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a:latin typeface="Times New Roman"/>
                          <a:ea typeface="Times New Roman"/>
                        </a:rPr>
                        <a:t>13. Cooling and ventilation</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dirty="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a:latin typeface="Times New Roman"/>
                          <a:ea typeface="Times New Roman"/>
                        </a:rPr>
                        <a:t>14. Vacuum systems</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dirty="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a:latin typeface="Times New Roman"/>
                          <a:ea typeface="Times New Roman"/>
                        </a:rPr>
                        <a:t>15. Low-Level controls</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dirty="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a:latin typeface="Times New Roman"/>
                          <a:ea typeface="Times New Roman"/>
                        </a:rPr>
                        <a:t>16. Off-line separator and HRS magnet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dirty="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a:latin typeface="Times New Roman"/>
                          <a:ea typeface="Times New Roman"/>
                        </a:rPr>
                        <a:t>17. RFQ cooler and Pre-separator</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200"/>
                        </a:spcBef>
                        <a:spcAft>
                          <a:spcPts val="400"/>
                        </a:spcAft>
                      </a:pPr>
                      <a:r>
                        <a:rPr lang="en-GB" sz="1100" dirty="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09">
                <a:tc vMerge="1">
                  <a:txBody>
                    <a:bodyPr/>
                    <a:lstStyle/>
                    <a:p>
                      <a:endParaRPr lang="en-GB"/>
                    </a:p>
                  </a:txBody>
                  <a:tcPr/>
                </a:tc>
                <a:tc>
                  <a:txBody>
                    <a:bodyPr/>
                    <a:lstStyle/>
                    <a:p>
                      <a:pPr algn="l">
                        <a:spcBef>
                          <a:spcPts val="400"/>
                        </a:spcBef>
                        <a:spcAft>
                          <a:spcPts val="400"/>
                        </a:spcAft>
                      </a:pPr>
                      <a:r>
                        <a:rPr lang="en-GB" sz="1100">
                          <a:latin typeface="Times New Roman"/>
                          <a:ea typeface="Times New Roman"/>
                        </a:rPr>
                        <a:t>18. Beam lines (REX-EBIS studies)</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400"/>
                        </a:spcAft>
                      </a:pPr>
                      <a:r>
                        <a:rPr lang="en-GB" sz="1100" dirty="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8209">
                <a:tc rowSpan="2">
                  <a:txBody>
                    <a:bodyPr/>
                    <a:lstStyle/>
                    <a:p>
                      <a:pPr algn="just">
                        <a:spcBef>
                          <a:spcPts val="200"/>
                        </a:spcBef>
                        <a:spcAft>
                          <a:spcPts val="400"/>
                        </a:spcAft>
                      </a:pPr>
                      <a:r>
                        <a:rPr lang="en-GB" sz="2000" dirty="0">
                          <a:latin typeface="Times New Roman"/>
                          <a:ea typeface="Times New Roman"/>
                        </a:rPr>
                        <a:t>III.  Safety</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0"/>
                        </a:spcBef>
                        <a:spcAft>
                          <a:spcPts val="400"/>
                        </a:spcAft>
                      </a:pPr>
                      <a:r>
                        <a:rPr lang="en-GB" sz="1100" dirty="0">
                          <a:latin typeface="Times New Roman"/>
                          <a:ea typeface="Times New Roman"/>
                        </a:rPr>
                        <a:t>19. Radiation protection systems for the </a:t>
                      </a:r>
                      <a:r>
                        <a:rPr lang="en-GB" sz="1100" dirty="0" err="1">
                          <a:latin typeface="Times New Roman"/>
                          <a:ea typeface="Times New Roman"/>
                        </a:rPr>
                        <a:t>Linac</a:t>
                      </a:r>
                      <a:r>
                        <a:rPr lang="en-GB" sz="1100" dirty="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400"/>
                        </a:spcAft>
                      </a:pPr>
                      <a:r>
                        <a:rPr lang="en-GB" sz="110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200"/>
                        </a:spcBef>
                        <a:spcAft>
                          <a:spcPts val="400"/>
                        </a:spcAft>
                      </a:pPr>
                      <a:r>
                        <a:rPr lang="en-GB" sz="1100" dirty="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209">
                <a:tc vMerge="1">
                  <a:txBody>
                    <a:bodyPr/>
                    <a:lstStyle/>
                    <a:p>
                      <a:endParaRPr lang="en-GB"/>
                    </a:p>
                  </a:txBody>
                  <a:tcPr/>
                </a:tc>
                <a:tc>
                  <a:txBody>
                    <a:bodyPr/>
                    <a:lstStyle/>
                    <a:p>
                      <a:pPr algn="l">
                        <a:spcBef>
                          <a:spcPts val="400"/>
                        </a:spcBef>
                        <a:spcAft>
                          <a:spcPts val="400"/>
                        </a:spcAft>
                      </a:pPr>
                      <a:r>
                        <a:rPr lang="en-GB" sz="1100" dirty="0">
                          <a:latin typeface="Times New Roman"/>
                          <a:ea typeface="Times New Roman"/>
                        </a:rPr>
                        <a:t>20. Radiation protection studies for the Intensity Upgrade</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400"/>
                        </a:spcAft>
                      </a:pPr>
                      <a:r>
                        <a:rPr lang="en-GB" sz="1100">
                          <a:latin typeface="Times New Roman"/>
                          <a:ea typeface="Times New Roman"/>
                        </a:rPr>
                        <a:t>1</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400"/>
                        </a:spcAft>
                      </a:pPr>
                      <a:r>
                        <a:rPr lang="en-GB" sz="1100" dirty="0">
                          <a:latin typeface="Times New Roman"/>
                          <a:ea typeface="Times New Roman"/>
                        </a:rPr>
                        <a:t>-</a:t>
                      </a:r>
                    </a:p>
                  </a:txBody>
                  <a:tcPr marL="49956" marR="4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a:bodyPr>
          <a:lstStyle/>
          <a:p>
            <a:r>
              <a:rPr lang="en-US" sz="4000" dirty="0" smtClean="0"/>
              <a:t>R&amp;D activity on HIE-LINAC</a:t>
            </a:r>
            <a:endParaRPr lang="en-US" sz="4000" dirty="0"/>
          </a:p>
        </p:txBody>
      </p:sp>
      <p:sp>
        <p:nvSpPr>
          <p:cNvPr id="6" name="TextBox 5"/>
          <p:cNvSpPr txBox="1"/>
          <p:nvPr/>
        </p:nvSpPr>
        <p:spPr>
          <a:xfrm>
            <a:off x="152400" y="6611803"/>
            <a:ext cx="5181600" cy="246221"/>
          </a:xfrm>
          <a:prstGeom prst="rect">
            <a:avLst/>
          </a:prstGeom>
          <a:noFill/>
        </p:spPr>
        <p:txBody>
          <a:bodyPr wrap="square" rtlCol="0">
            <a:spAutoFit/>
          </a:bodyPr>
          <a:lstStyle/>
          <a:p>
            <a:r>
              <a:rPr lang="en-US" sz="1000" dirty="0" smtClean="0">
                <a:solidFill>
                  <a:schemeClr val="bg1"/>
                </a:solidFill>
              </a:rPr>
              <a:t>Y. Kadi HIE-ISOLDE Proposal, IEFC, August 21, 2009</a:t>
            </a:r>
            <a:endParaRPr lang="en-US" sz="1000" dirty="0">
              <a:solidFill>
                <a:schemeClr val="bg1"/>
              </a:solidFill>
            </a:endParaRPr>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7"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RF – Beam dynamics studies</a:t>
            </a:r>
          </a:p>
          <a:p>
            <a:r>
              <a:rPr lang="en-US" dirty="0" smtClean="0"/>
              <a:t>High </a:t>
            </a:r>
            <a:r>
              <a:rPr lang="en-US" i="1" dirty="0" err="1" smtClean="0">
                <a:latin typeface="Symbol" charset="2"/>
                <a:cs typeface="Symbol" charset="2"/>
              </a:rPr>
              <a:t>b</a:t>
            </a:r>
            <a:r>
              <a:rPr lang="en-US" dirty="0" smtClean="0"/>
              <a:t> cavity prototype</a:t>
            </a:r>
          </a:p>
          <a:p>
            <a:pPr lvl="1"/>
            <a:r>
              <a:rPr lang="en-US" dirty="0" smtClean="0"/>
              <a:t>Copper substrate manufacturing</a:t>
            </a:r>
          </a:p>
          <a:p>
            <a:pPr lvl="1"/>
            <a:r>
              <a:rPr lang="en-US" dirty="0" smtClean="0"/>
              <a:t>Chemical etching</a:t>
            </a:r>
          </a:p>
          <a:p>
            <a:pPr lvl="1"/>
            <a:r>
              <a:rPr lang="en-US" dirty="0" err="1" smtClean="0"/>
              <a:t>Nb</a:t>
            </a:r>
            <a:r>
              <a:rPr lang="en-US" dirty="0" smtClean="0"/>
              <a:t> sputtering</a:t>
            </a:r>
          </a:p>
          <a:p>
            <a:r>
              <a:rPr lang="en-US" dirty="0" smtClean="0"/>
              <a:t>RF sub-system prototypes</a:t>
            </a:r>
          </a:p>
          <a:p>
            <a:pPr lvl="1"/>
            <a:r>
              <a:rPr lang="en-US" dirty="0" smtClean="0"/>
              <a:t>Tuner</a:t>
            </a:r>
          </a:p>
          <a:p>
            <a:pPr lvl="1"/>
            <a:r>
              <a:rPr lang="en-US" dirty="0" smtClean="0"/>
              <a:t>Power coupler</a:t>
            </a:r>
          </a:p>
          <a:p>
            <a:r>
              <a:rPr lang="en-US" dirty="0" smtClean="0"/>
              <a:t>SC solenoid prototype</a:t>
            </a:r>
          </a:p>
          <a:p>
            <a:r>
              <a:rPr lang="en-US" dirty="0" smtClean="0"/>
              <a:t>Cryomodule design</a:t>
            </a:r>
          </a:p>
        </p:txBody>
      </p:sp>
      <p:sp>
        <p:nvSpPr>
          <p:cNvPr id="9" name="TextBox 8"/>
          <p:cNvSpPr txBox="1"/>
          <p:nvPr/>
        </p:nvSpPr>
        <p:spPr>
          <a:xfrm>
            <a:off x="609600" y="6008132"/>
            <a:ext cx="7981951" cy="369332"/>
          </a:xfrm>
          <a:prstGeom prst="rect">
            <a:avLst/>
          </a:prstGeom>
          <a:noFill/>
        </p:spPr>
        <p:txBody>
          <a:bodyPr wrap="square" rtlCol="0">
            <a:spAutoFit/>
          </a:bodyPr>
          <a:lstStyle/>
          <a:p>
            <a:pPr>
              <a:buFont typeface="Wingdings" charset="2"/>
              <a:buChar char="Ø"/>
            </a:pPr>
            <a:r>
              <a:rPr lang="en-US" dirty="0" smtClean="0"/>
              <a:t>In parallel preparation of a test stand for QWR at CERN</a:t>
            </a:r>
          </a:p>
        </p:txBody>
      </p:sp>
      <p:sp>
        <p:nvSpPr>
          <p:cNvPr id="10"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normAutofit fontScale="90000"/>
          </a:bodyPr>
          <a:lstStyle/>
          <a:p>
            <a:r>
              <a:rPr lang="en-US" dirty="0" smtClean="0"/>
              <a:t>High –beta cavity final welding and cleaning</a:t>
            </a:r>
            <a:endParaRPr lang="en-US" dirty="0"/>
          </a:p>
        </p:txBody>
      </p:sp>
      <p:pic>
        <p:nvPicPr>
          <p:cNvPr id="4" name="Picture 2" descr="G:\Divisions\EST\Groups\SM\ThinFilms\DataFiles\Building252\HIE-ISOLDE\Photos\Cavity\cavity.gif"/>
          <p:cNvPicPr>
            <a:picLocks noChangeAspect="1" noChangeArrowheads="1"/>
          </p:cNvPicPr>
          <p:nvPr/>
        </p:nvPicPr>
        <p:blipFill>
          <a:blip r:embed="rId3" cstate="print"/>
          <a:srcRect/>
          <a:stretch>
            <a:fillRect/>
          </a:stretch>
        </p:blipFill>
        <p:spPr bwMode="auto">
          <a:xfrm>
            <a:off x="706065" y="2362200"/>
            <a:ext cx="3464669" cy="3487767"/>
          </a:xfrm>
          <a:prstGeom prst="rect">
            <a:avLst/>
          </a:prstGeom>
          <a:noFill/>
          <a:ln w="9525">
            <a:noFill/>
            <a:miter lim="800000"/>
            <a:headEnd/>
            <a:tailEnd/>
          </a:ln>
        </p:spPr>
      </p:pic>
      <p:pic>
        <p:nvPicPr>
          <p:cNvPr id="5" name="Picture 4" descr="dscn0081.jpg"/>
          <p:cNvPicPr>
            <a:picLocks noChangeAspect="1"/>
          </p:cNvPicPr>
          <p:nvPr/>
        </p:nvPicPr>
        <p:blipFill>
          <a:blip r:embed="rId4" cstate="print"/>
          <a:stretch>
            <a:fillRect/>
          </a:stretch>
        </p:blipFill>
        <p:spPr>
          <a:xfrm>
            <a:off x="5046663" y="1905000"/>
            <a:ext cx="3371850" cy="4495800"/>
          </a:xfrm>
          <a:prstGeom prst="rect">
            <a:avLst/>
          </a:prstGeom>
        </p:spPr>
      </p:pic>
      <p:sp>
        <p:nvSpPr>
          <p:cNvPr id="6" name="Rectangle 5"/>
          <p:cNvSpPr/>
          <p:nvPr/>
        </p:nvSpPr>
        <p:spPr>
          <a:xfrm>
            <a:off x="7484829" y="6336268"/>
            <a:ext cx="1276273" cy="369332"/>
          </a:xfrm>
          <a:prstGeom prst="rect">
            <a:avLst/>
          </a:prstGeom>
        </p:spPr>
        <p:txBody>
          <a:bodyPr wrap="none">
            <a:spAutoFit/>
          </a:bodyPr>
          <a:lstStyle/>
          <a:p>
            <a:r>
              <a:rPr lang="en-US" b="1" dirty="0" smtClean="0"/>
              <a:t>THPPO010</a:t>
            </a:r>
            <a:endParaRPr lang="en-US" dirty="0"/>
          </a:p>
        </p:txBody>
      </p:sp>
      <p:sp>
        <p:nvSpPr>
          <p:cNvPr id="7" name="TextBox 6"/>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pic>
        <p:nvPicPr>
          <p:cNvPr id="8" name="Picture 7"/>
          <p:cNvPicPr>
            <a:picLocks noChangeAspect="1" noChangeArrowheads="1"/>
          </p:cNvPicPr>
          <p:nvPr/>
        </p:nvPicPr>
        <p:blipFill>
          <a:blip r:embed="rId5" cstate="print"/>
          <a:srcRect/>
          <a:stretch>
            <a:fillRect/>
          </a:stretch>
        </p:blipFill>
        <p:spPr bwMode="auto">
          <a:xfrm>
            <a:off x="7924800" y="228600"/>
            <a:ext cx="923306" cy="914400"/>
          </a:xfrm>
          <a:prstGeom prst="rect">
            <a:avLst/>
          </a:prstGeom>
          <a:noFill/>
          <a:ln w="9525">
            <a:noFill/>
            <a:miter lim="800000"/>
            <a:headEnd/>
            <a:tailEnd/>
          </a:ln>
        </p:spPr>
      </p:pic>
      <p:sp>
        <p:nvSpPr>
          <p:cNvPr id="10"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5833"/>
            <a:ext cx="8610599" cy="1143000"/>
          </a:xfrm>
        </p:spPr>
        <p:txBody>
          <a:bodyPr>
            <a:normAutofit fontScale="90000"/>
          </a:bodyPr>
          <a:lstStyle/>
          <a:p>
            <a:r>
              <a:rPr lang="en-US" dirty="0" smtClean="0"/>
              <a:t> SC solenoid prototype (Nb3-Sn technology)</a:t>
            </a:r>
            <a:endParaRPr lang="en-US" dirty="0"/>
          </a:p>
        </p:txBody>
      </p:sp>
      <p:graphicFrame>
        <p:nvGraphicFramePr>
          <p:cNvPr id="4" name="Group 125"/>
          <p:cNvGraphicFramePr>
            <a:graphicFrameLocks noGrp="1"/>
          </p:cNvGraphicFramePr>
          <p:nvPr>
            <p:ph sz="half" idx="1"/>
          </p:nvPr>
        </p:nvGraphicFramePr>
        <p:xfrm>
          <a:off x="5029201" y="2057401"/>
          <a:ext cx="3809999" cy="1647427"/>
        </p:xfrm>
        <a:graphic>
          <a:graphicData uri="http://schemas.openxmlformats.org/drawingml/2006/table">
            <a:tbl>
              <a:tblPr/>
              <a:tblGrid>
                <a:gridCol w="2476679"/>
                <a:gridCol w="608244"/>
                <a:gridCol w="725076"/>
              </a:tblGrid>
              <a:tr h="333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Magnetic length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0.16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Arial" charset="0"/>
                        </a:rPr>
                        <a:t>m</a:t>
                      </a: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Arial" charset="0"/>
                          <a:cs typeface="Arial" charset="0"/>
                        </a:rPr>
                        <a:t>∫ B</a:t>
                      </a:r>
                      <a:r>
                        <a:rPr kumimoji="0" lang="en-GB" sz="1200" b="0" i="0" u="none" strike="noStrike" cap="none" normalizeH="0" baseline="30000">
                          <a:ln>
                            <a:noFill/>
                          </a:ln>
                          <a:solidFill>
                            <a:schemeClr val="tx1"/>
                          </a:solidFill>
                          <a:effectLst/>
                          <a:latin typeface="Arial" charset="0"/>
                          <a:ea typeface="Arial" charset="0"/>
                          <a:cs typeface="Arial" charset="0"/>
                        </a:rPr>
                        <a:t>2</a:t>
                      </a:r>
                      <a:r>
                        <a:rPr kumimoji="0" lang="en-GB" sz="1200" b="0" i="0" u="none" strike="noStrike" cap="none" normalizeH="0" baseline="0">
                          <a:ln>
                            <a:noFill/>
                          </a:ln>
                          <a:solidFill>
                            <a:schemeClr val="tx1"/>
                          </a:solidFill>
                          <a:effectLst/>
                          <a:latin typeface="Arial" charset="0"/>
                          <a:ea typeface="Arial" charset="0"/>
                          <a:cs typeface="Arial" charset="0"/>
                        </a:rPr>
                        <a:t>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&gt;16.2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T</a:t>
                      </a:r>
                      <a:r>
                        <a:rPr kumimoji="0" lang="en-GB" sz="1200" b="0" i="0" u="none" strike="noStrike" cap="none" normalizeH="0" baseline="30000">
                          <a:ln>
                            <a:noFill/>
                          </a:ln>
                          <a:solidFill>
                            <a:schemeClr val="tx1"/>
                          </a:solidFill>
                          <a:effectLst/>
                          <a:latin typeface="Arial" charset="0"/>
                        </a:rPr>
                        <a:t>2</a:t>
                      </a:r>
                      <a:r>
                        <a:rPr kumimoji="0" lang="en-GB" sz="1200" b="0" i="0" u="none" strike="noStrike" cap="none" normalizeH="0" baseline="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Max mechanical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&lt;0.4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Operating temperature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4.5</a:t>
                      </a: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Inner</a:t>
                      </a:r>
                      <a:r>
                        <a:rPr kumimoji="0" lang="en-GB" sz="1200" b="0" i="0" u="none" strike="noStrike" cap="none" normalizeH="0" baseline="0" dirty="0" smtClean="0">
                          <a:ln>
                            <a:noFill/>
                          </a:ln>
                          <a:solidFill>
                            <a:schemeClr val="tx1"/>
                          </a:solidFill>
                          <a:effectLst/>
                          <a:latin typeface="Arial" charset="0"/>
                        </a:rPr>
                        <a:t> Diameter</a:t>
                      </a:r>
                      <a:endParaRPr kumimoji="0" lang="en-GB" sz="1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30</a:t>
                      </a: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46" name="Object 2"/>
          <p:cNvGraphicFramePr>
            <a:graphicFrameLocks noChangeAspect="1"/>
          </p:cNvGraphicFramePr>
          <p:nvPr/>
        </p:nvGraphicFramePr>
        <p:xfrm>
          <a:off x="228600" y="2057400"/>
          <a:ext cx="4699407" cy="3403599"/>
        </p:xfrm>
        <a:graphic>
          <a:graphicData uri="http://schemas.openxmlformats.org/presentationml/2006/ole">
            <mc:AlternateContent xmlns:mc="http://schemas.openxmlformats.org/markup-compatibility/2006">
              <mc:Choice xmlns:v="urn:schemas-microsoft-com:vml" Requires="v">
                <p:oleObj spid="_x0000_s65539" name="Designer Drawing" r:id="rId4" imgW="13920840" imgH="10083240" progId="">
                  <p:embed/>
                </p:oleObj>
              </mc:Choice>
              <mc:Fallback>
                <p:oleObj name="Designer Drawing" r:id="rId4" imgW="13920840" imgH="10083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4699407" cy="340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2"/>
          <p:cNvPicPr>
            <a:picLocks noChangeAspect="1" noChangeArrowheads="1"/>
          </p:cNvPicPr>
          <p:nvPr/>
        </p:nvPicPr>
        <p:blipFill>
          <a:blip r:embed="rId6" cstate="print"/>
          <a:srcRect/>
          <a:stretch>
            <a:fillRect/>
          </a:stretch>
        </p:blipFill>
        <p:spPr bwMode="auto">
          <a:xfrm>
            <a:off x="5791200" y="4398871"/>
            <a:ext cx="3048000" cy="2124255"/>
          </a:xfrm>
          <a:prstGeom prst="rect">
            <a:avLst/>
          </a:prstGeom>
          <a:noFill/>
        </p:spPr>
      </p:pic>
      <p:sp>
        <p:nvSpPr>
          <p:cNvPr id="7" name="TextBox 6"/>
          <p:cNvSpPr txBox="1"/>
          <p:nvPr/>
        </p:nvSpPr>
        <p:spPr>
          <a:xfrm>
            <a:off x="762000" y="5715000"/>
            <a:ext cx="3581400" cy="646331"/>
          </a:xfrm>
          <a:prstGeom prst="rect">
            <a:avLst/>
          </a:prstGeom>
          <a:noFill/>
        </p:spPr>
        <p:txBody>
          <a:bodyPr wrap="square" rtlCol="0">
            <a:spAutoFit/>
          </a:bodyPr>
          <a:lstStyle/>
          <a:p>
            <a:r>
              <a:rPr lang="en-US" dirty="0" smtClean="0"/>
              <a:t>Mechanical drawings for the model are completed</a:t>
            </a:r>
            <a:endParaRPr lang="en-US" dirty="0"/>
          </a:p>
        </p:txBody>
      </p:sp>
      <p:sp>
        <p:nvSpPr>
          <p:cNvPr id="8" name="TextBox 7"/>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pic>
        <p:nvPicPr>
          <p:cNvPr id="9" name="Picture 8"/>
          <p:cNvPicPr>
            <a:picLocks noChangeAspect="1" noChangeArrowheads="1"/>
          </p:cNvPicPr>
          <p:nvPr/>
        </p:nvPicPr>
        <p:blipFill>
          <a:blip r:embed="rId7" cstate="print"/>
          <a:srcRect/>
          <a:stretch>
            <a:fillRect/>
          </a:stretch>
        </p:blipFill>
        <p:spPr bwMode="auto">
          <a:xfrm>
            <a:off x="7924800" y="228600"/>
            <a:ext cx="923306" cy="914400"/>
          </a:xfrm>
          <a:prstGeom prst="rect">
            <a:avLst/>
          </a:prstGeom>
          <a:noFill/>
          <a:ln w="9525">
            <a:noFill/>
            <a:miter lim="800000"/>
            <a:headEnd/>
            <a:tailEnd/>
          </a:ln>
        </p:spPr>
      </p:pic>
      <p:sp>
        <p:nvSpPr>
          <p:cNvPr id="11"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Cryomodule design</a:t>
            </a:r>
            <a:endParaRPr lang="en-US" dirty="0"/>
          </a:p>
        </p:txBody>
      </p:sp>
      <p:pic>
        <p:nvPicPr>
          <p:cNvPr id="4" name="Picture 3"/>
          <p:cNvPicPr>
            <a:picLocks noChangeAspect="1"/>
          </p:cNvPicPr>
          <p:nvPr/>
        </p:nvPicPr>
        <p:blipFill>
          <a:blip r:embed="rId3" cstate="print"/>
          <a:stretch>
            <a:fillRect/>
          </a:stretch>
        </p:blipFill>
        <p:spPr>
          <a:xfrm>
            <a:off x="381000" y="1828800"/>
            <a:ext cx="5890061" cy="4419600"/>
          </a:xfrm>
          <a:prstGeom prst="rect">
            <a:avLst/>
          </a:prstGeom>
        </p:spPr>
      </p:pic>
      <p:sp>
        <p:nvSpPr>
          <p:cNvPr id="5" name="TextBox 4"/>
          <p:cNvSpPr txBox="1"/>
          <p:nvPr/>
        </p:nvSpPr>
        <p:spPr>
          <a:xfrm>
            <a:off x="5638800" y="2209800"/>
            <a:ext cx="3200400" cy="2585323"/>
          </a:xfrm>
          <a:prstGeom prst="rect">
            <a:avLst/>
          </a:prstGeom>
          <a:noFill/>
        </p:spPr>
        <p:txBody>
          <a:bodyPr wrap="square" rtlCol="0">
            <a:spAutoFit/>
          </a:bodyPr>
          <a:lstStyle/>
          <a:p>
            <a:r>
              <a:rPr lang="en-US" b="1" dirty="0" smtClean="0"/>
              <a:t>Features:</a:t>
            </a:r>
          </a:p>
          <a:p>
            <a:pPr>
              <a:buFont typeface="Wingdings" charset="2"/>
              <a:buChar char="q"/>
            </a:pPr>
            <a:r>
              <a:rPr lang="en-US" b="1" dirty="0" smtClean="0"/>
              <a:t> Single vacuum cryostat</a:t>
            </a:r>
          </a:p>
          <a:p>
            <a:pPr>
              <a:buFont typeface="Wingdings" charset="2"/>
              <a:buChar char="q"/>
            </a:pPr>
            <a:r>
              <a:rPr lang="en-US" b="1" dirty="0" smtClean="0"/>
              <a:t> Side loading of the cold masses</a:t>
            </a:r>
          </a:p>
          <a:p>
            <a:pPr>
              <a:buFont typeface="Wingdings" charset="2"/>
              <a:buChar char="q"/>
            </a:pPr>
            <a:r>
              <a:rPr lang="en-US" b="1" dirty="0" smtClean="0"/>
              <a:t> Independent alignment of the cavities </a:t>
            </a:r>
            <a:r>
              <a:rPr lang="en-US" b="1" dirty="0" err="1" smtClean="0"/>
              <a:t>w.r.t</a:t>
            </a:r>
            <a:r>
              <a:rPr lang="en-US" b="1" dirty="0" smtClean="0"/>
              <a:t>. solenoid</a:t>
            </a:r>
          </a:p>
          <a:p>
            <a:pPr>
              <a:buFont typeface="Wingdings" charset="2"/>
              <a:buChar char="q"/>
            </a:pPr>
            <a:r>
              <a:rPr lang="en-US" b="1" dirty="0" smtClean="0"/>
              <a:t> Heat shield cooled by He cold gas</a:t>
            </a:r>
          </a:p>
          <a:p>
            <a:endParaRPr lang="en-US" dirty="0"/>
          </a:p>
        </p:txBody>
      </p:sp>
      <p:sp>
        <p:nvSpPr>
          <p:cNvPr id="6" name="TextBox 5"/>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pic>
        <p:nvPicPr>
          <p:cNvPr id="7" name="Picture 6"/>
          <p:cNvPicPr>
            <a:picLocks noChangeAspect="1" noChangeArrowheads="1"/>
          </p:cNvPicPr>
          <p:nvPr/>
        </p:nvPicPr>
        <p:blipFill>
          <a:blip r:embed="rId4" cstate="print"/>
          <a:srcRect/>
          <a:stretch>
            <a:fillRect/>
          </a:stretch>
        </p:blipFill>
        <p:spPr bwMode="auto">
          <a:xfrm>
            <a:off x="7924800" y="228600"/>
            <a:ext cx="923306" cy="914400"/>
          </a:xfrm>
          <a:prstGeom prst="rect">
            <a:avLst/>
          </a:prstGeom>
          <a:noFill/>
          <a:ln w="9525">
            <a:noFill/>
            <a:miter lim="800000"/>
            <a:headEnd/>
            <a:tailEnd/>
          </a:ln>
        </p:spPr>
      </p:pic>
      <p:sp>
        <p:nvSpPr>
          <p:cNvPr id="9"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HIE-ISOLDE facility</a:t>
            </a:r>
            <a:endParaRPr lang="en-US" dirty="0"/>
          </a:p>
        </p:txBody>
      </p:sp>
      <p:pic>
        <p:nvPicPr>
          <p:cNvPr id="4" name="Picture 3" descr="hie_100.jpg"/>
          <p:cNvPicPr>
            <a:picLocks noChangeAspect="1"/>
          </p:cNvPicPr>
          <p:nvPr/>
        </p:nvPicPr>
        <p:blipFill>
          <a:blip r:embed="rId3" cstate="print"/>
          <a:stretch>
            <a:fillRect/>
          </a:stretch>
        </p:blipFill>
        <p:spPr>
          <a:xfrm>
            <a:off x="1600200" y="1752600"/>
            <a:ext cx="6400800" cy="4757221"/>
          </a:xfrm>
          <a:prstGeom prst="rect">
            <a:avLst/>
          </a:prstGeom>
        </p:spPr>
      </p:pic>
      <p:sp>
        <p:nvSpPr>
          <p:cNvPr id="5" name="TextBox 4"/>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
        <p:nvSpPr>
          <p:cNvPr id="7"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ryo_400.bmp"/>
          <p:cNvPicPr>
            <a:picLocks noGrp="1" noChangeAspect="1"/>
          </p:cNvPicPr>
          <p:nvPr isPhoto="1"/>
        </p:nvPicPr>
        <p:blipFill>
          <a:blip r:embed="rId2" cstate="print">
            <a:lum/>
          </a:blip>
          <a:stretch>
            <a:fillRect/>
          </a:stretch>
        </p:blipFill>
        <p:spPr>
          <a:xfrm>
            <a:off x="0" y="228600"/>
            <a:ext cx="9144000" cy="6359525"/>
          </a:xfrm>
          <a:prstGeom prst="rect">
            <a:avLst/>
          </a:prstGeom>
          <a:noFill/>
          <a:ln>
            <a:noFill/>
          </a:ln>
        </p:spPr>
      </p:pic>
      <p:sp>
        <p:nvSpPr>
          <p:cNvPr id="3" name="TextBox 2"/>
          <p:cNvSpPr txBox="1"/>
          <p:nvPr/>
        </p:nvSpPr>
        <p:spPr>
          <a:xfrm>
            <a:off x="5943600" y="1981200"/>
            <a:ext cx="17526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Cage de faraday</a:t>
            </a:r>
            <a:endParaRPr lang="fr-FR" dirty="0"/>
          </a:p>
        </p:txBody>
      </p:sp>
      <p:cxnSp>
        <p:nvCxnSpPr>
          <p:cNvPr id="5" name="Straight Arrow Connector 4"/>
          <p:cNvCxnSpPr>
            <a:stCxn id="3" idx="1"/>
          </p:cNvCxnSpPr>
          <p:nvPr/>
        </p:nvCxnSpPr>
        <p:spPr>
          <a:xfrm rot="10800000" flipV="1">
            <a:off x="4724400" y="2165866"/>
            <a:ext cx="1219200" cy="18727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1066800"/>
            <a:ext cx="2830903" cy="369332"/>
          </a:xfrm>
          <a:prstGeom prst="rect">
            <a:avLst/>
          </a:prstGeom>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Zone au </a:t>
            </a:r>
            <a:r>
              <a:rPr lang="en-US" dirty="0" err="1" smtClean="0"/>
              <a:t>rez</a:t>
            </a:r>
            <a:r>
              <a:rPr lang="en-US" dirty="0" smtClean="0"/>
              <a:t> de </a:t>
            </a:r>
            <a:r>
              <a:rPr lang="en-US" dirty="0" err="1" smtClean="0"/>
              <a:t>chaussé</a:t>
            </a:r>
            <a:r>
              <a:rPr lang="en-US" dirty="0" smtClean="0"/>
              <a:t> </a:t>
            </a:r>
            <a:r>
              <a:rPr lang="en-US" dirty="0" err="1" smtClean="0"/>
              <a:t>libre</a:t>
            </a:r>
            <a:endParaRPr lang="fr-FR" dirty="0"/>
          </a:p>
        </p:txBody>
      </p:sp>
      <p:cxnSp>
        <p:nvCxnSpPr>
          <p:cNvPr id="9" name="Straight Arrow Connector 8"/>
          <p:cNvCxnSpPr>
            <a:stCxn id="7" idx="1"/>
          </p:cNvCxnSpPr>
          <p:nvPr/>
        </p:nvCxnSpPr>
        <p:spPr>
          <a:xfrm rot="10800000" flipV="1">
            <a:off x="4114800" y="1251466"/>
            <a:ext cx="1447800" cy="6535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ryo_450.bmp"/>
          <p:cNvPicPr>
            <a:picLocks noGrp="1" noChangeAspect="1"/>
          </p:cNvPicPr>
          <p:nvPr isPhoto="1"/>
        </p:nvPicPr>
        <p:blipFill>
          <a:blip r:embed="rId2" cstate="print">
            <a:lum/>
          </a:blip>
          <a:stretch>
            <a:fillRect/>
          </a:stretch>
        </p:blipFill>
        <p:spPr>
          <a:xfrm>
            <a:off x="0" y="249238"/>
            <a:ext cx="9144000" cy="6359525"/>
          </a:xfrm>
          <a:prstGeom prst="rect">
            <a:avLst/>
          </a:prstGeom>
          <a:noFill/>
          <a:ln>
            <a:noFill/>
          </a:ln>
        </p:spPr>
      </p:pic>
      <p:sp>
        <p:nvSpPr>
          <p:cNvPr id="4"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ryo_700.bmp"/>
          <p:cNvPicPr>
            <a:picLocks noGrp="1" noChangeAspect="1"/>
          </p:cNvPicPr>
          <p:nvPr isPhoto="1"/>
        </p:nvPicPr>
        <p:blipFill>
          <a:blip r:embed="rId2" cstate="print">
            <a:lum/>
          </a:blip>
          <a:stretch>
            <a:fillRect/>
          </a:stretch>
        </p:blipFill>
        <p:spPr>
          <a:xfrm>
            <a:off x="0" y="249238"/>
            <a:ext cx="9144000" cy="6359525"/>
          </a:xfrm>
          <a:prstGeom prst="rect">
            <a:avLst/>
          </a:prstGeom>
          <a:noFill/>
          <a:ln>
            <a:noFill/>
          </a:ln>
        </p:spPr>
      </p:pic>
      <p:sp>
        <p:nvSpPr>
          <p:cNvPr id="4"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HIE-ISOLDE Proposal</a:t>
            </a:r>
          </a:p>
          <a:p>
            <a:r>
              <a:rPr lang="en-US" dirty="0" smtClean="0"/>
              <a:t>Project Breakdown Structure</a:t>
            </a:r>
          </a:p>
          <a:p>
            <a:r>
              <a:rPr lang="en-US" dirty="0" smtClean="0"/>
              <a:t>Schedule</a:t>
            </a:r>
          </a:p>
          <a:p>
            <a:r>
              <a:rPr lang="en-US" dirty="0" smtClean="0"/>
              <a:t>Budget and Manpower Estimates</a:t>
            </a:r>
          </a:p>
          <a:p>
            <a:r>
              <a:rPr lang="en-US" dirty="0" smtClean="0"/>
              <a:t>Status of External Funding</a:t>
            </a:r>
          </a:p>
          <a:p>
            <a:r>
              <a:rPr lang="en-US" dirty="0" smtClean="0"/>
              <a:t>Status of HIE-ISOLDE</a:t>
            </a:r>
          </a:p>
          <a:p>
            <a:r>
              <a:rPr lang="en-US" dirty="0" smtClean="0"/>
              <a:t>Summary</a:t>
            </a:r>
          </a:p>
          <a:p>
            <a:pPr>
              <a:buNone/>
            </a:pPr>
            <a:endParaRPr lang="en-US" dirty="0"/>
          </a:p>
        </p:txBody>
      </p:sp>
      <p:sp>
        <p:nvSpPr>
          <p:cNvPr id="5" name="TextBox 4"/>
          <p:cNvSpPr txBox="1"/>
          <p:nvPr/>
        </p:nvSpPr>
        <p:spPr>
          <a:xfrm>
            <a:off x="152400" y="6611803"/>
            <a:ext cx="5181600" cy="246221"/>
          </a:xfrm>
          <a:prstGeom prst="rect">
            <a:avLst/>
          </a:prstGeom>
          <a:noFill/>
        </p:spPr>
        <p:txBody>
          <a:bodyPr wrap="square" rtlCol="0">
            <a:spAutoFit/>
          </a:bodyPr>
          <a:lstStyle/>
          <a:p>
            <a:r>
              <a:rPr lang="en-US" sz="1000" dirty="0" smtClean="0">
                <a:solidFill>
                  <a:schemeClr val="bg1"/>
                </a:solidFill>
              </a:rPr>
              <a:t>Y. Kadi HIE-ISOLDE Proposal, IEFC, August 21, 2009</a:t>
            </a:r>
            <a:endParaRPr lang="en-US" sz="1000" dirty="0">
              <a:solidFill>
                <a:schemeClr val="bg1"/>
              </a:solidFill>
            </a:endParaRPr>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(1/2)</a:t>
            </a:r>
            <a:endParaRPr lang="en-US" dirty="0"/>
          </a:p>
        </p:txBody>
      </p:sp>
      <p:sp>
        <p:nvSpPr>
          <p:cNvPr id="3" name="Content Placeholder 2"/>
          <p:cNvSpPr>
            <a:spLocks noGrp="1"/>
          </p:cNvSpPr>
          <p:nvPr>
            <p:ph idx="1"/>
          </p:nvPr>
        </p:nvSpPr>
        <p:spPr>
          <a:xfrm>
            <a:off x="457200" y="1951037"/>
            <a:ext cx="8229600" cy="4525963"/>
          </a:xfrm>
        </p:spPr>
        <p:txBody>
          <a:bodyPr>
            <a:normAutofit fontScale="92500"/>
          </a:bodyPr>
          <a:lstStyle/>
          <a:p>
            <a:r>
              <a:rPr lang="en-US" dirty="0" smtClean="0"/>
              <a:t>Cavity prototype completed. Tests to be done @ TRIUMF  before the end of the year</a:t>
            </a:r>
          </a:p>
          <a:p>
            <a:r>
              <a:rPr lang="en-US" dirty="0" smtClean="0"/>
              <a:t>Cryomodule concept design completed, will start detailed design as soon as manpower is available</a:t>
            </a:r>
          </a:p>
          <a:p>
            <a:r>
              <a:rPr lang="en-US" dirty="0" smtClean="0"/>
              <a:t>Preparation of test bench at CERN of QWR resonators (new test cryostat is planned to be ready by Feb/Mar 2010)</a:t>
            </a:r>
          </a:p>
          <a:p>
            <a:r>
              <a:rPr lang="en-US" dirty="0" smtClean="0"/>
              <a:t>Complete Cavity configuration test is planned by the end of 2010.</a:t>
            </a:r>
          </a:p>
          <a:p>
            <a:endParaRPr lang="en-US" dirty="0"/>
          </a:p>
        </p:txBody>
      </p:sp>
      <p:sp>
        <p:nvSpPr>
          <p:cNvPr id="4" name="TextBox 3"/>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pic>
        <p:nvPicPr>
          <p:cNvPr id="5" name="Picture 4"/>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6" name="Rectangle 5"/>
          <p:cNvSpPr/>
          <p:nvPr/>
        </p:nvSpPr>
        <p:spPr>
          <a:xfrm>
            <a:off x="0" y="1447800"/>
            <a:ext cx="8001000" cy="461665"/>
          </a:xfrm>
          <a:prstGeom prst="rect">
            <a:avLst/>
          </a:prstGeom>
        </p:spPr>
        <p:txBody>
          <a:bodyPr wrap="square">
            <a:spAutoFit/>
          </a:bodyPr>
          <a:lstStyle/>
          <a:p>
            <a:r>
              <a:rPr lang="en-US" sz="2400" b="1" dirty="0" smtClean="0"/>
              <a:t>HIE ISOLDE R&amp;D activity is in good health and ongoing: </a:t>
            </a:r>
            <a:endParaRPr lang="en-GB" sz="2400" b="1" dirty="0"/>
          </a:p>
        </p:txBody>
      </p:sp>
      <p:sp>
        <p:nvSpPr>
          <p:cNvPr id="8"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(2/2)</a:t>
            </a:r>
            <a:endParaRPr lang="en-US" dirty="0"/>
          </a:p>
        </p:txBody>
      </p:sp>
      <p:sp>
        <p:nvSpPr>
          <p:cNvPr id="3" name="Content Placeholder 2"/>
          <p:cNvSpPr>
            <a:spLocks noGrp="1"/>
          </p:cNvSpPr>
          <p:nvPr>
            <p:ph idx="1"/>
          </p:nvPr>
        </p:nvSpPr>
        <p:spPr>
          <a:xfrm>
            <a:off x="457200" y="1951037"/>
            <a:ext cx="8229600" cy="4525963"/>
          </a:xfrm>
        </p:spPr>
        <p:txBody>
          <a:bodyPr>
            <a:normAutofit fontScale="92500" lnSpcReduction="20000"/>
          </a:bodyPr>
          <a:lstStyle/>
          <a:p>
            <a:r>
              <a:rPr lang="en-US" dirty="0" smtClean="0"/>
              <a:t>Fellow for RF Cavity Tests =&gt; launch fabrication of 5 series cavities (50% paid by SPL)</a:t>
            </a:r>
          </a:p>
          <a:p>
            <a:r>
              <a:rPr lang="en-US" dirty="0" smtClean="0"/>
              <a:t>Fellow for </a:t>
            </a:r>
            <a:r>
              <a:rPr lang="en-US" dirty="0" err="1" smtClean="0"/>
              <a:t>Cryomodule</a:t>
            </a:r>
            <a:r>
              <a:rPr lang="en-US" dirty="0" smtClean="0"/>
              <a:t> detailed design due by mid-2010</a:t>
            </a:r>
          </a:p>
          <a:p>
            <a:r>
              <a:rPr lang="en-US" dirty="0" smtClean="0"/>
              <a:t>Fellow for radiation protection =&gt; validate layout</a:t>
            </a:r>
          </a:p>
          <a:p>
            <a:r>
              <a:rPr lang="en-US" dirty="0" smtClean="0"/>
              <a:t>Prepare Resource-loaded Plan for CERN Management =&gt; release resources as early as possible (mid-2010/2011)</a:t>
            </a:r>
          </a:p>
          <a:p>
            <a:r>
              <a:rPr lang="en-US" dirty="0" smtClean="0"/>
              <a:t>If construction starts by mid-2010, then installation and commissioning  of the first 2 </a:t>
            </a:r>
            <a:r>
              <a:rPr lang="en-US" dirty="0" err="1" smtClean="0"/>
              <a:t>cryo</a:t>
            </a:r>
            <a:r>
              <a:rPr lang="en-US" dirty="0" smtClean="0"/>
              <a:t>-modules for 2013</a:t>
            </a:r>
          </a:p>
          <a:p>
            <a:endParaRPr lang="en-US" dirty="0"/>
          </a:p>
        </p:txBody>
      </p:sp>
      <p:sp>
        <p:nvSpPr>
          <p:cNvPr id="4" name="TextBox 3"/>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pic>
        <p:nvPicPr>
          <p:cNvPr id="5" name="Picture 4"/>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The coordination team would like to express their sincere gratitude to all those who have contributed to this project plan.</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6"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r>
              <a:rPr lang="en-US" dirty="0" smtClean="0"/>
              <a:t>Material Cost Spending Profile</a:t>
            </a:r>
            <a:endParaRPr lang="en-US" dirty="0"/>
          </a:p>
        </p:txBody>
      </p:sp>
      <p:sp>
        <p:nvSpPr>
          <p:cNvPr id="7" name="Content Placeholder 6"/>
          <p:cNvSpPr>
            <a:spLocks noGrp="1"/>
          </p:cNvSpPr>
          <p:nvPr>
            <p:ph idx="1"/>
          </p:nvPr>
        </p:nvSpPr>
        <p:spPr>
          <a:xfrm>
            <a:off x="457200" y="4724400"/>
            <a:ext cx="8229600" cy="1401763"/>
          </a:xfrm>
        </p:spPr>
        <p:txBody>
          <a:bodyPr>
            <a:normAutofit fontScale="92500" lnSpcReduction="20000"/>
          </a:bodyPr>
          <a:lstStyle/>
          <a:p>
            <a:r>
              <a:rPr lang="en-US" dirty="0" err="1" smtClean="0"/>
              <a:t>Linac</a:t>
            </a:r>
            <a:r>
              <a:rPr lang="en-US" dirty="0" smtClean="0"/>
              <a:t> + Infrastructure	28.97 MCHF</a:t>
            </a:r>
          </a:p>
          <a:p>
            <a:r>
              <a:rPr lang="en-US" dirty="0" smtClean="0"/>
              <a:t>Fell/Ass			  	3.72 MCHF </a:t>
            </a:r>
          </a:p>
          <a:p>
            <a:r>
              <a:rPr lang="en-US" dirty="0" smtClean="0"/>
              <a:t>PhD/TS			 	0.20 MCHF</a:t>
            </a:r>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8" name="Chart 7"/>
          <p:cNvGraphicFramePr/>
          <p:nvPr/>
        </p:nvGraphicFramePr>
        <p:xfrm>
          <a:off x="1143000" y="1371600"/>
          <a:ext cx="61722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8"/>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Manpower Requirements</a:t>
            </a:r>
            <a:br>
              <a:rPr lang="en-US" dirty="0" smtClean="0"/>
            </a:br>
            <a:r>
              <a:rPr lang="en-US" dirty="0" smtClean="0"/>
              <a:t>(FTE)</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6" name="Content Placeholder 6"/>
          <p:cNvSpPr>
            <a:spLocks noGrp="1"/>
          </p:cNvSpPr>
          <p:nvPr>
            <p:ph idx="1"/>
          </p:nvPr>
        </p:nvSpPr>
        <p:spPr>
          <a:xfrm>
            <a:off x="457200" y="4724400"/>
            <a:ext cx="8229600" cy="1905000"/>
          </a:xfrm>
        </p:spPr>
        <p:txBody>
          <a:bodyPr>
            <a:normAutofit fontScale="92500" lnSpcReduction="10000"/>
          </a:bodyPr>
          <a:lstStyle/>
          <a:p>
            <a:pPr>
              <a:buNone/>
            </a:pPr>
            <a:r>
              <a:rPr lang="en-US" sz="2800" dirty="0" smtClean="0"/>
              <a:t>Staff:</a:t>
            </a:r>
          </a:p>
          <a:p>
            <a:r>
              <a:rPr lang="en-US" sz="2800" dirty="0" smtClean="0"/>
              <a:t>Management	14.5 	FTE</a:t>
            </a:r>
          </a:p>
          <a:p>
            <a:r>
              <a:rPr lang="en-US" sz="2800" dirty="0" smtClean="0"/>
              <a:t>HIE-</a:t>
            </a:r>
            <a:r>
              <a:rPr lang="en-US" sz="2800" dirty="0" err="1" smtClean="0"/>
              <a:t>Linac</a:t>
            </a:r>
            <a:r>
              <a:rPr lang="en-US" sz="2800" dirty="0" smtClean="0"/>
              <a:t>		40.2	FTE</a:t>
            </a:r>
          </a:p>
          <a:p>
            <a:r>
              <a:rPr lang="en-US" sz="2800" dirty="0" smtClean="0"/>
              <a:t>Safety		  3 	FTE  </a:t>
            </a:r>
            <a:r>
              <a:rPr lang="en-US" dirty="0" smtClean="0"/>
              <a:t>	</a:t>
            </a:r>
            <a:endParaRPr lang="en-US" dirty="0"/>
          </a:p>
        </p:txBody>
      </p:sp>
      <p:sp>
        <p:nvSpPr>
          <p:cNvPr id="7" name="TextBox 6"/>
          <p:cNvSpPr txBox="1"/>
          <p:nvPr/>
        </p:nvSpPr>
        <p:spPr>
          <a:xfrm>
            <a:off x="5105400" y="4953000"/>
            <a:ext cx="3352800" cy="738664"/>
          </a:xfrm>
          <a:prstGeom prst="rect">
            <a:avLst/>
          </a:prstGeom>
          <a:noFill/>
        </p:spPr>
        <p:txBody>
          <a:bodyPr wrap="square" rtlCol="0">
            <a:spAutoFit/>
          </a:bodyPr>
          <a:lstStyle/>
          <a:p>
            <a:pPr algn="ctr"/>
            <a:r>
              <a:rPr lang="en-US" dirty="0" smtClean="0"/>
              <a:t>Material spending </a:t>
            </a:r>
            <a:r>
              <a:rPr lang="en-US" smtClean="0"/>
              <a:t>per FTE/year: </a:t>
            </a:r>
            <a:r>
              <a:rPr lang="en-US" sz="2400" u="sng" smtClean="0"/>
              <a:t>100kCHF</a:t>
            </a:r>
            <a:endParaRPr lang="en-US" sz="2400" u="sng" dirty="0"/>
          </a:p>
        </p:txBody>
      </p:sp>
      <p:graphicFrame>
        <p:nvGraphicFramePr>
          <p:cNvPr id="9" name="Chart 8"/>
          <p:cNvGraphicFramePr/>
          <p:nvPr/>
        </p:nvGraphicFramePr>
        <p:xfrm>
          <a:off x="990600" y="1295400"/>
          <a:ext cx="65532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8" name="Footer Placeholder 7"/>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r>
              <a:rPr lang="en-US" dirty="0" smtClean="0"/>
              <a:t>Material Cost Spending Profile</a:t>
            </a:r>
            <a:endParaRPr lang="en-US" dirty="0"/>
          </a:p>
        </p:txBody>
      </p:sp>
      <p:sp>
        <p:nvSpPr>
          <p:cNvPr id="7" name="Content Placeholder 6"/>
          <p:cNvSpPr>
            <a:spLocks noGrp="1"/>
          </p:cNvSpPr>
          <p:nvPr>
            <p:ph idx="1"/>
          </p:nvPr>
        </p:nvSpPr>
        <p:spPr>
          <a:xfrm>
            <a:off x="457200" y="4724400"/>
            <a:ext cx="8229600" cy="1401763"/>
          </a:xfrm>
        </p:spPr>
        <p:txBody>
          <a:bodyPr>
            <a:normAutofit fontScale="92500" lnSpcReduction="20000"/>
          </a:bodyPr>
          <a:lstStyle/>
          <a:p>
            <a:r>
              <a:rPr lang="en-US" dirty="0" smtClean="0"/>
              <a:t>Design Study		2.03 MCHF</a:t>
            </a:r>
          </a:p>
          <a:p>
            <a:r>
              <a:rPr lang="en-US" dirty="0" smtClean="0"/>
              <a:t>Fell/Ass		  	2.04 MCHF </a:t>
            </a:r>
          </a:p>
          <a:p>
            <a:r>
              <a:rPr lang="en-US" dirty="0" smtClean="0"/>
              <a:t>PhD/TS		 	0.10 MCHF</a:t>
            </a:r>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10" name="Chart 9"/>
          <p:cNvGraphicFramePr/>
          <p:nvPr/>
        </p:nvGraphicFramePr>
        <p:xfrm>
          <a:off x="1524000" y="1295400"/>
          <a:ext cx="59436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8" name="Footer Placeholder 7"/>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Manpower Requirements</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6" name="Content Placeholder 6"/>
          <p:cNvSpPr>
            <a:spLocks noGrp="1"/>
          </p:cNvSpPr>
          <p:nvPr>
            <p:ph idx="1"/>
          </p:nvPr>
        </p:nvSpPr>
        <p:spPr>
          <a:xfrm>
            <a:off x="457200" y="4724400"/>
            <a:ext cx="8229600" cy="1905000"/>
          </a:xfrm>
        </p:spPr>
        <p:txBody>
          <a:bodyPr>
            <a:normAutofit/>
          </a:bodyPr>
          <a:lstStyle/>
          <a:p>
            <a:pPr>
              <a:buNone/>
            </a:pPr>
            <a:r>
              <a:rPr lang="en-US" sz="2800" dirty="0" smtClean="0"/>
              <a:t>Staff:</a:t>
            </a:r>
          </a:p>
          <a:p>
            <a:r>
              <a:rPr lang="en-US" sz="2800" dirty="0" smtClean="0"/>
              <a:t>Design Study 	7.5	FTE</a:t>
            </a:r>
          </a:p>
          <a:p>
            <a:r>
              <a:rPr lang="en-US" sz="2800" dirty="0" smtClean="0"/>
              <a:t>Safety		  2 	FTE  </a:t>
            </a:r>
            <a:r>
              <a:rPr lang="en-US" dirty="0" smtClean="0"/>
              <a:t>	</a:t>
            </a:r>
            <a:endParaRPr lang="en-US" dirty="0"/>
          </a:p>
        </p:txBody>
      </p:sp>
      <p:graphicFrame>
        <p:nvGraphicFramePr>
          <p:cNvPr id="8" name="Chart 7"/>
          <p:cNvGraphicFramePr/>
          <p:nvPr/>
        </p:nvGraphicFramePr>
        <p:xfrm>
          <a:off x="1371600" y="1447800"/>
          <a:ext cx="63246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6"/>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2" name="Rectangle 4"/>
          <p:cNvSpPr>
            <a:spLocks noGrp="1" noChangeArrowheads="1"/>
          </p:cNvSpPr>
          <p:nvPr>
            <p:ph type="title"/>
          </p:nvPr>
        </p:nvSpPr>
        <p:spPr>
          <a:xfrm>
            <a:off x="457200" y="-152400"/>
            <a:ext cx="8229600" cy="1143000"/>
          </a:xfrm>
        </p:spPr>
        <p:txBody>
          <a:bodyPr/>
          <a:lstStyle/>
          <a:p>
            <a:r>
              <a:rPr lang="en-US" sz="2800" dirty="0" smtClean="0"/>
              <a:t>INTERREG_IV_A Proposal (Norway)</a:t>
            </a:r>
            <a:endParaRPr lang="en-US" sz="2800" dirty="0"/>
          </a:p>
        </p:txBody>
      </p:sp>
      <p:sp>
        <p:nvSpPr>
          <p:cNvPr id="7" name="Rectangle 6"/>
          <p:cNvSpPr/>
          <p:nvPr/>
        </p:nvSpPr>
        <p:spPr>
          <a:xfrm>
            <a:off x="457200" y="838200"/>
            <a:ext cx="8229600" cy="5693868"/>
          </a:xfrm>
          <a:prstGeom prst="rect">
            <a:avLst/>
          </a:prstGeom>
        </p:spPr>
        <p:txBody>
          <a:bodyPr wrap="square">
            <a:spAutoFit/>
          </a:bodyPr>
          <a:lstStyle/>
          <a:p>
            <a:r>
              <a:rPr lang="en-US" sz="1300" dirty="0" smtClean="0"/>
              <a:t>A University Cluster and Regional Industry Collaboration in High‐Tech Accelerator Development for Subatomic Physics and Neutron Scattering</a:t>
            </a:r>
          </a:p>
          <a:p>
            <a:endParaRPr lang="en-US" sz="1300" dirty="0" smtClean="0"/>
          </a:p>
          <a:p>
            <a:r>
              <a:rPr lang="en-US" sz="1300" dirty="0" smtClean="0"/>
              <a:t>The aim is to provide the opportunity for local companies to take part in an ongoing accelerator development project to enhance the long term capability and competence of these companies to participate in the continuous maintenance and development of the ESS proton driver and associated equipment. The project falls under eligibility criteria A of interregional program IV of the European Union. It aims to support sustainable economic development in the region by developing local enterprise with the regional profile provided by ESS.</a:t>
            </a:r>
          </a:p>
          <a:p>
            <a:endParaRPr lang="en-US" sz="1300" dirty="0" smtClean="0"/>
          </a:p>
          <a:p>
            <a:r>
              <a:rPr lang="en-US" sz="1300" dirty="0" smtClean="0"/>
              <a:t>Participating universities in the region include Lund University, Aarhus University, Chalmers University of Technology and Oslo University. Contacts have also been initiated with local companies such as </a:t>
            </a:r>
            <a:r>
              <a:rPr lang="en-US" sz="1300" dirty="0" err="1" smtClean="0"/>
              <a:t>Danfysik</a:t>
            </a:r>
            <a:r>
              <a:rPr lang="en-US" sz="1300" dirty="0" smtClean="0"/>
              <a:t>. The groups at these participating universities have long standing knowledge of accelerator based research and are currently participating in a development project for a new accelerator for radioactive ion beams at CERN. </a:t>
            </a:r>
          </a:p>
          <a:p>
            <a:endParaRPr lang="en-US" sz="1300" dirty="0" smtClean="0"/>
          </a:p>
          <a:p>
            <a:r>
              <a:rPr lang="en-US" sz="1300" dirty="0" smtClean="0"/>
              <a:t>The aim of the collaboration is to perform prototyping and development work within the following areas or a subset thereof:</a:t>
            </a:r>
          </a:p>
          <a:p>
            <a:endParaRPr lang="en-US" sz="1300" dirty="0" smtClean="0"/>
          </a:p>
          <a:p>
            <a:r>
              <a:rPr lang="en-US" sz="1300" dirty="0" smtClean="0"/>
              <a:t>‐ Design and prototyping of normal conducting magnets</a:t>
            </a:r>
          </a:p>
          <a:p>
            <a:r>
              <a:rPr lang="en-US" sz="1300" dirty="0" smtClean="0"/>
              <a:t>‐ Copper cavity machining and electron beam welding for superconducting cavity construction</a:t>
            </a:r>
          </a:p>
          <a:p>
            <a:r>
              <a:rPr lang="en-US" sz="1300" dirty="0" smtClean="0"/>
              <a:t>‐ Design and manufacturing of liquid helium based cryogenic transfer lines</a:t>
            </a:r>
          </a:p>
          <a:p>
            <a:r>
              <a:rPr lang="en-US" sz="1300" dirty="0" smtClean="0"/>
              <a:t>‐ Yoke sub‐assembly of super conducting magnets</a:t>
            </a:r>
          </a:p>
          <a:p>
            <a:r>
              <a:rPr lang="en-US" sz="1300" dirty="0" smtClean="0"/>
              <a:t>‐ Design and construction of RF cryostat</a:t>
            </a:r>
          </a:p>
          <a:p>
            <a:r>
              <a:rPr lang="en-US" sz="1300" dirty="0" smtClean="0"/>
              <a:t>‐ Clean room assembly of RF ancillaries</a:t>
            </a:r>
          </a:p>
          <a:p>
            <a:endParaRPr lang="en-US" sz="1300" dirty="0" smtClean="0"/>
          </a:p>
          <a:p>
            <a:r>
              <a:rPr lang="en-US" sz="1300" dirty="0" smtClean="0"/>
              <a:t>The gain for the participating university groups is also the establishment of a close collaboration in the field of subatomic physics within the region that will be</a:t>
            </a:r>
          </a:p>
          <a:p>
            <a:r>
              <a:rPr lang="en-US" sz="1300" dirty="0" smtClean="0"/>
              <a:t>maintained over at least the coming 20 years and this in collaboration with local industry.</a:t>
            </a:r>
            <a:endParaRPr lang="en-US" sz="1300" dirty="0"/>
          </a:p>
        </p:txBody>
      </p:sp>
      <p:sp>
        <p:nvSpPr>
          <p:cNvPr id="6" name="Footer Placeholder 5"/>
          <p:cNvSpPr>
            <a:spLocks noGrp="1"/>
          </p:cNvSpPr>
          <p:nvPr>
            <p:ph type="ftr" sz="quarter" idx="11"/>
          </p:nvPr>
        </p:nvSpPr>
        <p:spPr/>
        <p:txBody>
          <a:bodyPr/>
          <a:lstStyle/>
          <a:p>
            <a:r>
              <a:rPr lang="it-IT" smtClean="0"/>
              <a:t>Y. Kadi   ISCC Novenber 16, 2009</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HIE-LINAC WBS</a:t>
            </a:r>
            <a:endParaRPr lang="en-US" sz="3600" dirty="0"/>
          </a:p>
        </p:txBody>
      </p:sp>
      <p:graphicFrame>
        <p:nvGraphicFramePr>
          <p:cNvPr id="10" name="Table 9"/>
          <p:cNvGraphicFramePr>
            <a:graphicFrameLocks noGrp="1"/>
          </p:cNvGraphicFramePr>
          <p:nvPr/>
        </p:nvGraphicFramePr>
        <p:xfrm>
          <a:off x="609600" y="1066800"/>
          <a:ext cx="7315200" cy="5724890"/>
        </p:xfrm>
        <a:graphic>
          <a:graphicData uri="http://schemas.openxmlformats.org/drawingml/2006/table">
            <a:tbl>
              <a:tblPr>
                <a:tableStyleId>{35758FB7-9AC5-4552-8A53-C91805E547FA}</a:tableStyleId>
              </a:tblPr>
              <a:tblGrid>
                <a:gridCol w="1463040"/>
                <a:gridCol w="1463040"/>
                <a:gridCol w="1463040"/>
                <a:gridCol w="1463040"/>
                <a:gridCol w="1463040"/>
              </a:tblGrid>
              <a:tr h="1609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sng" strike="noStrike" baseline="0" dirty="0" smtClean="0"/>
                        <a:t>2.0 </a:t>
                      </a:r>
                      <a:r>
                        <a:rPr lang="en-US" sz="1100" u="sng" strike="noStrike" baseline="0" dirty="0" err="1" smtClean="0"/>
                        <a:t>Linac</a:t>
                      </a:r>
                      <a:r>
                        <a:rPr lang="en-US" sz="1100" u="sng" strike="noStrike" baseline="0" dirty="0" smtClean="0"/>
                        <a:t> system</a:t>
                      </a:r>
                      <a:endParaRPr lang="en-US" sz="1100" b="0" i="0" u="sng" strike="noStrike" baseline="0" dirty="0" smtClean="0">
                        <a:latin typeface="Comic Sans MS" pitchFamily="66" charset="0"/>
                      </a:endParaRPr>
                    </a:p>
                  </a:txBody>
                  <a:tcPr marL="0" marR="0" marT="0" marB="0" anchor="b"/>
                </a:tc>
                <a:tc gridSpan="2">
                  <a:txBody>
                    <a:bodyPr/>
                    <a:lstStyle/>
                    <a:p>
                      <a:pPr algn="l" fontAlgn="b"/>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sng" strike="noStrike" baseline="0" dirty="0" smtClean="0"/>
                        <a:t>Groups</a:t>
                      </a:r>
                      <a:endParaRPr lang="en-US" sz="1100" b="0" i="0" u="sng" strike="noStrike" baseline="0" dirty="0" smtClean="0">
                        <a:latin typeface="Comic Sans MS" pitchFamily="66" charset="0"/>
                      </a:endParaRPr>
                    </a:p>
                  </a:txBody>
                  <a:tcPr marL="0" marR="0" marT="0" marB="0" anchor="b"/>
                </a:tc>
              </a:tr>
              <a:tr h="16096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sng" strike="noStrike" baseline="0" dirty="0" smtClean="0">
                        <a:latin typeface="Comic Sans MS" pitchFamily="66" charset="0"/>
                      </a:endParaRPr>
                    </a:p>
                  </a:txBody>
                  <a:tcPr marL="0" marR="0" marT="0" marB="0" anchor="b"/>
                </a:tc>
                <a:tc gridSpan="2">
                  <a:txBody>
                    <a:bodyPr/>
                    <a:lstStyle/>
                    <a:p>
                      <a:pPr algn="l" fontAlgn="b"/>
                      <a:r>
                        <a:rPr lang="en-US" sz="1100" u="none" strike="noStrike" baseline="0" dirty="0"/>
                        <a:t>2.1 Cavity RF</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baseline="0" dirty="0" smtClean="0"/>
                        <a:t>BE/RF</a:t>
                      </a:r>
                      <a:endParaRPr lang="en-US" sz="1100" b="0" i="0" u="none" strike="noStrike" baseline="0" dirty="0" smtClean="0">
                        <a:latin typeface="Comic Sans MS" pitchFamily="66" charset="0"/>
                      </a:endParaRPr>
                    </a:p>
                  </a:txBody>
                  <a:tcPr marL="0" marR="0" marT="0" marB="0" anchor="b"/>
                </a:tc>
              </a:tr>
              <a:tr h="160960">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baseline="0" dirty="0" smtClean="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2.1.1 Cavity Design</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a:t>2.1.2 LLRF system</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2.1.3 Power RF system</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3">
                  <a:txBody>
                    <a:bodyPr/>
                    <a:lstStyle/>
                    <a:p>
                      <a:pPr algn="l" fontAlgn="b"/>
                      <a:r>
                        <a:rPr lang="en-US" sz="1100" u="none" strike="noStrike" baseline="0"/>
                        <a:t>2.1.4 Tuning and interlocks</a:t>
                      </a:r>
                      <a:endParaRPr lang="en-US" sz="1100" b="0" i="0" u="none" strike="noStrike" baseline="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2.2 Cavity Manufacturing</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EN/MME-TE/VSC</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2.2.1 Copper Substrate</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92770">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c gridSpan="3">
                  <a:txBody>
                    <a:bodyPr/>
                    <a:lstStyle/>
                    <a:p>
                      <a:pPr algn="l" fontAlgn="b"/>
                      <a:r>
                        <a:rPr lang="en-US" sz="1100" u="none" strike="noStrike" baseline="0" dirty="0"/>
                        <a:t>2.2.2  Surface treatment </a:t>
                      </a:r>
                      <a:r>
                        <a:rPr lang="en-US" sz="1100" u="none" strike="noStrike" baseline="0" dirty="0" err="1" smtClean="0"/>
                        <a:t>Nb</a:t>
                      </a:r>
                      <a:r>
                        <a:rPr lang="en-US" sz="1100" u="none" strike="noStrike" baseline="0" dirty="0" smtClean="0"/>
                        <a:t> Sputtering</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r>
              <a:tr h="160960">
                <a:tc>
                  <a:txBody>
                    <a:bodyPr/>
                    <a:lstStyle/>
                    <a:p>
                      <a:pPr algn="l" fontAlgn="b"/>
                      <a:endParaRPr lang="en-US" sz="1100" b="0" i="0" u="none" strike="noStrike" baseline="0" dirty="0">
                        <a:latin typeface="Comic Sans MS" pitchFamily="66" charset="0"/>
                      </a:endParaRPr>
                    </a:p>
                  </a:txBody>
                  <a:tcPr marL="0" marR="0" marT="0" marB="0" anchor="b"/>
                </a:tc>
                <a:tc gridSpan="2">
                  <a:txBody>
                    <a:bodyPr/>
                    <a:lstStyle/>
                    <a:p>
                      <a:pPr algn="l" fontAlgn="b"/>
                      <a:r>
                        <a:rPr lang="en-US" sz="1100" u="none" strike="noStrike" baseline="0"/>
                        <a:t>2.3 Beam Dynamics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BE/RF-ABP</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2.4 Cryomodules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baseline="0" dirty="0" smtClean="0"/>
                        <a:t>TE/MSC-EN/MME</a:t>
                      </a:r>
                      <a:endParaRPr lang="en-US" sz="1100" b="0" i="0" u="none" strike="noStrike" baseline="0" dirty="0" smtClean="0">
                        <a:latin typeface="Comic Sans MS" pitchFamily="66" charset="0"/>
                      </a:endParaRPr>
                    </a:p>
                  </a:txBody>
                  <a:tcPr marL="0" marR="0" marT="0" marB="0" anchor="b"/>
                </a:tc>
              </a:tr>
              <a:tr h="160960">
                <a:tc>
                  <a:txBody>
                    <a:bodyPr/>
                    <a:lstStyle/>
                    <a:p>
                      <a:pPr algn="l" fontAlgn="b"/>
                      <a:endParaRPr lang="en-US" sz="1100" b="0" i="0" u="none" strike="noStrike" baseline="0" dirty="0">
                        <a:latin typeface="Comic Sans MS" pitchFamily="66" charset="0"/>
                      </a:endParaRPr>
                    </a:p>
                  </a:txBody>
                  <a:tcPr marL="0" marR="0" marT="0" marB="0" anchor="b"/>
                </a:tc>
                <a:tc gridSpan="3">
                  <a:txBody>
                    <a:bodyPr/>
                    <a:lstStyle/>
                    <a:p>
                      <a:pPr algn="l" fontAlgn="b"/>
                      <a:r>
                        <a:rPr lang="en-US" sz="1100" u="none" strike="noStrike" baseline="0" dirty="0"/>
                        <a:t>2.5 Beam </a:t>
                      </a:r>
                      <a:r>
                        <a:rPr lang="en-US" sz="1100" u="none" strike="noStrike" baseline="0" dirty="0" smtClean="0"/>
                        <a:t>Instrumentation</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baseline="0" dirty="0" smtClean="0"/>
                        <a:t>BE/BI</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a:t>2.6 SC solenoids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baseline="0" dirty="0" smtClean="0"/>
                        <a:t>TE/MSC</a:t>
                      </a:r>
                      <a:endParaRPr lang="en-US" sz="1100" b="0" i="0" u="none" strike="noStrike" baseline="0" dirty="0" smtClean="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2.6.1 Solenoid</a:t>
                      </a:r>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smtClean="0"/>
                        <a:t>2.6.2 Current </a:t>
                      </a:r>
                      <a:r>
                        <a:rPr lang="en-US" sz="1100" u="none" strike="noStrike" baseline="0" dirty="0"/>
                        <a:t>leads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smtClean="0"/>
                        <a:t>2.6.2 Power </a:t>
                      </a:r>
                      <a:r>
                        <a:rPr lang="en-US" sz="1100" u="none" strike="noStrike" baseline="0" dirty="0"/>
                        <a:t>supply</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a:t>2.7 Beam transfer line </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baseline="0" dirty="0" smtClean="0"/>
                        <a:t>TE/MSC</a:t>
                      </a:r>
                      <a:endParaRPr lang="en-US" sz="1100" b="0" i="0" u="none" strike="noStrike" baseline="0" dirty="0" smtClean="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2.7.1 Magnets</a:t>
                      </a:r>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2.7.2 Supports</a:t>
                      </a:r>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2.8 Linac integration</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EN/MEF</a:t>
                      </a:r>
                      <a:endParaRPr lang="en-US" sz="1100" b="0" i="0" u="none" strike="noStrike" baseline="0" dirty="0">
                        <a:latin typeface="Comic Sans MS" pitchFamily="66" charset="0"/>
                      </a:endParaRPr>
                    </a:p>
                  </a:txBody>
                  <a:tcPr marL="0" marR="0" marT="0" marB="0" anchor="b"/>
                </a:tc>
              </a:tr>
              <a:tr h="160960">
                <a:tc gridSpan="3">
                  <a:txBody>
                    <a:bodyPr/>
                    <a:lstStyle/>
                    <a:p>
                      <a:pPr algn="l" fontAlgn="b"/>
                      <a:r>
                        <a:rPr lang="en-US" sz="1100" u="sng" strike="noStrike" baseline="0" dirty="0"/>
                        <a:t>3.0 Infrastructure</a:t>
                      </a:r>
                      <a:r>
                        <a:rPr lang="en-US" sz="1100" u="sng" strike="noStrike" baseline="0" dirty="0" smtClean="0"/>
                        <a:t> </a:t>
                      </a:r>
                      <a:endParaRPr lang="en-US" sz="1100" b="0" i="0" u="sng"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dirty="0">
                        <a:latin typeface="Comic Sans MS" pitchFamily="66" charset="0"/>
                      </a:endParaRPr>
                    </a:p>
                  </a:txBody>
                  <a:tcPr marL="0" marR="0" marT="0" marB="0" anchor="b"/>
                </a:tc>
                <a:tc gridSpan="2">
                  <a:txBody>
                    <a:bodyPr/>
                    <a:lstStyle/>
                    <a:p>
                      <a:pPr algn="l" fontAlgn="b"/>
                      <a:r>
                        <a:rPr lang="en-US" sz="1100" u="none" strike="noStrike" baseline="0" dirty="0"/>
                        <a:t>3.1 Civil engineering</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GS/SEM</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3.2 Cooling &amp; ventilation</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EN/CV</a:t>
                      </a:r>
                      <a:endParaRPr lang="en-US" sz="1100" b="0" i="0" u="none" strike="noStrike" baseline="0" dirty="0" smtClean="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a:t>3.3 Electrical systems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EN/EL</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a:t>3.4 Vacuum</a:t>
                      </a:r>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TE/VSC</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3.5 Cryogenic system</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TE/CRG</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3.6 Power converters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TE/EPC</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3.7 Control system</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BE/CO</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a:t>3.8 Survey</a:t>
                      </a:r>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r>
                        <a:rPr lang="en-US" sz="1100" u="none" strike="noStrike" baseline="0" dirty="0" smtClean="0"/>
                        <a:t>BE/ABP</a:t>
                      </a:r>
                      <a:endParaRPr lang="en-US" sz="1100" b="0" i="0" u="none" strike="noStrike" baseline="0" dirty="0">
                        <a:latin typeface="Comic Sans MS" pitchFamily="66" charset="0"/>
                      </a:endParaRPr>
                    </a:p>
                  </a:txBody>
                  <a:tcPr marL="0" marR="0" marT="0" marB="0" anchor="b"/>
                </a:tc>
              </a:tr>
              <a:tr h="160960">
                <a:tc gridSpan="3">
                  <a:txBody>
                    <a:bodyPr/>
                    <a:lstStyle/>
                    <a:p>
                      <a:pPr algn="l" fontAlgn="b"/>
                      <a:r>
                        <a:rPr lang="en-US" sz="1100" u="sng" strike="noStrike" baseline="0" dirty="0"/>
                        <a:t>4.0 Installations and commissioning</a:t>
                      </a:r>
                      <a:endParaRPr lang="en-US" sz="1100" b="0" i="0" u="sng"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4.1 Single cavity test</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r>
                        <a:rPr lang="en-US" sz="1100" u="none" strike="noStrike" baseline="0" dirty="0" smtClean="0"/>
                        <a:t>BE/RF</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4.2 Cryomodule test</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r>
                        <a:rPr lang="en-US" sz="1100" u="none" strike="noStrike" baseline="0" dirty="0" smtClean="0"/>
                        <a:t>BE/RF-TE/MSC</a:t>
                      </a:r>
                      <a:endParaRPr lang="en-US" sz="1100" b="0" i="0" u="none" strike="noStrike" baseline="0" dirty="0">
                        <a:latin typeface="Comic Sans MS" pitchFamily="66" charset="0"/>
                      </a:endParaRPr>
                    </a:p>
                  </a:txBody>
                  <a:tcPr marL="0" marR="0" marT="0" marB="0" anchor="b"/>
                </a:tc>
              </a:tr>
              <a:tr h="160960">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4.3 Linac commissioning</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mj-lt"/>
                        <a:cs typeface="Arial"/>
                      </a:endParaRPr>
                    </a:p>
                  </a:txBody>
                  <a:tcPr marL="0" marR="0" marT="0" marB="0" anchor="b"/>
                </a:tc>
                <a:tc>
                  <a:txBody>
                    <a:bodyPr/>
                    <a:lstStyle/>
                    <a:p>
                      <a:pPr algn="l" fontAlgn="b"/>
                      <a:r>
                        <a:rPr lang="en-US" sz="1100" b="0" i="0" u="none" strike="noStrike" baseline="0" dirty="0" smtClean="0">
                          <a:latin typeface="+mj-lt"/>
                          <a:cs typeface="Arial"/>
                        </a:rPr>
                        <a:t>BE/RF</a:t>
                      </a:r>
                      <a:endParaRPr lang="en-US" sz="1100" b="0" i="0" u="none" strike="noStrike" baseline="0" dirty="0">
                        <a:latin typeface="+mj-lt"/>
                        <a:cs typeface="Arial"/>
                      </a:endParaRPr>
                    </a:p>
                  </a:txBody>
                  <a:tcPr marL="0" marR="0" marT="0" marB="0" anchor="b"/>
                </a:tc>
              </a:tr>
              <a:tr h="142903">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c gridSpan="2">
                  <a:txBody>
                    <a:bodyPr/>
                    <a:lstStyle/>
                    <a:p>
                      <a:pPr algn="l" fontAlgn="b"/>
                      <a:r>
                        <a:rPr lang="en-US" sz="1100" u="none" strike="noStrike" baseline="0" dirty="0"/>
                        <a:t>4.3.1 Control applications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r>
                        <a:rPr lang="en-US" sz="1100" u="none" strike="noStrike" baseline="0" dirty="0" smtClean="0"/>
                        <a:t>BE/OP</a:t>
                      </a:r>
                      <a:endParaRPr lang="en-US" sz="1100" b="0" i="0" u="none" strike="noStrike" baseline="0" dirty="0">
                        <a:latin typeface="Comic Sans MS" pitchFamily="66" charset="0"/>
                      </a:endParaRPr>
                    </a:p>
                  </a:txBody>
                  <a:tcPr marL="0" marR="0" marT="0" marB="0" anchor="b"/>
                </a:tc>
              </a:tr>
            </a:tbl>
          </a:graphicData>
        </a:graphic>
      </p:graphicFrame>
      <p:pic>
        <p:nvPicPr>
          <p:cNvPr id="11"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r>
              <a:rPr lang="en-US" sz="3600" dirty="0" smtClean="0"/>
              <a:t>Target Area Design Study WBS</a:t>
            </a:r>
            <a:endParaRPr lang="en-US" sz="3600" dirty="0"/>
          </a:p>
        </p:txBody>
      </p:sp>
      <p:graphicFrame>
        <p:nvGraphicFramePr>
          <p:cNvPr id="6" name="Table 5"/>
          <p:cNvGraphicFramePr>
            <a:graphicFrameLocks noGrp="1"/>
          </p:cNvGraphicFramePr>
          <p:nvPr/>
        </p:nvGraphicFramePr>
        <p:xfrm>
          <a:off x="762000" y="1219200"/>
          <a:ext cx="7543798" cy="5333985"/>
        </p:xfrm>
        <a:graphic>
          <a:graphicData uri="http://schemas.openxmlformats.org/drawingml/2006/table">
            <a:tbl>
              <a:tblPr>
                <a:tableStyleId>{35758FB7-9AC5-4552-8A53-C91805E547FA}</a:tableStyleId>
              </a:tblPr>
              <a:tblGrid>
                <a:gridCol w="1547630"/>
                <a:gridCol w="1395230"/>
                <a:gridCol w="1395230"/>
                <a:gridCol w="1395230"/>
                <a:gridCol w="1810478"/>
              </a:tblGrid>
              <a:tr h="197555">
                <a:tc gridSpan="2">
                  <a:txBody>
                    <a:bodyPr/>
                    <a:lstStyle/>
                    <a:p>
                      <a:pPr algn="l" fontAlgn="b"/>
                      <a:r>
                        <a:rPr lang="en-US" sz="1100" u="sng" strike="noStrike" baseline="0" dirty="0"/>
                        <a:t>5.0 Target Study</a:t>
                      </a:r>
                      <a:endParaRPr lang="en-US" sz="1100" b="0" i="0" u="sng"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dbl" strike="noStrike" baseline="0" dirty="0" smtClean="0"/>
                        <a:t>GROUPS</a:t>
                      </a:r>
                      <a:endParaRPr lang="en-US" sz="1100" b="0" i="0" u="dbl"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a:t>5.1 </a:t>
                      </a:r>
                      <a:r>
                        <a:rPr lang="en-US" sz="1100" u="none" strike="noStrike" baseline="0" dirty="0" smtClean="0"/>
                        <a:t> Conceptual target </a:t>
                      </a:r>
                      <a:r>
                        <a:rPr lang="en-US" sz="1100" u="none" strike="noStrike" baseline="0" dirty="0"/>
                        <a:t>design</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EN/STI-HE</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5.1.1 Target Material</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5.1.2 Target Design</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3">
                  <a:txBody>
                    <a:bodyPr/>
                    <a:lstStyle/>
                    <a:p>
                      <a:pPr algn="l" fontAlgn="b"/>
                      <a:r>
                        <a:rPr lang="en-US" sz="1100" u="none" strike="noStrike" baseline="0" dirty="0"/>
                        <a:t>5.1.3 Target handling and storage</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5.2 Front ends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EN/STI-TE/EPC/VSC/ABT</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3">
                  <a:txBody>
                    <a:bodyPr/>
                    <a:lstStyle/>
                    <a:p>
                      <a:pPr algn="l" fontAlgn="b"/>
                      <a:r>
                        <a:rPr lang="en-US" sz="1100" u="none" strike="noStrike" baseline="0" dirty="0"/>
                        <a:t>5.2.1 HV and high current systems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5.2.2 Extraction optics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5.2.3 FE design</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dirty="0">
                        <a:latin typeface="Comic Sans MS" pitchFamily="66" charset="0"/>
                      </a:endParaRPr>
                    </a:p>
                  </a:txBody>
                  <a:tcPr marL="0" marR="0" marT="0" marB="0" anchor="b"/>
                </a:tc>
                <a:tc gridSpan="2">
                  <a:txBody>
                    <a:bodyPr/>
                    <a:lstStyle/>
                    <a:p>
                      <a:pPr algn="l" fontAlgn="b"/>
                      <a:r>
                        <a:rPr lang="en-US" sz="1100" u="none" strike="noStrike" baseline="0" dirty="0"/>
                        <a:t>5.3 Beam diagnostics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BE/BI</a:t>
                      </a:r>
                      <a:endParaRPr lang="en-US" sz="1100" b="0" i="0" u="none" strike="noStrike" baseline="0" dirty="0">
                        <a:latin typeface="Comic Sans MS" pitchFamily="66" charset="0"/>
                      </a:endParaRPr>
                    </a:p>
                  </a:txBody>
                  <a:tcPr marL="0" marR="0" marT="0" marB="0" anchor="b"/>
                </a:tc>
              </a:tr>
              <a:tr h="197555">
                <a:tc gridSpan="4">
                  <a:txBody>
                    <a:bodyPr/>
                    <a:lstStyle/>
                    <a:p>
                      <a:pPr algn="l" fontAlgn="b"/>
                      <a:r>
                        <a:rPr lang="en-US" sz="1100" u="sng" strike="noStrike" baseline="0" dirty="0"/>
                        <a:t>6.0 </a:t>
                      </a:r>
                      <a:r>
                        <a:rPr lang="en-US" sz="1100" u="sng" strike="noStrike" baseline="0" dirty="0" smtClean="0"/>
                        <a:t>Target </a:t>
                      </a:r>
                      <a:r>
                        <a:rPr lang="en-US" sz="1100" u="sng" strike="noStrike" baseline="0" dirty="0"/>
                        <a:t>Area and Class-A lab Integration</a:t>
                      </a:r>
                      <a:endParaRPr lang="en-US" sz="1100" b="0" i="0" u="sng"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6.1 Layout upgrade</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EN/MEF</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3">
                  <a:txBody>
                    <a:bodyPr/>
                    <a:lstStyle/>
                    <a:p>
                      <a:pPr algn="l" fontAlgn="b"/>
                      <a:r>
                        <a:rPr lang="en-US" sz="1100" u="none" strike="noStrike" baseline="0"/>
                        <a:t>6.2 Cooling and Ventilation</a:t>
                      </a:r>
                      <a:endParaRPr lang="en-US" sz="1100" b="0" i="0" u="none" strike="noStrike" baseline="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baseline="0" dirty="0" smtClean="0"/>
                        <a:t>EN/CV</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6.3 Electrical systems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EN/EL</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r>
                        <a:rPr lang="en-US" sz="1100" u="none" strike="noStrike" baseline="0"/>
                        <a:t>6.4 Vacuum</a:t>
                      </a:r>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TE/VSC</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a:t>6.5 Survey </a:t>
                      </a:r>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BE/ABP</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6.6 Civil engineering</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GS/SEM</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dirty="0" smtClean="0"/>
                        <a:t>6.7 LL </a:t>
                      </a:r>
                      <a:r>
                        <a:rPr lang="en-US" sz="1100" u="none" strike="noStrike" baseline="0" dirty="0"/>
                        <a:t>controls</a:t>
                      </a:r>
                      <a:endParaRPr lang="en-US" sz="1100" b="0" i="0" u="none" strike="noStrike" baseline="0" dirty="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EN/STI</a:t>
                      </a:r>
                      <a:endParaRPr lang="en-US" sz="1100" b="0" i="0" u="none" strike="noStrike" baseline="0" dirty="0">
                        <a:latin typeface="Comic Sans MS" pitchFamily="66" charset="0"/>
                      </a:endParaRPr>
                    </a:p>
                  </a:txBody>
                  <a:tcPr marL="0" marR="0" marT="0" marB="0" anchor="b"/>
                </a:tc>
              </a:tr>
              <a:tr h="197555">
                <a:tc gridSpan="3">
                  <a:txBody>
                    <a:bodyPr/>
                    <a:lstStyle/>
                    <a:p>
                      <a:pPr algn="l" fontAlgn="b"/>
                      <a:r>
                        <a:rPr lang="en-US" sz="1100" u="sng" strike="noStrike" baseline="0" dirty="0"/>
                        <a:t>7.0 Injection and beam preparation</a:t>
                      </a:r>
                      <a:endParaRPr lang="en-US" sz="1100" b="0" i="0" u="sng" strike="noStrike" baseline="0" dirty="0">
                        <a:latin typeface="Comic Sans MS" pitchFamily="66"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dirty="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7.1 Beam line magnets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TE/MSC</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7.2 Off line separator</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EN/STI-TE/EPC/VSC/ABT</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7.3 Separator areas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7.3.1 HRS magnet</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r>
                        <a:rPr lang="en-US" sz="1100" u="none" strike="noStrike" baseline="0" dirty="0" smtClean="0"/>
                        <a:t>EN/STI-TE/MSC</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7.3.2. RFQ cooler</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baseline="0" dirty="0" smtClean="0"/>
                        <a:t>EN/STI-TE/EPC/VSC/ABT</a:t>
                      </a:r>
                      <a:endParaRPr lang="en-US" sz="1100" b="0" i="0" u="none" strike="noStrike" baseline="0" dirty="0" smtClean="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7.3.3 Pre Separator</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baseline="0" dirty="0" smtClean="0"/>
                        <a:t>EN/STI-TE/EPC/VSC/ABT</a:t>
                      </a:r>
                      <a:endParaRPr lang="en-US" sz="1100" b="0" i="0" u="none" strike="noStrike" baseline="0" dirty="0" smtClean="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7.4 Experiment Hall</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EN/MEF</a:t>
                      </a:r>
                      <a:endParaRPr lang="en-US" sz="1100" b="0" i="0" u="none" strike="noStrike" baseline="0" dirty="0">
                        <a:latin typeface="Comic Sans MS" pitchFamily="66" charset="0"/>
                      </a:endParaRPr>
                    </a:p>
                  </a:txBody>
                  <a:tcPr marL="0" marR="0" marT="0" marB="0" anchor="b"/>
                </a:tc>
              </a:tr>
              <a:tr h="197555">
                <a:tc>
                  <a:txBody>
                    <a:bodyPr/>
                    <a:lstStyle/>
                    <a:p>
                      <a:pPr algn="l" fontAlgn="b"/>
                      <a:endParaRPr lang="en-US" sz="1100" b="0" i="0" u="none" strike="noStrike" baseline="0">
                        <a:latin typeface="Comic Sans MS" pitchFamily="66" charset="0"/>
                      </a:endParaRPr>
                    </a:p>
                  </a:txBody>
                  <a:tcPr marL="0" marR="0" marT="0" marB="0" anchor="b"/>
                </a:tc>
                <a:tc gridSpan="2">
                  <a:txBody>
                    <a:bodyPr/>
                    <a:lstStyle/>
                    <a:p>
                      <a:pPr algn="l" fontAlgn="b"/>
                      <a:r>
                        <a:rPr lang="en-US" sz="1100" u="none" strike="noStrike" baseline="0"/>
                        <a:t>7.5 Beam lines</a:t>
                      </a:r>
                      <a:endParaRPr lang="en-US" sz="1100" b="0" i="0" u="none" strike="noStrike" baseline="0">
                        <a:latin typeface="Comic Sans MS" pitchFamily="66" charset="0"/>
                      </a:endParaRPr>
                    </a:p>
                  </a:txBody>
                  <a:tcPr marL="0" marR="0" marT="0" marB="0" anchor="b"/>
                </a:tc>
                <a:tc hMerge="1">
                  <a:txBody>
                    <a:bodyPr/>
                    <a:lstStyle/>
                    <a:p>
                      <a:endParaRPr lang="en-US"/>
                    </a:p>
                  </a:txBody>
                  <a:tcPr/>
                </a:tc>
                <a:tc>
                  <a:txBody>
                    <a:bodyPr/>
                    <a:lstStyle/>
                    <a:p>
                      <a:pPr algn="l" fontAlgn="b"/>
                      <a:endParaRPr lang="en-US" sz="1100" b="0" i="0" u="none" strike="noStrike" baseline="0">
                        <a:latin typeface="Comic Sans MS" pitchFamily="66" charset="0"/>
                      </a:endParaRPr>
                    </a:p>
                  </a:txBody>
                  <a:tcPr marL="0" marR="0" marT="0" marB="0" anchor="b"/>
                </a:tc>
                <a:tc>
                  <a:txBody>
                    <a:bodyPr/>
                    <a:lstStyle/>
                    <a:p>
                      <a:pPr algn="l" fontAlgn="b"/>
                      <a:r>
                        <a:rPr lang="en-US" sz="1100" u="none" strike="noStrike" baseline="0" dirty="0" smtClean="0"/>
                        <a:t>PH/SME</a:t>
                      </a:r>
                      <a:endParaRPr lang="en-US" sz="1100" b="0" i="0" u="none" strike="noStrike" baseline="0" dirty="0">
                        <a:latin typeface="Comic Sans MS" pitchFamily="66" charset="0"/>
                      </a:endParaRPr>
                    </a:p>
                  </a:txBody>
                  <a:tcPr marL="0" marR="0" marT="0" marB="0" anchor="b"/>
                </a:tc>
              </a:tr>
            </a:tbl>
          </a:graphicData>
        </a:graphic>
      </p:graphicFrame>
      <p:pic>
        <p:nvPicPr>
          <p:cNvPr id="7"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HIE-ISOLDE Proposal</a:t>
            </a:r>
            <a:endParaRPr lang="en-US" dirty="0"/>
          </a:p>
        </p:txBody>
      </p:sp>
      <p:sp>
        <p:nvSpPr>
          <p:cNvPr id="3" name="Content Placeholder 2"/>
          <p:cNvSpPr>
            <a:spLocks noGrp="1"/>
          </p:cNvSpPr>
          <p:nvPr>
            <p:ph idx="1"/>
          </p:nvPr>
        </p:nvSpPr>
        <p:spPr>
          <a:xfrm>
            <a:off x="779464" y="1438833"/>
            <a:ext cx="7583487" cy="4429156"/>
          </a:xfrm>
        </p:spPr>
        <p:txBody>
          <a:bodyPr>
            <a:noAutofit/>
          </a:bodyPr>
          <a:lstStyle/>
          <a:p>
            <a:pPr lvl="0" algn="just">
              <a:spcBef>
                <a:spcPts val="1200"/>
              </a:spcBef>
            </a:pPr>
            <a:r>
              <a:rPr lang="en-US" sz="2000" b="1" dirty="0" smtClean="0">
                <a:latin typeface="Arial" pitchFamily="34" charset="0"/>
                <a:cs typeface="Arial" pitchFamily="34" charset="0"/>
              </a:rPr>
              <a:t>The High Intensity and Energy (HIE) ISOLDE proposal presented today for approval builds on the success of the REX-ISOLDE post accelerator and will focus on an upgrade of the REX facility that shall make available a higher final energy (10 </a:t>
            </a:r>
            <a:r>
              <a:rPr lang="en-US" sz="2000" b="1" dirty="0" err="1" smtClean="0">
                <a:latin typeface="Arial" pitchFamily="34" charset="0"/>
                <a:cs typeface="Arial" pitchFamily="34" charset="0"/>
              </a:rPr>
              <a:t>MeV/u</a:t>
            </a:r>
            <a:r>
              <a:rPr lang="en-US" sz="2000" b="1" dirty="0" smtClean="0">
                <a:latin typeface="Arial" pitchFamily="34" charset="0"/>
                <a:cs typeface="Arial" pitchFamily="34" charset="0"/>
              </a:rPr>
              <a:t>) and several intermediate energy levels improving the flexibility of the ISOLDE facility</a:t>
            </a:r>
          </a:p>
          <a:p>
            <a:pPr lvl="0" algn="just">
              <a:spcBef>
                <a:spcPts val="1200"/>
              </a:spcBef>
            </a:pPr>
            <a:r>
              <a:rPr lang="en-US" sz="2000" b="1" dirty="0" smtClean="0">
                <a:latin typeface="Arial" pitchFamily="34" charset="0"/>
                <a:cs typeface="Arial" pitchFamily="34" charset="0"/>
              </a:rPr>
              <a:t>In order to cope with the limited resources available, the design study of the target and front-end part of ISOLDE to fully profit from upgrades of the existing CERN proton injectors, e.g. faster cycling of the PS Booster, LINAC4   (10 kW) and later LP-SPL (30 kW) is proposed to be delayed and eventually re-analyzed in 2012.</a:t>
            </a:r>
          </a:p>
        </p:txBody>
      </p:sp>
      <p:sp>
        <p:nvSpPr>
          <p:cNvPr id="6" name="TextBox 5"/>
          <p:cNvSpPr txBox="1"/>
          <p:nvPr/>
        </p:nvSpPr>
        <p:spPr>
          <a:xfrm>
            <a:off x="152400" y="6611803"/>
            <a:ext cx="5181600" cy="246221"/>
          </a:xfrm>
          <a:prstGeom prst="rect">
            <a:avLst/>
          </a:prstGeom>
          <a:noFill/>
        </p:spPr>
        <p:txBody>
          <a:bodyPr wrap="square" rtlCol="0">
            <a:spAutoFit/>
          </a:bodyPr>
          <a:lstStyle/>
          <a:p>
            <a:r>
              <a:rPr lang="en-US" sz="1000" dirty="0" smtClean="0">
                <a:solidFill>
                  <a:schemeClr val="bg1"/>
                </a:solidFill>
              </a:rPr>
              <a:t>Y. Kadi HIE-ISOLDE Proposal, IEFC, August 21, 2009</a:t>
            </a:r>
            <a:endParaRPr lang="en-US" sz="1000" dirty="0">
              <a:solidFill>
                <a:schemeClr val="bg1"/>
              </a:solidFill>
            </a:endParaRPr>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8"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lum bright="60000" contrast="-70000"/>
          </a:blip>
          <a:srcRect l="16851" r="24750"/>
          <a:stretch>
            <a:fillRect/>
          </a:stretch>
        </p:blipFill>
        <p:spPr bwMode="auto">
          <a:xfrm>
            <a:off x="1371600" y="685800"/>
            <a:ext cx="6172200" cy="59991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safety aspects of the project should be addressed by an independent safety commission who should evaluate and approve the proposed modifications to the facility. However the following tasks should be a part of the safety work package.</a:t>
            </a:r>
          </a:p>
          <a:p>
            <a:r>
              <a:rPr lang="en-US" dirty="0" smtClean="0"/>
              <a:t>Radiation Protection</a:t>
            </a:r>
          </a:p>
          <a:p>
            <a:pPr lvl="1"/>
            <a:r>
              <a:rPr lang="en-US" dirty="0" err="1" smtClean="0"/>
              <a:t>Fluka</a:t>
            </a:r>
            <a:r>
              <a:rPr lang="en-US" dirty="0" smtClean="0"/>
              <a:t> simulations, shielding calculations</a:t>
            </a:r>
          </a:p>
          <a:p>
            <a:pPr lvl="1"/>
            <a:r>
              <a:rPr lang="en-US" dirty="0" smtClean="0"/>
              <a:t>Radioactive waste inventory and conditioning, transport, elimination pathway.</a:t>
            </a:r>
          </a:p>
          <a:p>
            <a:pPr lvl="1"/>
            <a:r>
              <a:rPr lang="en-US" dirty="0" smtClean="0"/>
              <a:t>Operational boundary conditions</a:t>
            </a:r>
          </a:p>
          <a:p>
            <a:r>
              <a:rPr lang="en-US" dirty="0" smtClean="0"/>
              <a:t>Safety</a:t>
            </a:r>
          </a:p>
          <a:p>
            <a:pPr lvl="1"/>
            <a:r>
              <a:rPr lang="en-US" dirty="0" smtClean="0"/>
              <a:t>Risk analysis, safety files, safety management plan, general safety</a:t>
            </a:r>
          </a:p>
          <a:p>
            <a:r>
              <a:rPr lang="en-US" dirty="0" smtClean="0"/>
              <a:t>Access</a:t>
            </a:r>
          </a:p>
          <a:p>
            <a:pPr lvl="1"/>
            <a:r>
              <a:rPr lang="en-US" dirty="0" smtClean="0"/>
              <a:t>Interlocks, protocol, primary and secondary areas.</a:t>
            </a:r>
          </a:p>
          <a:p>
            <a:r>
              <a:rPr lang="en-US" dirty="0" smtClean="0"/>
              <a:t>Fire detection</a:t>
            </a:r>
          </a:p>
          <a:p>
            <a:endParaRPr lang="en-US" dirty="0"/>
          </a:p>
        </p:txBody>
      </p:sp>
      <p:pic>
        <p:nvPicPr>
          <p:cNvPr id="4" name="Picture 5"/>
          <p:cNvPicPr>
            <a:picLocks noChangeAspect="1" noChangeArrowheads="1"/>
          </p:cNvPicPr>
          <p:nvPr/>
        </p:nvPicPr>
        <p:blipFill>
          <a:blip r:embed="rId4" cstate="print"/>
          <a:srcRect/>
          <a:stretch>
            <a:fillRect/>
          </a:stretch>
        </p:blipFill>
        <p:spPr bwMode="auto">
          <a:xfrm>
            <a:off x="7924800" y="228600"/>
            <a:ext cx="923306" cy="914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it-IT" smtClean="0"/>
              <a:t>Y. Kadi   ISCC Novenber 16, 2009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1143000"/>
          </a:xfrm>
        </p:spPr>
        <p:txBody>
          <a:bodyPr>
            <a:normAutofit/>
          </a:bodyPr>
          <a:lstStyle/>
          <a:p>
            <a:r>
              <a:rPr lang="en-US" sz="3600" dirty="0" smtClean="0"/>
              <a:t>The Scope of the Project</a:t>
            </a:r>
            <a:endParaRPr lang="en-US" sz="3600" dirty="0"/>
          </a:p>
        </p:txBody>
      </p:sp>
      <p:pic>
        <p:nvPicPr>
          <p:cNvPr id="5" name="Picture 4" descr="Hall isolde_1"/>
          <p:cNvPicPr>
            <a:picLocks noChangeAspect="1" noChangeArrowheads="1"/>
          </p:cNvPicPr>
          <p:nvPr/>
        </p:nvPicPr>
        <p:blipFill>
          <a:blip r:embed="rId3" cstate="print">
            <a:lum contrast="1000"/>
          </a:blip>
          <a:srcRect l="17925" r="15364"/>
          <a:stretch>
            <a:fillRect/>
          </a:stretch>
        </p:blipFill>
        <p:spPr bwMode="auto">
          <a:xfrm>
            <a:off x="879545" y="838200"/>
            <a:ext cx="5216455" cy="5438738"/>
          </a:xfrm>
          <a:prstGeom prst="rect">
            <a:avLst/>
          </a:prstGeom>
          <a:noFill/>
          <a:ln w="9525">
            <a:noFill/>
            <a:miter lim="800000"/>
            <a:headEnd/>
            <a:tailEnd/>
          </a:ln>
        </p:spPr>
      </p:pic>
      <p:sp>
        <p:nvSpPr>
          <p:cNvPr id="7" name="TextBox 6"/>
          <p:cNvSpPr txBox="1"/>
          <p:nvPr/>
        </p:nvSpPr>
        <p:spPr>
          <a:xfrm>
            <a:off x="0" y="2011325"/>
            <a:ext cx="2971800" cy="923330"/>
          </a:xfrm>
          <a:prstGeom prst="rect">
            <a:avLst/>
          </a:prstGeom>
          <a:noFill/>
        </p:spPr>
        <p:txBody>
          <a:bodyPr wrap="square" rtlCol="0">
            <a:spAutoFit/>
          </a:bodyPr>
          <a:lstStyle/>
          <a:p>
            <a:r>
              <a:rPr lang="en-US" dirty="0" smtClean="0"/>
              <a:t>Energy Upgrade:</a:t>
            </a:r>
          </a:p>
          <a:p>
            <a:r>
              <a:rPr lang="en-US" dirty="0" smtClean="0"/>
              <a:t>Construction of SC </a:t>
            </a:r>
            <a:r>
              <a:rPr lang="en-US" dirty="0" err="1" smtClean="0"/>
              <a:t>Linac</a:t>
            </a:r>
            <a:endParaRPr lang="en-US" dirty="0" smtClean="0"/>
          </a:p>
          <a:p>
            <a:r>
              <a:rPr lang="en-US" dirty="0" smtClean="0"/>
              <a:t> &amp; service building</a:t>
            </a:r>
          </a:p>
        </p:txBody>
      </p:sp>
      <p:cxnSp>
        <p:nvCxnSpPr>
          <p:cNvPr id="9" name="Straight Arrow Connector 8"/>
          <p:cNvCxnSpPr>
            <a:stCxn id="7" idx="2"/>
          </p:cNvCxnSpPr>
          <p:nvPr/>
        </p:nvCxnSpPr>
        <p:spPr>
          <a:xfrm rot="16200000" flipH="1">
            <a:off x="899816" y="3520739"/>
            <a:ext cx="1743669" cy="571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219200" y="4297325"/>
            <a:ext cx="2133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0800000" flipV="1">
            <a:off x="5105400" y="1935125"/>
            <a:ext cx="8382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00400" y="2239925"/>
            <a:ext cx="2133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noChangeArrowheads="1"/>
          </p:cNvPicPr>
          <p:nvPr/>
        </p:nvPicPr>
        <p:blipFill>
          <a:blip r:embed="rId4" cstate="print"/>
          <a:srcRect/>
          <a:stretch>
            <a:fillRect/>
          </a:stretch>
        </p:blipFill>
        <p:spPr bwMode="auto">
          <a:xfrm>
            <a:off x="7924800" y="228600"/>
            <a:ext cx="923306" cy="914400"/>
          </a:xfrm>
          <a:prstGeom prst="rect">
            <a:avLst/>
          </a:prstGeom>
          <a:noFill/>
          <a:ln w="9525">
            <a:noFill/>
            <a:miter lim="800000"/>
            <a:headEnd/>
            <a:tailEnd/>
          </a:ln>
        </p:spPr>
      </p:pic>
      <p:sp>
        <p:nvSpPr>
          <p:cNvPr id="12" name="TextBox 11"/>
          <p:cNvSpPr txBox="1"/>
          <p:nvPr/>
        </p:nvSpPr>
        <p:spPr>
          <a:xfrm>
            <a:off x="4953000" y="1020725"/>
            <a:ext cx="2971800" cy="923330"/>
          </a:xfrm>
          <a:prstGeom prst="rect">
            <a:avLst/>
          </a:prstGeom>
          <a:noFill/>
        </p:spPr>
        <p:txBody>
          <a:bodyPr wrap="square" rtlCol="0">
            <a:spAutoFit/>
          </a:bodyPr>
          <a:lstStyle/>
          <a:p>
            <a:r>
              <a:rPr lang="en-US" dirty="0" smtClean="0"/>
              <a:t>Intensity Upgrade:</a:t>
            </a:r>
          </a:p>
          <a:p>
            <a:r>
              <a:rPr lang="en-US" dirty="0" smtClean="0"/>
              <a:t>Design Study of target Area, Class-A Lab and beam lines</a:t>
            </a:r>
          </a:p>
        </p:txBody>
      </p:sp>
      <p:sp>
        <p:nvSpPr>
          <p:cNvPr id="26625" name="Rectangle 1"/>
          <p:cNvSpPr>
            <a:spLocks noChangeArrowheads="1"/>
          </p:cNvSpPr>
          <p:nvPr/>
        </p:nvSpPr>
        <p:spPr bwMode="auto">
          <a:xfrm>
            <a:off x="4648200" y="4457343"/>
            <a:ext cx="44958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Solid state laser, prototype RFQ cooler for beam purification and quality improvement (complete)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Prototyping of </a:t>
            </a:r>
            <a:r>
              <a:rPr kumimoji="0" lang="en-GB"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linac</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cavities (ongoing), energy upgrade up to 5.5 </a:t>
            </a:r>
            <a:r>
              <a:rPr kumimoji="0" lang="en-GB"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MeV</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Installation of cryogenic infrastructure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Energy upgrade to 10 </a:t>
            </a:r>
            <a:r>
              <a:rPr kumimoji="0" lang="en-GB"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MeV</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Design study of the intensity upgrade for SPL beams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sz="3600" dirty="0" smtClean="0"/>
              <a:t>Project Breakdown Structure Overview</a:t>
            </a:r>
            <a:endParaRPr lang="en-US" sz="3600" dirty="0"/>
          </a:p>
        </p:txBody>
      </p:sp>
      <p:graphicFrame>
        <p:nvGraphicFramePr>
          <p:cNvPr id="4" name="Content Placeholder 3"/>
          <p:cNvGraphicFramePr>
            <a:graphicFrameLocks noGrp="1"/>
          </p:cNvGraphicFramePr>
          <p:nvPr>
            <p:ph idx="1"/>
          </p:nvPr>
        </p:nvGraphicFramePr>
        <p:xfrm>
          <a:off x="457200" y="1295400"/>
          <a:ext cx="8229600" cy="4968240"/>
        </p:xfrm>
        <a:graphic>
          <a:graphicData uri="http://schemas.openxmlformats.org/drawingml/2006/table">
            <a:tbl>
              <a:tblPr firstRow="1" bandRow="1">
                <a:tableStyleId>{69CF1AB2-1976-4502-BF36-3FF5EA218861}</a:tableStyleId>
              </a:tblPr>
              <a:tblGrid>
                <a:gridCol w="1546917"/>
                <a:gridCol w="1546917"/>
                <a:gridCol w="1670671"/>
                <a:gridCol w="123753"/>
                <a:gridCol w="1670671"/>
                <a:gridCol w="1670671"/>
              </a:tblGrid>
              <a:tr h="370840">
                <a:tc rowSpan="2">
                  <a:txBody>
                    <a:bodyPr/>
                    <a:lstStyle/>
                    <a:p>
                      <a:pPr algn="ctr"/>
                      <a:endParaRPr lang="en-US" dirty="0">
                        <a:latin typeface="+mn-lt"/>
                      </a:endParaRPr>
                    </a:p>
                  </a:txBody>
                  <a:tcPr/>
                </a:tc>
                <a:tc gridSpan="3">
                  <a:txBody>
                    <a:bodyPr/>
                    <a:lstStyle/>
                    <a:p>
                      <a:pPr algn="ctr"/>
                      <a:r>
                        <a:rPr lang="en-US" baseline="0" dirty="0" smtClean="0"/>
                        <a:t>Steering Committee</a:t>
                      </a:r>
                      <a:endParaRPr lang="en-US" baseline="0" dirty="0">
                        <a:latin typeface="+mn-lt"/>
                      </a:endParaRPr>
                    </a:p>
                  </a:txBody>
                  <a:tcPr/>
                </a:tc>
                <a:tc hMerge="1">
                  <a:txBody>
                    <a:bodyPr/>
                    <a:lstStyle/>
                    <a:p>
                      <a:endParaRPr lang="en-US" dirty="0"/>
                    </a:p>
                  </a:txBody>
                  <a:tcPr/>
                </a:tc>
                <a:tc hMerge="1">
                  <a:txBody>
                    <a:bodyPr/>
                    <a:lstStyle/>
                    <a:p>
                      <a:endParaRPr lang="en-US"/>
                    </a:p>
                  </a:txBody>
                  <a:tcPr/>
                </a:tc>
                <a:tc gridSpan="2">
                  <a:txBody>
                    <a:bodyPr/>
                    <a:lstStyle/>
                    <a:p>
                      <a:pPr algn="ctr"/>
                      <a:r>
                        <a:rPr lang="en-US" baseline="0" dirty="0" smtClean="0"/>
                        <a:t>Safety Coordination</a:t>
                      </a:r>
                      <a:endParaRPr lang="en-US" baseline="0" dirty="0">
                        <a:latin typeface="+mn-lt"/>
                      </a:endParaRPr>
                    </a:p>
                  </a:txBody>
                  <a:tcPr/>
                </a:tc>
                <a:tc hMerge="1">
                  <a:txBody>
                    <a:bodyPr/>
                    <a:lstStyle/>
                    <a:p>
                      <a:endParaRPr lang="en-US" dirty="0"/>
                    </a:p>
                  </a:txBody>
                  <a:tcPr/>
                </a:tc>
              </a:tr>
              <a:tr h="370840">
                <a:tc vMerge="1">
                  <a:txBody>
                    <a:bodyPr/>
                    <a:lstStyle/>
                    <a:p>
                      <a:pPr algn="ctr"/>
                      <a:endParaRPr lang="en-US" sz="1400" dirty="0">
                        <a:latin typeface="Comic Sans MS" pitchFamily="66" charset="0"/>
                      </a:endParaRPr>
                    </a:p>
                  </a:txBody>
                  <a:tcPr/>
                </a:tc>
                <a:tc gridSpan="5">
                  <a:txBody>
                    <a:bodyPr/>
                    <a:lstStyle/>
                    <a:p>
                      <a:pPr algn="ctr"/>
                      <a:r>
                        <a:rPr lang="en-US" sz="1400" dirty="0" smtClean="0"/>
                        <a:t>1. Project Management</a:t>
                      </a:r>
                      <a:endParaRPr lang="en-US" sz="1400" dirty="0">
                        <a:latin typeface="+mn-lt"/>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rowSpan="10">
                  <a:txBody>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HIE-ISOLDE</a:t>
                      </a:r>
                    </a:p>
                    <a:p>
                      <a:r>
                        <a:rPr lang="en-US" sz="1200" dirty="0" smtClean="0"/>
                        <a:t>Project</a:t>
                      </a:r>
                      <a:endParaRPr lang="en-US" sz="1200" dirty="0">
                        <a:latin typeface="+mn-lt"/>
                      </a:endParaRPr>
                    </a:p>
                  </a:txBody>
                  <a:tcPr/>
                </a:tc>
                <a:tc rowSpan="3">
                  <a:txBody>
                    <a:bodyPr/>
                    <a:lstStyle/>
                    <a:p>
                      <a:endParaRPr lang="en-US" sz="1200" dirty="0" smtClean="0"/>
                    </a:p>
                    <a:p>
                      <a:endParaRPr lang="en-US" sz="1200" dirty="0" smtClean="0"/>
                    </a:p>
                    <a:p>
                      <a:r>
                        <a:rPr lang="en-US" sz="1200" dirty="0" smtClean="0"/>
                        <a:t>HIE-</a:t>
                      </a:r>
                      <a:r>
                        <a:rPr lang="en-US" sz="1200" dirty="0" err="1" smtClean="0"/>
                        <a:t>Linac</a:t>
                      </a:r>
                      <a:endParaRPr lang="en-US" sz="1200" dirty="0">
                        <a:latin typeface="+mn-lt"/>
                      </a:endParaRPr>
                    </a:p>
                  </a:txBody>
                  <a:tcPr/>
                </a:tc>
                <a:tc>
                  <a:txBody>
                    <a:bodyPr/>
                    <a:lstStyle/>
                    <a:p>
                      <a:r>
                        <a:rPr lang="en-US" sz="1200" dirty="0" smtClean="0"/>
                        <a:t>2. </a:t>
                      </a:r>
                      <a:r>
                        <a:rPr lang="en-US" sz="1200" dirty="0" err="1" smtClean="0"/>
                        <a:t>Linac</a:t>
                      </a:r>
                      <a:r>
                        <a:rPr lang="en-US" sz="1200" dirty="0" smtClean="0"/>
                        <a:t> Systems</a:t>
                      </a:r>
                      <a:endParaRPr lang="en-US" sz="1200" dirty="0">
                        <a:latin typeface="+mn-lt"/>
                      </a:endParaRPr>
                    </a:p>
                  </a:txBody>
                  <a:tcPr/>
                </a:tc>
                <a:tc gridSpan="2">
                  <a:txBody>
                    <a:bodyPr/>
                    <a:lstStyle/>
                    <a:p>
                      <a:endParaRPr lang="en-US" sz="1200" dirty="0">
                        <a:latin typeface="+mn-lt"/>
                      </a:endParaRPr>
                    </a:p>
                  </a:txBody>
                  <a:tcPr/>
                </a:tc>
                <a:tc hMerge="1">
                  <a:txBody>
                    <a:bodyPr/>
                    <a:lstStyle/>
                    <a:p>
                      <a:endParaRPr lang="en-US" sz="1400">
                        <a:latin typeface="Comic Sans MS" pitchFamily="66" charset="0"/>
                      </a:endParaRPr>
                    </a:p>
                  </a:txBody>
                  <a:tcPr/>
                </a:tc>
                <a:tc>
                  <a:txBody>
                    <a:bodyPr/>
                    <a:lstStyle/>
                    <a:p>
                      <a:endParaRPr lang="en-US" sz="1200" dirty="0">
                        <a:latin typeface="+mn-lt"/>
                      </a:endParaRPr>
                    </a:p>
                  </a:txBody>
                  <a:tcPr/>
                </a:tc>
              </a:tr>
              <a:tr h="370840">
                <a:tc vMerge="1">
                  <a:txBody>
                    <a:bodyPr/>
                    <a:lstStyle/>
                    <a:p>
                      <a:endParaRPr lang="en-US"/>
                    </a:p>
                  </a:txBody>
                  <a:tcPr/>
                </a:tc>
                <a:tc vMerge="1">
                  <a:txBody>
                    <a:bodyPr/>
                    <a:lstStyle/>
                    <a:p>
                      <a:endParaRPr lang="en-US"/>
                    </a:p>
                  </a:txBody>
                  <a:tcPr/>
                </a:tc>
                <a:tc>
                  <a:txBody>
                    <a:bodyPr/>
                    <a:lstStyle/>
                    <a:p>
                      <a:r>
                        <a:rPr lang="en-US" sz="1200" dirty="0" smtClean="0"/>
                        <a:t>3. Infrastructure and Integration</a:t>
                      </a:r>
                      <a:endParaRPr lang="en-US" sz="1200" dirty="0">
                        <a:latin typeface="+mn-lt"/>
                      </a:endParaRPr>
                    </a:p>
                  </a:txBody>
                  <a:tcPr/>
                </a:tc>
                <a:tc gridSpan="2">
                  <a:txBody>
                    <a:bodyPr/>
                    <a:lstStyle/>
                    <a:p>
                      <a:endParaRPr lang="en-US" sz="1200">
                        <a:latin typeface="+mn-lt"/>
                      </a:endParaRPr>
                    </a:p>
                  </a:txBody>
                  <a:tcPr/>
                </a:tc>
                <a:tc hMerge="1">
                  <a:txBody>
                    <a:bodyPr/>
                    <a:lstStyle/>
                    <a:p>
                      <a:endParaRPr lang="en-US" sz="1400">
                        <a:latin typeface="Comic Sans MS" pitchFamily="66" charset="0"/>
                      </a:endParaRPr>
                    </a:p>
                  </a:txBody>
                  <a:tcPr/>
                </a:tc>
                <a:tc>
                  <a:txBody>
                    <a:bodyPr/>
                    <a:lstStyle/>
                    <a:p>
                      <a:endParaRPr lang="en-US" sz="1200" dirty="0">
                        <a:latin typeface="+mn-lt"/>
                      </a:endParaRPr>
                    </a:p>
                  </a:txBody>
                  <a:tcPr/>
                </a:tc>
              </a:tr>
              <a:tr h="370840">
                <a:tc vMerge="1">
                  <a:txBody>
                    <a:bodyPr/>
                    <a:lstStyle/>
                    <a:p>
                      <a:endParaRPr lang="en-US"/>
                    </a:p>
                  </a:txBody>
                  <a:tcPr/>
                </a:tc>
                <a:tc vMerge="1">
                  <a:txBody>
                    <a:bodyPr/>
                    <a:lstStyle/>
                    <a:p>
                      <a:endParaRPr lang="en-US" dirty="0"/>
                    </a:p>
                  </a:txBody>
                  <a:tcPr/>
                </a:tc>
                <a:tc>
                  <a:txBody>
                    <a:bodyPr/>
                    <a:lstStyle/>
                    <a:p>
                      <a:r>
                        <a:rPr lang="en-US" sz="1200" dirty="0" smtClean="0"/>
                        <a:t>4. Installation and Commissioning</a:t>
                      </a:r>
                      <a:endParaRPr lang="en-US" sz="1200" dirty="0">
                        <a:latin typeface="+mn-lt"/>
                      </a:endParaRPr>
                    </a:p>
                  </a:txBody>
                  <a:tcPr/>
                </a:tc>
                <a:tc gridSpan="2">
                  <a:txBody>
                    <a:bodyPr/>
                    <a:lstStyle/>
                    <a:p>
                      <a:endParaRPr lang="en-US" sz="1200">
                        <a:latin typeface="+mn-lt"/>
                      </a:endParaRPr>
                    </a:p>
                  </a:txBody>
                  <a:tcPr/>
                </a:tc>
                <a:tc hMerge="1">
                  <a:txBody>
                    <a:bodyPr/>
                    <a:lstStyle/>
                    <a:p>
                      <a:endParaRPr lang="en-US" sz="1400">
                        <a:latin typeface="Comic Sans MS" pitchFamily="66" charset="0"/>
                      </a:endParaRPr>
                    </a:p>
                  </a:txBody>
                  <a:tcPr/>
                </a:tc>
                <a:tc>
                  <a:txBody>
                    <a:bodyPr/>
                    <a:lstStyle/>
                    <a:p>
                      <a:endParaRPr lang="en-US" sz="1200" dirty="0">
                        <a:latin typeface="+mn-lt"/>
                      </a:endParaRPr>
                    </a:p>
                  </a:txBody>
                  <a:tcPr/>
                </a:tc>
              </a:tr>
              <a:tr h="370840">
                <a:tc vMerge="1">
                  <a:txBody>
                    <a:bodyPr/>
                    <a:lstStyle/>
                    <a:p>
                      <a:endParaRPr lang="en-US" sz="1400" dirty="0">
                        <a:latin typeface="Comic Sans MS" pitchFamily="66" charset="0"/>
                      </a:endParaRPr>
                    </a:p>
                  </a:txBody>
                  <a:tcPr/>
                </a:tc>
                <a:tc rowSpan="3">
                  <a:txBody>
                    <a:bodyPr/>
                    <a:lstStyle/>
                    <a:p>
                      <a:endParaRPr lang="en-US" sz="1200" dirty="0" smtClean="0"/>
                    </a:p>
                    <a:p>
                      <a:endParaRPr lang="en-US" sz="1200" dirty="0" smtClean="0"/>
                    </a:p>
                    <a:p>
                      <a:r>
                        <a:rPr lang="en-US" sz="1200" dirty="0" smtClean="0"/>
                        <a:t>Target Area Design Study</a:t>
                      </a:r>
                      <a:endParaRPr lang="en-US" sz="1200" dirty="0">
                        <a:latin typeface="+mn-lt"/>
                      </a:endParaRPr>
                    </a:p>
                  </a:txBody>
                  <a:tcPr/>
                </a:tc>
                <a:tc>
                  <a:txBody>
                    <a:bodyPr/>
                    <a:lstStyle/>
                    <a:p>
                      <a:r>
                        <a:rPr lang="en-US" sz="1200" dirty="0" smtClean="0"/>
                        <a:t>5. Target Study</a:t>
                      </a:r>
                      <a:endParaRPr lang="en-US" sz="1200" dirty="0">
                        <a:latin typeface="+mn-lt"/>
                      </a:endParaRPr>
                    </a:p>
                  </a:txBody>
                  <a:tcPr/>
                </a:tc>
                <a:tc gridSpan="2">
                  <a:txBody>
                    <a:bodyPr/>
                    <a:lstStyle/>
                    <a:p>
                      <a:endParaRPr lang="en-US" sz="1200">
                        <a:latin typeface="+mn-lt"/>
                      </a:endParaRPr>
                    </a:p>
                  </a:txBody>
                  <a:tcPr/>
                </a:tc>
                <a:tc hMerge="1">
                  <a:txBody>
                    <a:bodyPr/>
                    <a:lstStyle/>
                    <a:p>
                      <a:endParaRPr lang="en-US" sz="1400">
                        <a:latin typeface="Comic Sans MS" pitchFamily="66" charset="0"/>
                      </a:endParaRPr>
                    </a:p>
                  </a:txBody>
                  <a:tcPr/>
                </a:tc>
                <a:tc>
                  <a:txBody>
                    <a:bodyPr/>
                    <a:lstStyle/>
                    <a:p>
                      <a:endParaRPr lang="en-US" sz="1200" dirty="0">
                        <a:latin typeface="+mn-lt"/>
                      </a:endParaRPr>
                    </a:p>
                  </a:txBody>
                  <a:tcPr/>
                </a:tc>
              </a:tr>
              <a:tr h="370840">
                <a:tc vMerge="1">
                  <a:txBody>
                    <a:bodyPr/>
                    <a:lstStyle/>
                    <a:p>
                      <a:endParaRPr lang="en-US"/>
                    </a:p>
                  </a:txBody>
                  <a:tcPr/>
                </a:tc>
                <a:tc vMerge="1">
                  <a:txBody>
                    <a:bodyPr/>
                    <a:lstStyle/>
                    <a:p>
                      <a:endParaRPr lang="en-US"/>
                    </a:p>
                  </a:txBody>
                  <a:tcPr/>
                </a:tc>
                <a:tc>
                  <a:txBody>
                    <a:bodyPr/>
                    <a:lstStyle/>
                    <a:p>
                      <a:r>
                        <a:rPr lang="en-US" sz="1200" dirty="0" smtClean="0"/>
                        <a:t>6. Target Area and Class A Lab</a:t>
                      </a:r>
                      <a:endParaRPr lang="en-US" sz="1200" dirty="0">
                        <a:latin typeface="+mn-lt"/>
                      </a:endParaRPr>
                    </a:p>
                  </a:txBody>
                  <a:tcPr/>
                </a:tc>
                <a:tc gridSpan="2">
                  <a:txBody>
                    <a:bodyPr/>
                    <a:lstStyle/>
                    <a:p>
                      <a:endParaRPr lang="en-US" sz="1200" dirty="0">
                        <a:latin typeface="+mn-lt"/>
                      </a:endParaRPr>
                    </a:p>
                  </a:txBody>
                  <a:tcPr/>
                </a:tc>
                <a:tc hMerge="1">
                  <a:txBody>
                    <a:bodyPr/>
                    <a:lstStyle/>
                    <a:p>
                      <a:endParaRPr lang="en-US" sz="1400">
                        <a:latin typeface="Comic Sans MS" pitchFamily="66" charset="0"/>
                      </a:endParaRPr>
                    </a:p>
                  </a:txBody>
                  <a:tcPr/>
                </a:tc>
                <a:tc>
                  <a:txBody>
                    <a:bodyPr/>
                    <a:lstStyle/>
                    <a:p>
                      <a:endParaRPr lang="en-US" sz="1200" dirty="0">
                        <a:latin typeface="+mn-lt"/>
                      </a:endParaRPr>
                    </a:p>
                  </a:txBody>
                  <a:tcPr/>
                </a:tc>
              </a:tr>
              <a:tr h="370840">
                <a:tc vMerge="1">
                  <a:txBody>
                    <a:bodyPr/>
                    <a:lstStyle/>
                    <a:p>
                      <a:endParaRPr lang="en-US"/>
                    </a:p>
                  </a:txBody>
                  <a:tcPr/>
                </a:tc>
                <a:tc vMerge="1">
                  <a:txBody>
                    <a:bodyPr/>
                    <a:lstStyle/>
                    <a:p>
                      <a:endParaRPr lang="en-US" dirty="0"/>
                    </a:p>
                  </a:txBody>
                  <a:tcPr/>
                </a:tc>
                <a:tc>
                  <a:txBody>
                    <a:bodyPr/>
                    <a:lstStyle/>
                    <a:p>
                      <a:r>
                        <a:rPr lang="en-US" sz="1200" dirty="0" smtClean="0"/>
                        <a:t>7. Injection and Beam Preparation</a:t>
                      </a:r>
                      <a:endParaRPr lang="en-US" sz="1200" dirty="0">
                        <a:latin typeface="+mn-lt"/>
                      </a:endParaRPr>
                    </a:p>
                  </a:txBody>
                  <a:tcPr/>
                </a:tc>
                <a:tc gridSpan="2">
                  <a:txBody>
                    <a:bodyPr/>
                    <a:lstStyle/>
                    <a:p>
                      <a:endParaRPr lang="en-US" sz="1200">
                        <a:latin typeface="+mn-lt"/>
                      </a:endParaRPr>
                    </a:p>
                  </a:txBody>
                  <a:tcPr/>
                </a:tc>
                <a:tc hMerge="1">
                  <a:txBody>
                    <a:bodyPr/>
                    <a:lstStyle/>
                    <a:p>
                      <a:endParaRPr lang="en-US" sz="1400" dirty="0">
                        <a:latin typeface="Comic Sans MS" pitchFamily="66" charset="0"/>
                      </a:endParaRPr>
                    </a:p>
                  </a:txBody>
                  <a:tcPr/>
                </a:tc>
                <a:tc>
                  <a:txBody>
                    <a:bodyPr/>
                    <a:lstStyle/>
                    <a:p>
                      <a:endParaRPr lang="en-US" sz="1200" dirty="0">
                        <a:latin typeface="+mn-lt"/>
                      </a:endParaRPr>
                    </a:p>
                  </a:txBody>
                  <a:tcPr/>
                </a:tc>
              </a:tr>
              <a:tr h="370840">
                <a:tc vMerge="1">
                  <a:txBody>
                    <a:bodyPr/>
                    <a:lstStyle/>
                    <a:p>
                      <a:endParaRPr lang="en-US" sz="1400" dirty="0">
                        <a:latin typeface="Comic Sans MS" pitchFamily="66" charset="0"/>
                      </a:endParaRPr>
                    </a:p>
                  </a:txBody>
                  <a:tcPr/>
                </a:tc>
                <a:tc rowSpan="4">
                  <a:txBody>
                    <a:bodyPr/>
                    <a:lstStyle/>
                    <a:p>
                      <a:endParaRPr lang="en-US" sz="1200" dirty="0">
                        <a:latin typeface="+mn-lt"/>
                      </a:endParaRPr>
                    </a:p>
                  </a:txBody>
                  <a:tcPr/>
                </a:tc>
                <a:tc rowSpan="4">
                  <a:txBody>
                    <a:bodyPr/>
                    <a:lstStyle/>
                    <a:p>
                      <a:endParaRPr lang="en-US" sz="1200" dirty="0" smtClean="0"/>
                    </a:p>
                    <a:p>
                      <a:endParaRPr lang="en-US" sz="1200" dirty="0" smtClean="0"/>
                    </a:p>
                    <a:p>
                      <a:endParaRPr lang="en-US" sz="1200" dirty="0" smtClean="0"/>
                    </a:p>
                    <a:p>
                      <a:r>
                        <a:rPr lang="en-US" sz="1200" dirty="0" smtClean="0"/>
                        <a:t>8. Safety</a:t>
                      </a:r>
                      <a:endParaRPr lang="en-US" sz="1200" dirty="0">
                        <a:latin typeface="+mn-lt"/>
                      </a:endParaRPr>
                    </a:p>
                  </a:txBody>
                  <a:tcPr/>
                </a:tc>
                <a:tc gridSpan="2">
                  <a:txBody>
                    <a:bodyPr/>
                    <a:lstStyle/>
                    <a:p>
                      <a:r>
                        <a:rPr lang="en-US" sz="1200" dirty="0" smtClean="0"/>
                        <a:t>8.1 Radiation Protection</a:t>
                      </a:r>
                      <a:endParaRPr lang="en-US" sz="1200" dirty="0">
                        <a:latin typeface="+mn-lt"/>
                      </a:endParaRPr>
                    </a:p>
                  </a:txBody>
                  <a:tcPr/>
                </a:tc>
                <a:tc hMerge="1">
                  <a:txBody>
                    <a:bodyPr/>
                    <a:lstStyle/>
                    <a:p>
                      <a:endParaRPr lang="en-US" sz="1400" dirty="0">
                        <a:latin typeface="Comic Sans MS" pitchFamily="66" charset="0"/>
                      </a:endParaRPr>
                    </a:p>
                  </a:txBody>
                  <a:tcPr/>
                </a:tc>
                <a:tc>
                  <a:txBody>
                    <a:bodyPr/>
                    <a:lstStyle/>
                    <a:p>
                      <a:r>
                        <a:rPr lang="en-US" sz="1200" dirty="0" smtClean="0"/>
                        <a:t>Simulations, shielding, operation, waste…</a:t>
                      </a:r>
                      <a:endParaRPr lang="en-US" sz="1200" dirty="0">
                        <a:latin typeface="+mn-lt"/>
                      </a:endParaRPr>
                    </a:p>
                  </a:txBody>
                  <a:tcPr/>
                </a:tc>
              </a:tr>
              <a:tr h="370840">
                <a:tc vMerge="1">
                  <a:txBody>
                    <a:bodyPr/>
                    <a:lstStyle/>
                    <a:p>
                      <a:endParaRPr lang="en-US"/>
                    </a:p>
                  </a:txBody>
                  <a:tcPr/>
                </a:tc>
                <a:tc vMerge="1">
                  <a:txBody>
                    <a:bodyPr/>
                    <a:lstStyle/>
                    <a:p>
                      <a:endParaRPr lang="en-US" sz="1200" dirty="0"/>
                    </a:p>
                  </a:txBody>
                  <a:tcPr/>
                </a:tc>
                <a:tc vMerge="1">
                  <a:txBody>
                    <a:bodyPr/>
                    <a:lstStyle/>
                    <a:p>
                      <a:endParaRPr lang="en-US" sz="1200" dirty="0"/>
                    </a:p>
                  </a:txBody>
                  <a:tcPr/>
                </a:tc>
                <a:tc gridSpan="2">
                  <a:txBody>
                    <a:bodyPr/>
                    <a:lstStyle/>
                    <a:p>
                      <a:r>
                        <a:rPr lang="en-US" sz="1200" dirty="0" smtClean="0"/>
                        <a:t>8.2 General Safety</a:t>
                      </a:r>
                      <a:endParaRPr lang="en-US" sz="1200" dirty="0">
                        <a:latin typeface="+mn-lt"/>
                      </a:endParaRPr>
                    </a:p>
                  </a:txBody>
                  <a:tcPr/>
                </a:tc>
                <a:tc hMerge="1">
                  <a:txBody>
                    <a:bodyPr/>
                    <a:lstStyle/>
                    <a:p>
                      <a:endParaRPr lang="en-US" sz="1400" dirty="0">
                        <a:latin typeface="Comic Sans MS" pitchFamily="66" charset="0"/>
                      </a:endParaRPr>
                    </a:p>
                  </a:txBody>
                  <a:tcPr/>
                </a:tc>
                <a:tc>
                  <a:txBody>
                    <a:bodyPr/>
                    <a:lstStyle/>
                    <a:p>
                      <a:r>
                        <a:rPr lang="en-US" sz="1200" dirty="0" smtClean="0"/>
                        <a:t>Risk analysis, safety files…</a:t>
                      </a:r>
                      <a:endParaRPr lang="en-US" sz="1200" dirty="0">
                        <a:latin typeface="+mn-lt"/>
                      </a:endParaRPr>
                    </a:p>
                  </a:txBody>
                  <a:tcPr/>
                </a:tc>
              </a:tr>
              <a:tr h="370840">
                <a:tc vMerge="1">
                  <a:txBody>
                    <a:bodyPr/>
                    <a:lstStyle/>
                    <a:p>
                      <a:endParaRPr lang="en-US"/>
                    </a:p>
                  </a:txBody>
                  <a:tcPr/>
                </a:tc>
                <a:tc vMerge="1">
                  <a:txBody>
                    <a:bodyPr/>
                    <a:lstStyle/>
                    <a:p>
                      <a:endParaRPr lang="en-US" sz="1200" dirty="0"/>
                    </a:p>
                  </a:txBody>
                  <a:tcPr/>
                </a:tc>
                <a:tc vMerge="1">
                  <a:txBody>
                    <a:bodyPr/>
                    <a:lstStyle/>
                    <a:p>
                      <a:endParaRPr lang="en-US" sz="1200" dirty="0"/>
                    </a:p>
                  </a:txBody>
                  <a:tcPr/>
                </a:tc>
                <a:tc gridSpan="2">
                  <a:txBody>
                    <a:bodyPr/>
                    <a:lstStyle/>
                    <a:p>
                      <a:r>
                        <a:rPr lang="en-US" sz="1200" dirty="0" smtClean="0"/>
                        <a:t>8.3 Access</a:t>
                      </a:r>
                      <a:endParaRPr lang="en-US" sz="1200" dirty="0">
                        <a:latin typeface="+mn-lt"/>
                      </a:endParaRPr>
                    </a:p>
                  </a:txBody>
                  <a:tcPr/>
                </a:tc>
                <a:tc hMerge="1">
                  <a:txBody>
                    <a:bodyPr/>
                    <a:lstStyle/>
                    <a:p>
                      <a:endParaRPr lang="en-US" sz="1400" dirty="0">
                        <a:latin typeface="Comic Sans MS" pitchFamily="66" charset="0"/>
                      </a:endParaRPr>
                    </a:p>
                  </a:txBody>
                  <a:tcPr/>
                </a:tc>
                <a:tc>
                  <a:txBody>
                    <a:bodyPr/>
                    <a:lstStyle/>
                    <a:p>
                      <a:r>
                        <a:rPr lang="en-US" sz="1200" dirty="0" smtClean="0"/>
                        <a:t>Interlocks,</a:t>
                      </a:r>
                      <a:r>
                        <a:rPr lang="en-US" sz="1200" baseline="0" dirty="0" smtClean="0"/>
                        <a:t> control…</a:t>
                      </a:r>
                      <a:endParaRPr lang="en-US" sz="1200" dirty="0">
                        <a:latin typeface="+mn-lt"/>
                      </a:endParaRPr>
                    </a:p>
                  </a:txBody>
                  <a:tcPr/>
                </a:tc>
              </a:tr>
              <a:tr h="370840">
                <a:tc vMerge="1">
                  <a:txBody>
                    <a:bodyPr/>
                    <a:lstStyle/>
                    <a:p>
                      <a:endParaRPr lang="en-US"/>
                    </a:p>
                  </a:txBody>
                  <a:tcPr/>
                </a:tc>
                <a:tc vMerge="1">
                  <a:txBody>
                    <a:bodyPr/>
                    <a:lstStyle/>
                    <a:p>
                      <a:endParaRPr lang="en-US" sz="1200" dirty="0"/>
                    </a:p>
                  </a:txBody>
                  <a:tcPr/>
                </a:tc>
                <a:tc vMerge="1">
                  <a:txBody>
                    <a:bodyPr/>
                    <a:lstStyle/>
                    <a:p>
                      <a:endParaRPr lang="en-US" sz="1200" dirty="0"/>
                    </a:p>
                  </a:txBody>
                  <a:tcPr/>
                </a:tc>
                <a:tc gridSpan="2">
                  <a:txBody>
                    <a:bodyPr/>
                    <a:lstStyle/>
                    <a:p>
                      <a:r>
                        <a:rPr lang="en-US" sz="1200" dirty="0" smtClean="0"/>
                        <a:t>8.4 Fire Detection</a:t>
                      </a:r>
                      <a:endParaRPr lang="en-US" sz="1200" dirty="0">
                        <a:latin typeface="+mn-lt"/>
                      </a:endParaRPr>
                    </a:p>
                  </a:txBody>
                  <a:tcPr/>
                </a:tc>
                <a:tc hMerge="1">
                  <a:txBody>
                    <a:bodyPr/>
                    <a:lstStyle/>
                    <a:p>
                      <a:endParaRPr lang="en-US" sz="1400" dirty="0">
                        <a:latin typeface="Comic Sans MS" pitchFamily="66" charset="0"/>
                      </a:endParaRPr>
                    </a:p>
                  </a:txBody>
                  <a:tcPr/>
                </a:tc>
                <a:tc>
                  <a:txBody>
                    <a:bodyPr/>
                    <a:lstStyle/>
                    <a:p>
                      <a:endParaRPr lang="en-US" sz="1200" dirty="0">
                        <a:latin typeface="+mn-lt"/>
                      </a:endParaRPr>
                    </a:p>
                  </a:txBody>
                  <a:tcPr/>
                </a:tc>
              </a:tr>
            </a:tbl>
          </a:graphicData>
        </a:graphic>
      </p:graphicFrame>
      <p:pic>
        <p:nvPicPr>
          <p:cNvPr id="5"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7"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lanning HIE-ISOLDE v1_0_merlin2.pdf"/>
          <p:cNvPicPr>
            <a:picLocks noChangeAspect="1"/>
          </p:cNvPicPr>
          <p:nvPr/>
        </p:nvPicPr>
        <p:blipFill>
          <a:blip r:embed="rId3" cstate="print"/>
          <a:stretch>
            <a:fillRect/>
          </a:stretch>
        </p:blipFill>
        <p:spPr>
          <a:xfrm>
            <a:off x="304800" y="1219200"/>
            <a:ext cx="8534400" cy="5546796"/>
          </a:xfrm>
          <a:prstGeom prst="rect">
            <a:avLst/>
          </a:prstGeom>
        </p:spPr>
      </p:pic>
      <p:sp>
        <p:nvSpPr>
          <p:cNvPr id="4" name="Title 3"/>
          <p:cNvSpPr>
            <a:spLocks noGrp="1"/>
          </p:cNvSpPr>
          <p:nvPr>
            <p:ph type="title"/>
          </p:nvPr>
        </p:nvSpPr>
        <p:spPr/>
        <p:txBody>
          <a:bodyPr/>
          <a:lstStyle/>
          <a:p>
            <a:r>
              <a:rPr lang="en-US" dirty="0" smtClean="0"/>
              <a:t>HIE-ISOLDE Schedule</a:t>
            </a:r>
            <a:endParaRPr lang="en-US" dirty="0"/>
          </a:p>
        </p:txBody>
      </p:sp>
      <p:pic>
        <p:nvPicPr>
          <p:cNvPr id="6" name="Picture 5"/>
          <p:cNvPicPr>
            <a:picLocks noChangeAspect="1" noChangeArrowheads="1"/>
          </p:cNvPicPr>
          <p:nvPr/>
        </p:nvPicPr>
        <p:blipFill>
          <a:blip r:embed="rId4" cstate="print"/>
          <a:srcRect/>
          <a:stretch>
            <a:fillRect/>
          </a:stretch>
        </p:blipFill>
        <p:spPr bwMode="auto">
          <a:xfrm>
            <a:off x="7924800" y="228600"/>
            <a:ext cx="923306" cy="914400"/>
          </a:xfrm>
          <a:prstGeom prst="rect">
            <a:avLst/>
          </a:prstGeom>
          <a:noFill/>
          <a:ln w="9525">
            <a:noFill/>
            <a:miter lim="800000"/>
            <a:headEnd/>
            <a:tailEnd/>
          </a:ln>
        </p:spPr>
      </p:pic>
      <p:sp>
        <p:nvSpPr>
          <p:cNvPr id="10" name="TextBox 9"/>
          <p:cNvSpPr txBox="1"/>
          <p:nvPr/>
        </p:nvSpPr>
        <p:spPr>
          <a:xfrm>
            <a:off x="1676400" y="3048000"/>
            <a:ext cx="5410200" cy="3139321"/>
          </a:xfrm>
          <a:prstGeom prst="rect">
            <a:avLst/>
          </a:prstGeom>
          <a:gradFill flip="none" rotWithShape="1">
            <a:gsLst>
              <a:gs pos="0">
                <a:schemeClr val="accent1"/>
              </a:gs>
              <a:gs pos="100000">
                <a:prstClr val="white"/>
              </a:gs>
            </a:gsLst>
            <a:lin ang="0" scaled="1"/>
            <a:tileRect/>
          </a:gradFill>
        </p:spPr>
        <p:txBody>
          <a:bodyPr wrap="square" rtlCol="0">
            <a:spAutoFit/>
          </a:bodyPr>
          <a:lstStyle/>
          <a:p>
            <a:r>
              <a:rPr lang="en-US" dirty="0" smtClean="0"/>
              <a:t>Important milestones for Energy Upgrade:</a:t>
            </a:r>
          </a:p>
          <a:p>
            <a:pPr>
              <a:buFont typeface="Arial"/>
              <a:buChar char="•"/>
            </a:pPr>
            <a:r>
              <a:rPr lang="en-US" dirty="0" smtClean="0"/>
              <a:t>Start project Jan 1</a:t>
            </a:r>
            <a:r>
              <a:rPr lang="en-US" baseline="30000" dirty="0" smtClean="0"/>
              <a:t>st</a:t>
            </a:r>
            <a:r>
              <a:rPr lang="en-US" dirty="0" smtClean="0"/>
              <a:t> 2010</a:t>
            </a:r>
          </a:p>
          <a:p>
            <a:pPr>
              <a:buFont typeface="Arial"/>
              <a:buChar char="•"/>
            </a:pPr>
            <a:r>
              <a:rPr lang="en-US" dirty="0" smtClean="0"/>
              <a:t>Cryogenics building ready  Dec 2011</a:t>
            </a:r>
          </a:p>
          <a:p>
            <a:pPr>
              <a:buFont typeface="Arial"/>
              <a:buChar char="•"/>
            </a:pPr>
            <a:r>
              <a:rPr lang="en-US" dirty="0" smtClean="0"/>
              <a:t>Installation infrastructures completed Dec 2012</a:t>
            </a:r>
          </a:p>
          <a:p>
            <a:pPr>
              <a:buFont typeface="Arial"/>
              <a:buChar char="•"/>
            </a:pPr>
            <a:r>
              <a:rPr lang="en-US" dirty="0" smtClean="0"/>
              <a:t>Cryogenics installed and commissioned Jun 2013</a:t>
            </a:r>
          </a:p>
          <a:p>
            <a:pPr>
              <a:buFont typeface="Arial"/>
              <a:buChar char="•"/>
            </a:pPr>
            <a:r>
              <a:rPr lang="en-US" dirty="0" smtClean="0"/>
              <a:t>High energy beam line (5.5 </a:t>
            </a:r>
            <a:r>
              <a:rPr lang="en-US" dirty="0" err="1" smtClean="0"/>
              <a:t>MeV/u</a:t>
            </a:r>
            <a:r>
              <a:rPr lang="en-US" dirty="0" smtClean="0"/>
              <a:t>) installed by March 2013</a:t>
            </a:r>
          </a:p>
          <a:p>
            <a:pPr>
              <a:buFont typeface="Arial"/>
              <a:buChar char="•"/>
            </a:pPr>
            <a:r>
              <a:rPr lang="en-US" dirty="0" smtClean="0"/>
              <a:t>Full </a:t>
            </a:r>
            <a:r>
              <a:rPr lang="en-US" dirty="0" err="1" smtClean="0"/>
              <a:t>Linac</a:t>
            </a:r>
            <a:r>
              <a:rPr lang="en-US" dirty="0" smtClean="0"/>
              <a:t> (10 </a:t>
            </a:r>
            <a:r>
              <a:rPr lang="en-US" dirty="0" err="1" smtClean="0"/>
              <a:t>MeV</a:t>
            </a:r>
            <a:r>
              <a:rPr lang="en-US" dirty="0" smtClean="0"/>
              <a:t>/u) installed by Jan 2014</a:t>
            </a:r>
          </a:p>
          <a:p>
            <a:pPr>
              <a:buFont typeface="Arial"/>
              <a:buChar char="•"/>
            </a:pPr>
            <a:r>
              <a:rPr lang="en-US" dirty="0" smtClean="0"/>
              <a:t>Commissioning completed by June 2014 inline with L4 and PSB commissioning (Oct. 2013 to July 2014)</a:t>
            </a:r>
          </a:p>
          <a:p>
            <a:pPr>
              <a:buFont typeface="Arial"/>
              <a:buChar char="•"/>
            </a:pPr>
            <a:endParaRPr lang="en-US" dirty="0" smtClean="0"/>
          </a:p>
        </p:txBody>
      </p:sp>
      <p:sp>
        <p:nvSpPr>
          <p:cNvPr id="8"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r>
              <a:rPr lang="en-US" dirty="0" smtClean="0"/>
              <a:t>Current Cost Estimate</a:t>
            </a:r>
            <a:endParaRPr lang="en-US" dirty="0"/>
          </a:p>
        </p:txBody>
      </p:sp>
      <p:sp>
        <p:nvSpPr>
          <p:cNvPr id="7" name="Content Placeholder 6"/>
          <p:cNvSpPr>
            <a:spLocks noGrp="1"/>
          </p:cNvSpPr>
          <p:nvPr>
            <p:ph idx="1"/>
          </p:nvPr>
        </p:nvSpPr>
        <p:spPr>
          <a:xfrm>
            <a:off x="457200" y="4724400"/>
            <a:ext cx="8229600" cy="2057400"/>
          </a:xfrm>
        </p:spPr>
        <p:txBody>
          <a:bodyPr>
            <a:normAutofit fontScale="40000" lnSpcReduction="20000"/>
          </a:bodyPr>
          <a:lstStyle/>
          <a:p>
            <a:pPr algn="ctr">
              <a:buNone/>
            </a:pPr>
            <a:r>
              <a:rPr lang="en-GB" sz="6700" dirty="0" smtClean="0"/>
              <a:t>The current cost of HIE-ISOLDE 1 is </a:t>
            </a:r>
            <a:r>
              <a:rPr lang="en-GB" sz="6700" b="1" dirty="0" smtClean="0"/>
              <a:t>36 MCHF materials </a:t>
            </a:r>
            <a:r>
              <a:rPr lang="en-GB" sz="6700" dirty="0" smtClean="0"/>
              <a:t>and </a:t>
            </a:r>
            <a:r>
              <a:rPr lang="en-GB" sz="6700" b="1" dirty="0" smtClean="0"/>
              <a:t>124 FTE</a:t>
            </a:r>
            <a:r>
              <a:rPr lang="en-GB" sz="6700" dirty="0" smtClean="0"/>
              <a:t> (71 staff + 53 Fellows/</a:t>
            </a:r>
            <a:r>
              <a:rPr lang="en-GB" sz="6700" dirty="0" err="1" smtClean="0"/>
              <a:t>Phd</a:t>
            </a:r>
            <a:r>
              <a:rPr lang="en-GB" sz="6700" dirty="0" smtClean="0"/>
              <a:t>)</a:t>
            </a:r>
          </a:p>
          <a:p>
            <a:pPr algn="ctr">
              <a:buNone/>
            </a:pPr>
            <a:endParaRPr lang="en-GB" dirty="0" smtClean="0"/>
          </a:p>
          <a:p>
            <a:pPr algn="ctr">
              <a:buNone/>
            </a:pPr>
            <a:r>
              <a:rPr lang="en-GB" sz="5000" dirty="0" smtClean="0"/>
              <a:t>This includes the beam quality improvement and part of the </a:t>
            </a:r>
            <a:r>
              <a:rPr lang="en-GB" sz="5000" dirty="0" err="1" smtClean="0"/>
              <a:t>linac</a:t>
            </a:r>
            <a:r>
              <a:rPr lang="en-GB" sz="5000" dirty="0" smtClean="0"/>
              <a:t> design study &amp; prototyping costs (</a:t>
            </a:r>
            <a:r>
              <a:rPr lang="en-GB" sz="5000" b="1" dirty="0" smtClean="0"/>
              <a:t>5 MCHF</a:t>
            </a:r>
            <a:r>
              <a:rPr lang="en-GB" sz="5000" dirty="0" smtClean="0"/>
              <a:t> including FTE) that have already been spent, and necessary consolidation costs. Of the assured external funding (see below) </a:t>
            </a:r>
            <a:r>
              <a:rPr lang="en-GB" sz="5000" b="1" dirty="0" smtClean="0"/>
              <a:t>5 MCHF</a:t>
            </a:r>
            <a:r>
              <a:rPr lang="en-GB" sz="5000" dirty="0" smtClean="0"/>
              <a:t> remains unspent</a:t>
            </a:r>
            <a:endParaRPr lang="en-US" sz="5000" dirty="0" smtClean="0"/>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10" name="Table 9"/>
          <p:cNvGraphicFramePr>
            <a:graphicFrameLocks noGrp="1"/>
          </p:cNvGraphicFramePr>
          <p:nvPr/>
        </p:nvGraphicFramePr>
        <p:xfrm>
          <a:off x="685800" y="1524000"/>
          <a:ext cx="7467599" cy="2971800"/>
        </p:xfrm>
        <a:graphic>
          <a:graphicData uri="http://schemas.openxmlformats.org/drawingml/2006/table">
            <a:tbl>
              <a:tblPr/>
              <a:tblGrid>
                <a:gridCol w="3007633"/>
                <a:gridCol w="1642005"/>
                <a:gridCol w="1192214"/>
                <a:gridCol w="1625747"/>
              </a:tblGrid>
              <a:tr h="495300">
                <a:tc>
                  <a:txBody>
                    <a:bodyPr/>
                    <a:lstStyle/>
                    <a:p>
                      <a:pPr>
                        <a:spcAft>
                          <a:spcPts val="0"/>
                        </a:spcAft>
                      </a:pPr>
                      <a:endParaRPr lang="en-GB" sz="1600" b="1"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Materials MCHF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staff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Fellows/students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spcAft>
                          <a:spcPts val="0"/>
                        </a:spcAft>
                      </a:pPr>
                      <a:r>
                        <a:rPr lang="en-GB" sz="1600" b="1" dirty="0">
                          <a:latin typeface="+mj-lt"/>
                          <a:ea typeface="Times New Roman"/>
                        </a:rPr>
                        <a:t>Beam quality improvements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j-lt"/>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spcAft>
                          <a:spcPts val="0"/>
                        </a:spcAft>
                      </a:pPr>
                      <a:r>
                        <a:rPr lang="en-GB" sz="1600" b="1">
                          <a:latin typeface="+mj-lt"/>
                          <a:ea typeface="Times New Roman"/>
                        </a:rPr>
                        <a:t>Prototyping, Linac up to 5.5 MeV/u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j-lt"/>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spcAft>
                          <a:spcPts val="0"/>
                        </a:spcAft>
                      </a:pPr>
                      <a:r>
                        <a:rPr lang="en-GB" sz="1600" b="1">
                          <a:latin typeface="+mj-lt"/>
                          <a:ea typeface="Times New Roman"/>
                        </a:rPr>
                        <a:t>Infrastructure, management and 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j-lt"/>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j-lt"/>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spcAft>
                          <a:spcPts val="0"/>
                        </a:spcAft>
                      </a:pPr>
                      <a:r>
                        <a:rPr lang="en-GB" sz="1600" b="1">
                          <a:latin typeface="+mj-lt"/>
                          <a:ea typeface="Times New Roman"/>
                        </a:rPr>
                        <a:t>Linac up to 10 MeV/u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j-lt"/>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spcAft>
                          <a:spcPts val="0"/>
                        </a:spcAft>
                      </a:pPr>
                      <a:r>
                        <a:rPr lang="en-GB" sz="1600" b="1" dirty="0">
                          <a:latin typeface="+mj-lt"/>
                          <a:ea typeface="Times New Roman"/>
                        </a:rPr>
                        <a:t>Design study for intensity upgrade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j-lt"/>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j-lt"/>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Cost and Manpower for </a:t>
            </a:r>
            <a:r>
              <a:rPr lang="en-US" dirty="0" err="1" smtClean="0"/>
              <a:t>Linac</a:t>
            </a:r>
            <a:endParaRPr lang="en-US" dirty="0"/>
          </a:p>
        </p:txBody>
      </p:sp>
      <p:graphicFrame>
        <p:nvGraphicFramePr>
          <p:cNvPr id="4" name="Content Placeholder 3"/>
          <p:cNvGraphicFramePr>
            <a:graphicFrameLocks noGrp="1"/>
          </p:cNvGraphicFramePr>
          <p:nvPr>
            <p:ph idx="1"/>
          </p:nvPr>
        </p:nvGraphicFramePr>
        <p:xfrm>
          <a:off x="152399" y="838208"/>
          <a:ext cx="8763001" cy="5791190"/>
        </p:xfrm>
        <a:graphic>
          <a:graphicData uri="http://schemas.openxmlformats.org/drawingml/2006/table">
            <a:tbl>
              <a:tblPr/>
              <a:tblGrid>
                <a:gridCol w="608000"/>
                <a:gridCol w="607998"/>
                <a:gridCol w="607998"/>
                <a:gridCol w="462005"/>
                <a:gridCol w="533400"/>
                <a:gridCol w="538408"/>
                <a:gridCol w="435271"/>
                <a:gridCol w="474121"/>
                <a:gridCol w="384905"/>
                <a:gridCol w="432969"/>
                <a:gridCol w="211878"/>
                <a:gridCol w="423755"/>
                <a:gridCol w="435271"/>
                <a:gridCol w="435271"/>
                <a:gridCol w="435271"/>
                <a:gridCol w="432969"/>
                <a:gridCol w="435271"/>
                <a:gridCol w="435271"/>
                <a:gridCol w="432969"/>
              </a:tblGrid>
              <a:tr h="280219">
                <a:tc>
                  <a:txBody>
                    <a:bodyPr/>
                    <a:lstStyle/>
                    <a:p>
                      <a:pPr algn="l" fontAlgn="b"/>
                      <a:r>
                        <a:rPr lang="en-US" sz="600" b="0" i="0" u="none" strike="noStrike" dirty="0">
                          <a:latin typeface="Verdana"/>
                        </a:rPr>
                        <a:t>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600" b="0" i="0" u="none" strike="noStrike">
                          <a:latin typeface="Verdana"/>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Verdana"/>
                        </a:rPr>
                        <a:t>Total Cost (kCHF)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FTE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13">
                <a:tc>
                  <a:txBody>
                    <a:bodyPr/>
                    <a:lstStyle/>
                    <a:p>
                      <a:pPr algn="l" fontAlgn="b"/>
                      <a:r>
                        <a:rPr lang="en-US" sz="6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600" b="0" i="0" u="none" strike="noStrike" dirty="0">
                          <a:latin typeface="Verdana"/>
                        </a:rPr>
                        <a:t>Project Management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3406">
                <a:tc>
                  <a:txBody>
                    <a:bodyPr/>
                    <a:lstStyle/>
                    <a:p>
                      <a:pPr algn="l" fontAlgn="b"/>
                      <a:r>
                        <a:rPr lang="en-US" sz="600" b="0" i="0" u="none" strike="noStrike">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dirty="0">
                          <a:latin typeface="Verdana"/>
                        </a:rPr>
                        <a:t>Project leader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dirty="0" err="1">
                          <a:latin typeface="Verdana"/>
                        </a:rPr>
                        <a:t>Linac</a:t>
                      </a:r>
                      <a:r>
                        <a:rPr lang="en-US" sz="600" b="0" i="0" u="none" strike="noStrike" dirty="0">
                          <a:latin typeface="Verdana"/>
                        </a:rPr>
                        <a:t> coordination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Design study coordination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dirty="0">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2.0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600" b="0" i="0" u="none" strike="noStrike" dirty="0">
                          <a:latin typeface="Verdana"/>
                        </a:rPr>
                        <a:t>Budget and planning management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dirty="0" err="1">
                          <a:latin typeface="Verdana"/>
                        </a:rPr>
                        <a:t>Linac</a:t>
                      </a:r>
                      <a:r>
                        <a:rPr lang="en-US" sz="600" b="0" i="0" u="none" strike="noStrike" dirty="0">
                          <a:latin typeface="Verdana"/>
                        </a:rPr>
                        <a:t> system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Cavity RF</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dirty="0">
                          <a:latin typeface="Verdana"/>
                        </a:rPr>
                        <a:t>Cavity Design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0.25</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1" u="none" strike="noStrike">
                          <a:latin typeface="Verdana"/>
                        </a:rPr>
                        <a:t>  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LLRF system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Power RF system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1" u="none" strike="noStrike">
                          <a:latin typeface="Verdana"/>
                        </a:rPr>
                        <a:t>  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Tuning and interlocks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dirty="0">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4.4</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Cavity Manufacturing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Copper Substrate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2350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7</a:t>
                      </a:r>
                      <a:r>
                        <a:rPr lang="en-US" sz="600" b="0" i="0" u="none" strike="noStrike" dirty="0" smtClean="0">
                          <a:latin typeface="Verdana"/>
                        </a:rPr>
                        <a:t>00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7</a:t>
                      </a:r>
                      <a:r>
                        <a:rPr lang="en-US" sz="600" b="0" i="0" u="none" strike="noStrike" dirty="0" smtClean="0">
                          <a:latin typeface="Verdana"/>
                        </a:rPr>
                        <a:t>00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7</a:t>
                      </a:r>
                      <a:r>
                        <a:rPr lang="en-US" sz="600" b="0" i="0" u="none" strike="noStrike" dirty="0" smtClean="0">
                          <a:latin typeface="Verdana"/>
                        </a:rPr>
                        <a:t>00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250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1" u="none" strike="noStrike">
                          <a:latin typeface="Verdana"/>
                        </a:rPr>
                        <a:t>  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600" b="0" i="0" u="none" strike="noStrike" dirty="0">
                          <a:latin typeface="Verdana"/>
                        </a:rPr>
                        <a:t>Surface treatment NB </a:t>
                      </a:r>
                      <a:r>
                        <a:rPr lang="en-US" sz="600" b="0" i="0" u="none" strike="noStrike" dirty="0" err="1">
                          <a:latin typeface="Verdana"/>
                        </a:rPr>
                        <a:t>Sputttering</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dirty="0">
                          <a:latin typeface="Verdana"/>
                        </a:rPr>
                        <a:t>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8.48</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2.4</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3.1</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1.05</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1" u="none" strike="noStrike">
                          <a:latin typeface="Verdana"/>
                        </a:rPr>
                        <a:t>  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IS TE/VSC</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dirty="0">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Beam Dynamics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Cryomodules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4600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7.75</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1.9</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2.95</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1.5</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0.7</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1" u="none" strike="noStrike">
                          <a:latin typeface="Verdana"/>
                        </a:rPr>
                        <a:t>  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Design Office EN/MME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Beam Instrumentations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SC solenoids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Solenoid</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Current leads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Power supply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Beam transfer line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Magnets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Supports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Linac integration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1" i="0" u="none" strike="noStrike">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600" b="1" i="0" u="none" strike="noStrike">
                          <a:latin typeface="Verdana"/>
                        </a:rPr>
                        <a:t>Infrastructure &amp; Integrations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Civil engineering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Cooling &amp; ventilation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Electrical systems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Vacuum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Cryogenic system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Power converters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6.0</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smtClean="0">
                          <a:latin typeface="Verdana"/>
                        </a:rPr>
                        <a:t>2.7</a:t>
                      </a:r>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Control system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Verdana"/>
                        </a:rPr>
                        <a:t>Survey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Verdana"/>
                      </a:endParaRPr>
                    </a:p>
                  </a:txBody>
                  <a:tcPr marL="0" marR="0" marT="0" marB="0" anchor="b">
                    <a:lnL>
                      <a:noFill/>
                    </a:lnL>
                    <a:lnR>
                      <a:noFill/>
                    </a:lnR>
                    <a:lnT>
                      <a:noFill/>
                    </a:lnT>
                    <a:lnB>
                      <a:noFill/>
                    </a:lnB>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439.44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104.16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175.68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600" b="0" i="0" u="none" strike="noStrike">
                          <a:latin typeface="Verdana"/>
                        </a:rPr>
                        <a:t> Installations and commissioning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Single cavity test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0" u="none" strike="noStrike">
                          <a:latin typeface="Verdana"/>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Cryomodule test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86813">
                <a:tc>
                  <a:txBody>
                    <a:bodyPr/>
                    <a:lstStyle/>
                    <a:p>
                      <a:pPr algn="l" fontAlgn="b"/>
                      <a:r>
                        <a:rPr lang="en-US" sz="600" b="0" i="0" u="none" strike="noStrike">
                          <a:latin typeface="Verdana"/>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Verdana"/>
                        </a:rPr>
                        <a:t>Linac commissioning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600" b="0"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3406">
                <a:tc>
                  <a:txBody>
                    <a:bodyPr/>
                    <a:lstStyle/>
                    <a:p>
                      <a:pPr algn="l" fontAlgn="b"/>
                      <a:r>
                        <a:rPr lang="en-US" sz="600" b="0" i="1" u="none" strike="noStrike">
                          <a:latin typeface="Verdana"/>
                        </a:rPr>
                        <a:t>  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600" b="0" i="0" u="none" strike="noStrike">
                          <a:latin typeface="Verdana"/>
                        </a:rPr>
                        <a:t>Control applications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6813">
                <a:tc>
                  <a:txBody>
                    <a:bodyPr/>
                    <a:lstStyle/>
                    <a:p>
                      <a:pPr algn="l" fontAlgn="b"/>
                      <a:endParaRPr lang="en-US" sz="6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latin typeface="Verdan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27761</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4576</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10937</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9103</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2666</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479</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smtClean="0">
                          <a:latin typeface="Verdana"/>
                        </a:rPr>
                        <a:t>87.27</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17.65</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24.7</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18.95</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latin typeface="Verdana"/>
                        </a:rPr>
                        <a:t>12.45</a:t>
                      </a:r>
                      <a:endParaRPr lang="en-US" sz="900" b="1" i="0" u="none" strike="noStrike" dirty="0">
                        <a:latin typeface="Verdan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noChangeArrowheads="1"/>
          </p:cNvPicPr>
          <p:nvPr/>
        </p:nvPicPr>
        <p:blipFill>
          <a:blip r:embed="rId3" cstate="print"/>
          <a:srcRect/>
          <a:stretch>
            <a:fillRect/>
          </a:stretch>
        </p:blipFill>
        <p:spPr bwMode="auto">
          <a:xfrm>
            <a:off x="8229600" y="152400"/>
            <a:ext cx="609600" cy="603720"/>
          </a:xfrm>
          <a:prstGeom prst="rect">
            <a:avLst/>
          </a:prstGeom>
          <a:noFill/>
          <a:ln w="9525">
            <a:noFill/>
            <a:miter lim="800000"/>
            <a:headEnd/>
            <a:tailEnd/>
          </a:ln>
        </p:spPr>
      </p:pic>
      <p:sp>
        <p:nvSpPr>
          <p:cNvPr id="7"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1143000"/>
          </a:xfrm>
        </p:spPr>
        <p:txBody>
          <a:bodyPr>
            <a:normAutofit/>
          </a:bodyPr>
          <a:lstStyle/>
          <a:p>
            <a:r>
              <a:rPr lang="en-US" sz="3600" dirty="0" smtClean="0"/>
              <a:t>Design Study Cost and Manpower</a:t>
            </a:r>
            <a:endParaRPr lang="en-US" sz="3600" dirty="0"/>
          </a:p>
        </p:txBody>
      </p:sp>
      <p:graphicFrame>
        <p:nvGraphicFramePr>
          <p:cNvPr id="8" name="Table 7"/>
          <p:cNvGraphicFramePr>
            <a:graphicFrameLocks noGrp="1"/>
          </p:cNvGraphicFramePr>
          <p:nvPr/>
        </p:nvGraphicFramePr>
        <p:xfrm>
          <a:off x="609600" y="838200"/>
          <a:ext cx="7848601" cy="5811865"/>
        </p:xfrm>
        <a:graphic>
          <a:graphicData uri="http://schemas.openxmlformats.org/drawingml/2006/table">
            <a:tbl>
              <a:tblPr/>
              <a:tblGrid>
                <a:gridCol w="551316"/>
                <a:gridCol w="551316"/>
                <a:gridCol w="551316"/>
                <a:gridCol w="551316"/>
                <a:gridCol w="551316"/>
                <a:gridCol w="684042"/>
                <a:gridCol w="520687"/>
                <a:gridCol w="428803"/>
                <a:gridCol w="421144"/>
                <a:gridCol w="408383"/>
                <a:gridCol w="421144"/>
                <a:gridCol w="112304"/>
                <a:gridCol w="408383"/>
                <a:gridCol w="428803"/>
                <a:gridCol w="421144"/>
                <a:gridCol w="418592"/>
                <a:gridCol w="418592"/>
              </a:tblGrid>
              <a:tr h="398500">
                <a:tc>
                  <a:txBody>
                    <a:bodyPr/>
                    <a:lstStyle/>
                    <a:p>
                      <a:pPr algn="ctr" fontAlgn="b"/>
                      <a:r>
                        <a:rPr lang="en-US" sz="900" b="0" i="0" u="none" strike="noStrike" dirty="0">
                          <a:latin typeface="Verdana"/>
                        </a:rPr>
                        <a:t>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900" b="0" i="0" u="none" strike="noStrike">
                          <a:latin typeface="Verdana"/>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latin typeface="Verdana"/>
                        </a:rPr>
                        <a:t>Principal Groups Involved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Total</a:t>
                      </a:r>
                      <a:br>
                        <a:rPr lang="en-US" sz="900" b="1" i="0" u="none" strike="noStrike">
                          <a:latin typeface="Verdana"/>
                        </a:rPr>
                      </a:br>
                      <a:r>
                        <a:rPr lang="en-US" sz="900" b="1" i="0" u="none" strike="noStrike">
                          <a:latin typeface="Verdana"/>
                        </a:rPr>
                        <a:t>(kCHF)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Total FTE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latin typeface="Verdana"/>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33">
                <a:tc>
                  <a:txBody>
                    <a:bodyPr/>
                    <a:lstStyle/>
                    <a:p>
                      <a:pPr algn="l" fontAlgn="b"/>
                      <a:r>
                        <a:rPr lang="en-US" sz="900" b="1" i="0" u="none" strike="noStrike">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900" b="1" i="0" u="none" strike="noStrike" dirty="0">
                          <a:latin typeface="Verdana"/>
                        </a:rPr>
                        <a:t>Target Study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2833">
                <a:tc>
                  <a:txBody>
                    <a:bodyPr/>
                    <a:lstStyle/>
                    <a:p>
                      <a:pPr algn="l" fontAlgn="b"/>
                      <a:r>
                        <a:rPr lang="en-US" sz="900" b="0" i="0" u="none" strike="noStrike">
                          <a:latin typeface="Verdana"/>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900" b="0" i="0" u="none" strike="noStrike" dirty="0">
                          <a:latin typeface="Verdana"/>
                        </a:rPr>
                        <a:t>Conceptual target design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Target Material</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1378">
                <a:tc>
                  <a:txBody>
                    <a:bodyPr/>
                    <a:lstStyle/>
                    <a:p>
                      <a:pPr algn="l" fontAlgn="b"/>
                      <a:r>
                        <a:rPr lang="en-US" sz="900" b="0" i="1" u="none" strike="noStrike">
                          <a:latin typeface="Verdana"/>
                        </a:rPr>
                        <a:t>  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dirty="0">
                          <a:latin typeface="Verdana"/>
                        </a:rPr>
                        <a:t>Target Design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900" b="0" i="0" u="none" strike="noStrike" dirty="0">
                          <a:latin typeface="Verdana"/>
                        </a:rPr>
                        <a:t>Target handling and storage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4087">
                <a:tc>
                  <a:txBody>
                    <a:bodyPr/>
                    <a:lstStyle/>
                    <a:p>
                      <a:pPr algn="l" fontAlgn="b"/>
                      <a:r>
                        <a:rPr lang="en-US" sz="900" b="0" i="0" u="none" strike="noStrike">
                          <a:latin typeface="Verdana"/>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dirty="0">
                          <a:latin typeface="Verdana"/>
                        </a:rPr>
                        <a:t>Front ends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Verdana"/>
                        </a:rPr>
                        <a:t>EN/STI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5667">
                <a:tc>
                  <a:txBody>
                    <a:bodyPr/>
                    <a:lstStyle/>
                    <a:p>
                      <a:pPr algn="l" fontAlgn="b"/>
                      <a:r>
                        <a:rPr lang="en-US" sz="900" b="0" i="1" u="none" strike="noStrike">
                          <a:latin typeface="Verdana"/>
                        </a:rPr>
                        <a:t>  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900" b="0" i="0" u="none" strike="noStrike" dirty="0">
                          <a:latin typeface="Verdana"/>
                        </a:rPr>
                        <a:t>HV and high current systems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dirty="0">
                          <a:latin typeface="Verdana"/>
                        </a:rPr>
                        <a:t>Extraction optics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dirty="0">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5667">
                <a:tc>
                  <a:txBody>
                    <a:bodyPr/>
                    <a:lstStyle/>
                    <a:p>
                      <a:pPr algn="l" fontAlgn="b"/>
                      <a:r>
                        <a:rPr lang="en-US" sz="900" b="0" i="1" u="none" strike="noStrike">
                          <a:latin typeface="Verdana"/>
                        </a:rPr>
                        <a:t>  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latin typeface="Verdana"/>
                        </a:rPr>
                        <a:t>FE design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latin typeface="Verdana"/>
                        </a:rPr>
                        <a:t>Beam diagnostics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dirty="0">
                          <a:latin typeface="Verdan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BE/BI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5667">
                <a:tc>
                  <a:txBody>
                    <a:bodyPr/>
                    <a:lstStyle/>
                    <a:p>
                      <a:pPr algn="l" fontAlgn="b"/>
                      <a:r>
                        <a:rPr lang="en-US" sz="900" b="1" i="0" u="none" strike="noStrike">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900" b="1" i="0" u="none" strike="noStrike" dirty="0">
                          <a:latin typeface="Verdana"/>
                        </a:rPr>
                        <a:t>Target Area and Class-A lab Integration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2833">
                <a:tc>
                  <a:txBody>
                    <a:bodyPr/>
                    <a:lstStyle/>
                    <a:p>
                      <a:pPr algn="l" fontAlgn="b"/>
                      <a:r>
                        <a:rPr lang="en-US" sz="900" b="0" i="0" u="none" strike="noStrike">
                          <a:latin typeface="Verdana"/>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Layout upgrade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dirty="0">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EN/MEF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900" b="0" i="0" u="none" strike="noStrike">
                          <a:latin typeface="Verdana"/>
                        </a:rPr>
                        <a:t>Cooling and Ventilation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Electrical systems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latin typeface="Verdana"/>
                        </a:rPr>
                        <a:t>Vacuum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TE/VSC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latin typeface="Verdana"/>
                        </a:rPr>
                        <a:t>Survey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BE/ABP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Civil engineering</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GS/SEM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latin typeface="Verdana"/>
                        </a:rPr>
                        <a:t>LL controls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a:latin typeface="Verdan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2833">
                <a:tc>
                  <a:txBody>
                    <a:bodyPr/>
                    <a:lstStyle/>
                    <a:p>
                      <a:pPr algn="l" fontAlgn="b"/>
                      <a:r>
                        <a:rPr lang="en-US" sz="900" b="1" i="0" u="none" strike="noStrike">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900" b="1" i="0" u="none" strike="noStrike">
                          <a:latin typeface="Verdana"/>
                        </a:rPr>
                        <a:t>Injection and beam preparation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5667">
                <a:tc>
                  <a:txBody>
                    <a:bodyPr/>
                    <a:lstStyle/>
                    <a:p>
                      <a:pPr algn="l" fontAlgn="b"/>
                      <a:r>
                        <a:rPr lang="en-US" sz="900" b="0" i="0" u="none" strike="noStrike">
                          <a:latin typeface="Verdana"/>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Beam line magnets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TE/MSC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Off line separator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Separator areas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HRS magnet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RFQ cooler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Pre Separator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Experiment Hall</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EN/MEF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latin typeface="Verdana"/>
                        </a:rPr>
                        <a:t>Beam lines</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a:latin typeface="Verdan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PH/SME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2833">
                <a:tc>
                  <a:txBody>
                    <a:bodyPr/>
                    <a:lstStyle/>
                    <a:p>
                      <a:pPr algn="l" fontAlgn="b"/>
                      <a:r>
                        <a:rPr lang="en-US" sz="900" b="1" i="0" u="none" strike="noStrike">
                          <a:latin typeface="Verdan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latin typeface="Verdana"/>
                        </a:rPr>
                        <a:t>Safety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2833">
                <a:tc>
                  <a:txBody>
                    <a:bodyPr/>
                    <a:lstStyle/>
                    <a:p>
                      <a:pPr algn="l" fontAlgn="b"/>
                      <a:r>
                        <a:rPr lang="en-US" sz="900" b="0" i="0" u="none" strike="noStrike">
                          <a:latin typeface="Verdana"/>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Radioprotection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latin typeface="Verdana"/>
                        </a:rPr>
                        <a:t>Linac</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SC/RP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1" u="none" strike="noStrike">
                          <a:latin typeface="Verdana"/>
                        </a:rPr>
                        <a:t>  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Design study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SC/RP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latin typeface="Verdana"/>
                        </a:rPr>
                        <a:t>Safety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DG/SCR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0" i="0" u="none" strike="noStrike">
                          <a:latin typeface="Verdana"/>
                        </a:rPr>
                        <a:t>Access system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900" b="0" i="0" u="none" strike="noStrike">
                        <a:latin typeface="Verdana"/>
                      </a:endParaRPr>
                    </a:p>
                  </a:txBody>
                  <a:tcPr marL="0" marR="0" marT="0" marB="0" anchor="b">
                    <a:lnL>
                      <a:noFill/>
                    </a:lnL>
                    <a:lnR>
                      <a:noFill/>
                    </a:lnR>
                    <a:lnT>
                      <a:noFill/>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GS/ASE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833">
                <a:tc>
                  <a:txBody>
                    <a:bodyPr/>
                    <a:lstStyle/>
                    <a:p>
                      <a:pPr algn="l" fontAlgn="b"/>
                      <a:r>
                        <a:rPr lang="en-US" sz="900" b="0" i="0" u="none" strike="noStrike">
                          <a:latin typeface="Verdana"/>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latin typeface="Verdana"/>
                        </a:rPr>
                        <a:t>Fire detector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a:latin typeface="Verdan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latin typeface="Verdan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GS/ASE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2833">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latin typeface="Verdana"/>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latin typeface="Verdan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2715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latin typeface="Verdana"/>
                        </a:rPr>
                        <a:t>15.15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latin typeface="Verdana"/>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9" name="Picture 8"/>
          <p:cNvPicPr>
            <a:picLocks noChangeAspect="1" noChangeArrowheads="1"/>
          </p:cNvPicPr>
          <p:nvPr/>
        </p:nvPicPr>
        <p:blipFill>
          <a:blip r:embed="rId3" cstate="print"/>
          <a:srcRect/>
          <a:stretch>
            <a:fillRect/>
          </a:stretch>
        </p:blipFill>
        <p:spPr bwMode="auto">
          <a:xfrm>
            <a:off x="8229600" y="228600"/>
            <a:ext cx="615537" cy="609600"/>
          </a:xfrm>
          <a:prstGeom prst="rect">
            <a:avLst/>
          </a:prstGeom>
          <a:noFill/>
          <a:ln w="9525">
            <a:noFill/>
            <a:miter lim="800000"/>
            <a:headEnd/>
            <a:tailEnd/>
          </a:ln>
        </p:spPr>
      </p:pic>
      <p:sp>
        <p:nvSpPr>
          <p:cNvPr id="6" name="Footer Placeholder 6"/>
          <p:cNvSpPr>
            <a:spLocks noGrp="1"/>
          </p:cNvSpPr>
          <p:nvPr>
            <p:ph type="ftr" sz="quarter" idx="11"/>
          </p:nvPr>
        </p:nvSpPr>
        <p:spPr>
          <a:xfrm>
            <a:off x="0" y="6492875"/>
            <a:ext cx="9144000" cy="365125"/>
          </a:xfrm>
        </p:spPr>
        <p:txBody>
          <a:bodyPr/>
          <a:lstStyle/>
          <a:p>
            <a:pPr algn="l"/>
            <a:r>
              <a:rPr lang="it-IT" dirty="0" smtClean="0"/>
              <a:t>	Y. Kadi   							ISCC Novenber 16, 2009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2755</TotalTime>
  <Words>2760</Words>
  <Application>Microsoft Office PowerPoint</Application>
  <PresentationFormat>On-screen Show (4:3)</PresentationFormat>
  <Paragraphs>1664</Paragraphs>
  <Slides>30</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Designer Drawing</vt:lpstr>
      <vt:lpstr>HIE-ISOLDE Project</vt:lpstr>
      <vt:lpstr>Overview</vt:lpstr>
      <vt:lpstr>The HIE-ISOLDE Proposal</vt:lpstr>
      <vt:lpstr>The Scope of the Project</vt:lpstr>
      <vt:lpstr>Project Breakdown Structure Overview</vt:lpstr>
      <vt:lpstr>HIE-ISOLDE Schedule</vt:lpstr>
      <vt:lpstr>Current Cost Estimate</vt:lpstr>
      <vt:lpstr>Cost and Manpower for Linac</vt:lpstr>
      <vt:lpstr>Design Study Cost and Manpower</vt:lpstr>
      <vt:lpstr>Status of External Funding</vt:lpstr>
      <vt:lpstr>Research Training Themes Addressed by this ITN Proposal</vt:lpstr>
      <vt:lpstr>R&amp;D activity on HIE-LINAC</vt:lpstr>
      <vt:lpstr>High –beta cavity final welding and cleaning</vt:lpstr>
      <vt:lpstr> SC solenoid prototype (Nb3-Sn technology)</vt:lpstr>
      <vt:lpstr>Cryomodule design</vt:lpstr>
      <vt:lpstr>The HIE-ISOLDE facility</vt:lpstr>
      <vt:lpstr>PowerPoint Presentation</vt:lpstr>
      <vt:lpstr>PowerPoint Presentation</vt:lpstr>
      <vt:lpstr>PowerPoint Presentation</vt:lpstr>
      <vt:lpstr>Summary (1/2)</vt:lpstr>
      <vt:lpstr>Summary (2/2)</vt:lpstr>
      <vt:lpstr>Acknowledgements</vt:lpstr>
      <vt:lpstr>Material Cost Spending Profile</vt:lpstr>
      <vt:lpstr>Manpower Requirements (FTE)</vt:lpstr>
      <vt:lpstr>Material Cost Spending Profile</vt:lpstr>
      <vt:lpstr>Manpower Requirements</vt:lpstr>
      <vt:lpstr>INTERREG_IV_A Proposal (Norway)</vt:lpstr>
      <vt:lpstr>HIE-LINAC WBS</vt:lpstr>
      <vt:lpstr>Target Area Design Study WBS</vt:lpstr>
      <vt:lpstr>Safety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Target Study</dc:title>
  <dc:creator>catheral</dc:creator>
  <cp:lastModifiedBy>Jenny Weterings</cp:lastModifiedBy>
  <cp:revision>72</cp:revision>
  <cp:lastPrinted>2009-08-21T07:18:45Z</cp:lastPrinted>
  <dcterms:created xsi:type="dcterms:W3CDTF">2009-09-04T08:01:39Z</dcterms:created>
  <dcterms:modified xsi:type="dcterms:W3CDTF">2013-04-08T08:05:14Z</dcterms:modified>
</cp:coreProperties>
</file>