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12"/>
  </p:notesMasterIdLst>
  <p:sldIdLst>
    <p:sldId id="256" r:id="rId2"/>
    <p:sldId id="257" r:id="rId3"/>
    <p:sldId id="378" r:id="rId4"/>
    <p:sldId id="364" r:id="rId5"/>
    <p:sldId id="379" r:id="rId6"/>
    <p:sldId id="365" r:id="rId7"/>
    <p:sldId id="381" r:id="rId8"/>
    <p:sldId id="382" r:id="rId9"/>
    <p:sldId id="369" r:id="rId10"/>
    <p:sldId id="38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8" autoAdjust="0"/>
    <p:restoredTop sz="94660"/>
  </p:normalViewPr>
  <p:slideViewPr>
    <p:cSldViewPr snapToObjects="1" showGuides="1">
      <p:cViewPr varScale="1">
        <p:scale>
          <a:sx n="105" d="100"/>
          <a:sy n="105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28885-4F95-EC43-9F35-DF755EC9985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80E0-E375-2444-9718-359241C4F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8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-1" y="2133600"/>
            <a:ext cx="7543801" cy="3850341"/>
            <a:chOff x="-1" y="3379694"/>
            <a:chExt cx="7543801" cy="2604247"/>
          </a:xfrm>
        </p:grpSpPr>
        <p:sp>
          <p:nvSpPr>
            <p:cNvPr id="15" name="Snip Single Corner Rectangle 14"/>
            <p:cNvSpPr/>
            <p:nvPr/>
          </p:nvSpPr>
          <p:spPr>
            <a:xfrm flipV="1">
              <a:off x="-1" y="3393141"/>
              <a:ext cx="7543800" cy="2590800"/>
            </a:xfrm>
            <a:prstGeom prst="snip1Rect">
              <a:avLst>
                <a:gd name="adj" fmla="val 7379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0" y="3379694"/>
              <a:ext cx="7543800" cy="237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ardrop 12"/>
          <p:cNvSpPr/>
          <p:nvPr/>
        </p:nvSpPr>
        <p:spPr>
          <a:xfrm>
            <a:off x="6844553" y="2743200"/>
            <a:ext cx="394447" cy="394447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4CBEAF9-9E58-4CC8-A6FF-6DD8A58DEEA4}" type="datetimeFigureOut">
              <a:rPr lang="en-US" smtClean="0"/>
              <a:pPr/>
              <a:t>4/4/2013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4A11387-841E-274A-B892-F5D9F46B59A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2D38DDF-6765-4540-B63D-425F3C6FA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ie-isolde.web.cern.ch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d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819400"/>
            <a:ext cx="5867400" cy="219941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556" b="1" dirty="0" smtClean="0"/>
              <a:t>CERN’s </a:t>
            </a:r>
            <a:r>
              <a:rPr lang="en-US" sz="3556" b="1" dirty="0" err="1" smtClean="0"/>
              <a:t>MidTermPlan</a:t>
            </a:r>
            <a:r>
              <a:rPr lang="en-US" sz="3556" b="1" dirty="0" smtClean="0"/>
              <a:t> and the consequences for  HIE-ISOLDE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 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5867400" cy="573741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Yacine </a:t>
            </a:r>
            <a:r>
              <a:rPr lang="en-US" sz="1800" dirty="0" err="1" smtClean="0"/>
              <a:t>Kadi</a:t>
            </a:r>
            <a:r>
              <a:rPr lang="en-US" sz="1800" dirty="0" smtClean="0"/>
              <a:t> on behalf of the HIE-ISOLDE project team</a:t>
            </a:r>
          </a:p>
          <a:p>
            <a:r>
              <a:rPr lang="en-US" sz="1800" dirty="0" smtClean="0"/>
              <a:t>ISCC, 4 November 2010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09800"/>
            <a:ext cx="2992784" cy="97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9800"/>
            <a:ext cx="990600" cy="974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00722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 Cavity prototype cold tests @ SM18</a:t>
            </a:r>
          </a:p>
          <a:p>
            <a:r>
              <a:rPr lang="en-US" dirty="0" smtClean="0"/>
              <a:t>New SC cavity with modified design for sputtering tests</a:t>
            </a:r>
          </a:p>
          <a:p>
            <a:r>
              <a:rPr lang="en-US" dirty="0" smtClean="0"/>
              <a:t>Cryostat design well underway</a:t>
            </a:r>
          </a:p>
          <a:p>
            <a:r>
              <a:rPr lang="en-US" dirty="0" smtClean="0"/>
              <a:t>Radiation protection calculations ongoing</a:t>
            </a:r>
          </a:p>
          <a:p>
            <a:r>
              <a:rPr lang="en-US" sz="2400" dirty="0" smtClean="0"/>
              <a:t>Tendering —&gt; Civil Engineering (Mar. 2011 FC) </a:t>
            </a:r>
            <a:br>
              <a:rPr lang="en-US" sz="2400" dirty="0" smtClean="0"/>
            </a:br>
            <a:r>
              <a:rPr lang="en-US" sz="2400" dirty="0" smtClean="0"/>
              <a:t>	                 Cryogenics (Mar. 2011 FC)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2330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52413" y="6702425"/>
            <a:ext cx="8639175" cy="231775"/>
          </a:xfrm>
        </p:spPr>
        <p:txBody>
          <a:bodyPr/>
          <a:lstStyle/>
          <a:p>
            <a:r>
              <a:rPr lang="de-DE" dirty="0" smtClean="0"/>
              <a:t>November 4, </a:t>
            </a:r>
            <a:r>
              <a:rPr lang="de-DE" dirty="0"/>
              <a:t>2010  | </a:t>
            </a:r>
            <a:r>
              <a:rPr lang="de-DE" dirty="0" smtClean="0"/>
              <a:t> ISCC						|  </a:t>
            </a:r>
            <a:r>
              <a:rPr lang="de-DE" dirty="0" err="1" smtClean="0"/>
              <a:t>Yacine</a:t>
            </a:r>
            <a:r>
              <a:rPr lang="de-DE" dirty="0" smtClean="0"/>
              <a:t> Kadi |  								</a:t>
            </a:r>
            <a:fld id="{EFB2295D-2621-4841-9032-DCDCDC4CC697}" type="slidenum">
              <a:rPr lang="de-DE" smtClean="0"/>
              <a:pPr/>
              <a:t>10</a:t>
            </a:fld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241176"/>
            <a:ext cx="7583488" cy="400722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Project Status</a:t>
            </a:r>
          </a:p>
          <a:p>
            <a:r>
              <a:rPr lang="en-US" dirty="0" smtClean="0"/>
              <a:t>M&amp;P Budgets</a:t>
            </a:r>
          </a:p>
          <a:p>
            <a:r>
              <a:rPr lang="en-US" dirty="0" smtClean="0"/>
              <a:t>New Planning</a:t>
            </a:r>
          </a:p>
          <a:p>
            <a:r>
              <a:rPr lang="en-US" dirty="0" smtClean="0"/>
              <a:t>Summary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2330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52413" y="6702425"/>
            <a:ext cx="8639175" cy="231775"/>
          </a:xfrm>
        </p:spPr>
        <p:txBody>
          <a:bodyPr/>
          <a:lstStyle/>
          <a:p>
            <a:r>
              <a:rPr lang="de-DE" dirty="0" smtClean="0"/>
              <a:t>November 4, </a:t>
            </a:r>
            <a:r>
              <a:rPr lang="de-DE" dirty="0"/>
              <a:t>2010  | </a:t>
            </a:r>
            <a:r>
              <a:rPr lang="de-DE" dirty="0" smtClean="0"/>
              <a:t> ISCC						|  </a:t>
            </a:r>
            <a:r>
              <a:rPr lang="de-DE" dirty="0" err="1" smtClean="0"/>
              <a:t>Yacine</a:t>
            </a:r>
            <a:r>
              <a:rPr lang="de-DE" dirty="0" smtClean="0"/>
              <a:t> Kadi |  								</a:t>
            </a:r>
            <a:fld id="{EFB2295D-2621-4841-9032-DCDCDC4CC697}" type="slidenum">
              <a:rPr lang="de-DE" smtClean="0"/>
              <a:pPr/>
              <a:t>2</a:t>
            </a:fld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2330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79463" y="1905000"/>
            <a:ext cx="7583488" cy="3810000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1800" dirty="0" smtClean="0"/>
              <a:t>New website in place </a:t>
            </a:r>
            <a:r>
              <a:rPr lang="en-US" sz="1800" dirty="0" smtClean="0">
                <a:hlinkClick r:id="rId3"/>
              </a:rPr>
              <a:t>http://hie-isolde.web.cern.ch</a:t>
            </a:r>
            <a:endParaRPr lang="en-US" sz="1800" dirty="0" smtClean="0"/>
          </a:p>
          <a:p>
            <a:pPr>
              <a:spcBef>
                <a:spcPts val="800"/>
              </a:spcBef>
            </a:pPr>
            <a:r>
              <a:rPr lang="en-US" sz="1800" dirty="0" smtClean="0"/>
              <a:t>Project included in MTP 2010 – </a:t>
            </a:r>
            <a:r>
              <a:rPr lang="en-US" sz="1800" b="1" dirty="0" smtClean="0"/>
              <a:t>Approved </a:t>
            </a:r>
            <a:r>
              <a:rPr lang="en-US" sz="1800" dirty="0" smtClean="0"/>
              <a:t>by Council -&gt; Sep. 2010</a:t>
            </a:r>
          </a:p>
          <a:p>
            <a:pPr lvl="3">
              <a:spcBef>
                <a:spcPts val="800"/>
              </a:spcBef>
            </a:pPr>
            <a:r>
              <a:rPr lang="en-US" sz="1400" dirty="0" smtClean="0"/>
              <a:t>Planning  shift</a:t>
            </a:r>
          </a:p>
          <a:p>
            <a:pPr lvl="3">
              <a:spcBef>
                <a:spcPts val="800"/>
              </a:spcBef>
            </a:pPr>
            <a:r>
              <a:rPr lang="en-US" sz="1400" dirty="0" smtClean="0"/>
              <a:t>Revised budget/resources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CATHI being signed</a:t>
            </a:r>
          </a:p>
          <a:p>
            <a:pPr lvl="3">
              <a:spcBef>
                <a:spcPts val="800"/>
              </a:spcBef>
            </a:pPr>
            <a:r>
              <a:rPr lang="en-US" sz="1400" dirty="0" smtClean="0"/>
              <a:t>Start Nov.1 2010</a:t>
            </a:r>
          </a:p>
          <a:p>
            <a:pPr lvl="3">
              <a:spcBef>
                <a:spcPts val="800"/>
              </a:spcBef>
            </a:pPr>
            <a:r>
              <a:rPr lang="en-US" sz="1400" dirty="0" smtClean="0"/>
              <a:t>Fellows by Jan. 2011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Submission of Spanish Grant proposal</a:t>
            </a:r>
          </a:p>
          <a:p>
            <a:pPr lvl="3">
              <a:spcBef>
                <a:spcPts val="800"/>
              </a:spcBef>
            </a:pPr>
            <a:r>
              <a:rPr lang="en-US" sz="1400" dirty="0" smtClean="0"/>
              <a:t>3 projects within “Industry for Science” =&gt;  350 </a:t>
            </a:r>
            <a:r>
              <a:rPr lang="en-US" sz="1400" dirty="0" err="1" smtClean="0"/>
              <a:t>k</a:t>
            </a:r>
            <a:r>
              <a:rPr lang="en-US" sz="1400" dirty="0" smtClean="0"/>
              <a:t>€, 6FTE</a:t>
            </a:r>
          </a:p>
          <a:p>
            <a:pPr lvl="3">
              <a:spcBef>
                <a:spcPts val="800"/>
              </a:spcBef>
            </a:pPr>
            <a:r>
              <a:rPr lang="en-US" sz="1400" dirty="0" err="1" smtClean="0"/>
              <a:t>MiCINN</a:t>
            </a:r>
            <a:r>
              <a:rPr lang="en-US" sz="1400" dirty="0" smtClean="0"/>
              <a:t> project =&gt; 998 </a:t>
            </a:r>
            <a:r>
              <a:rPr lang="en-US" sz="1400" dirty="0" err="1" smtClean="0"/>
              <a:t>k</a:t>
            </a:r>
            <a:r>
              <a:rPr lang="en-US" sz="1400" dirty="0" smtClean="0"/>
              <a:t>€,  1FTE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New Cavity RF tests taking place @ SM18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prototype cavity (slightly modified) in fabrication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New layout of the facility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52413" y="6702425"/>
            <a:ext cx="8639175" cy="231775"/>
          </a:xfrm>
        </p:spPr>
        <p:txBody>
          <a:bodyPr/>
          <a:lstStyle/>
          <a:p>
            <a:r>
              <a:rPr lang="de-DE" dirty="0" smtClean="0"/>
              <a:t>November 4, </a:t>
            </a:r>
            <a:r>
              <a:rPr lang="de-DE" dirty="0"/>
              <a:t>2010  | </a:t>
            </a:r>
            <a:r>
              <a:rPr lang="de-DE" dirty="0" smtClean="0"/>
              <a:t> ISCC						|  </a:t>
            </a:r>
            <a:r>
              <a:rPr lang="de-DE" dirty="0" err="1" smtClean="0"/>
              <a:t>Yacine</a:t>
            </a:r>
            <a:r>
              <a:rPr lang="de-DE" dirty="0" smtClean="0"/>
              <a:t> Kadi |  								</a:t>
            </a:r>
            <a:fld id="{EFB2295D-2621-4841-9032-DCDCDC4CC697}" type="slidenum">
              <a:rPr lang="de-DE" smtClean="0"/>
              <a:pPr/>
              <a:t>3</a:t>
            </a:fld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Material</a:t>
            </a:r>
            <a:r>
              <a:rPr lang="fr-FR" dirty="0" smtClean="0"/>
              <a:t>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254624"/>
            <a:ext cx="7583488" cy="361277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Total remaining material budget of 35.3 MCHF shared between(2010 – 2016):</a:t>
            </a:r>
          </a:p>
          <a:p>
            <a:pPr lvl="1"/>
            <a:r>
              <a:rPr lang="en-US" dirty="0" smtClean="0"/>
              <a:t>External funding</a:t>
            </a:r>
          </a:p>
          <a:p>
            <a:pPr lvl="2"/>
            <a:r>
              <a:rPr lang="en-US" dirty="0" smtClean="0"/>
              <a:t>LINAC (17.7 MCHF)</a:t>
            </a:r>
          </a:p>
          <a:p>
            <a:pPr lvl="1"/>
            <a:r>
              <a:rPr lang="en-US" dirty="0" smtClean="0"/>
              <a:t>CERN budget</a:t>
            </a:r>
          </a:p>
          <a:p>
            <a:pPr lvl="2"/>
            <a:r>
              <a:rPr lang="en-US" dirty="0" smtClean="0"/>
              <a:t>Infrastructure (14.7 MCHF)</a:t>
            </a:r>
          </a:p>
          <a:p>
            <a:pPr lvl="2"/>
            <a:r>
              <a:rPr lang="en-US" dirty="0" smtClean="0"/>
              <a:t>Design studies for intensity upgrade (2.1 MCHF)</a:t>
            </a:r>
          </a:p>
          <a:p>
            <a:pPr lvl="2"/>
            <a:r>
              <a:rPr lang="en-US" dirty="0" smtClean="0"/>
              <a:t>Safety (0.8 MCHF)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2330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52413" y="6702425"/>
            <a:ext cx="8639175" cy="231775"/>
          </a:xfrm>
        </p:spPr>
        <p:txBody>
          <a:bodyPr/>
          <a:lstStyle/>
          <a:p>
            <a:r>
              <a:rPr lang="de-DE" dirty="0" smtClean="0"/>
              <a:t>November 4, </a:t>
            </a:r>
            <a:r>
              <a:rPr lang="de-DE" dirty="0"/>
              <a:t>2010  | </a:t>
            </a:r>
            <a:r>
              <a:rPr lang="de-DE" dirty="0" smtClean="0"/>
              <a:t> ISCC						|  </a:t>
            </a:r>
            <a:r>
              <a:rPr lang="de-DE" dirty="0" err="1" smtClean="0"/>
              <a:t>Yacine</a:t>
            </a:r>
            <a:r>
              <a:rPr lang="de-DE" dirty="0" smtClean="0"/>
              <a:t> Kadi |  								</a:t>
            </a:r>
            <a:fld id="{EFB2295D-2621-4841-9032-DCDCDC4CC697}" type="slidenum">
              <a:rPr lang="de-DE" smtClean="0"/>
              <a:pPr/>
              <a:t>4</a:t>
            </a:fld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Material</a:t>
            </a:r>
            <a:r>
              <a:rPr lang="fr-FR" dirty="0" smtClean="0"/>
              <a:t> Budget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2330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219200" y="1752600"/>
            <a:ext cx="5924550" cy="4941718"/>
          </a:xfrm>
          <a:prstGeom prst="rect">
            <a:avLst/>
          </a:prstGeom>
        </p:spPr>
      </p:pic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52413" y="6702425"/>
            <a:ext cx="8639175" cy="231775"/>
          </a:xfrm>
        </p:spPr>
        <p:txBody>
          <a:bodyPr/>
          <a:lstStyle/>
          <a:p>
            <a:r>
              <a:rPr lang="de-DE" dirty="0" smtClean="0"/>
              <a:t>November 4, </a:t>
            </a:r>
            <a:r>
              <a:rPr lang="de-DE" dirty="0"/>
              <a:t>2010  | </a:t>
            </a:r>
            <a:r>
              <a:rPr lang="de-DE" dirty="0" smtClean="0"/>
              <a:t> ISCC						|  </a:t>
            </a:r>
            <a:r>
              <a:rPr lang="de-DE" dirty="0" err="1" smtClean="0"/>
              <a:t>Yacine</a:t>
            </a:r>
            <a:r>
              <a:rPr lang="de-DE" dirty="0" smtClean="0"/>
              <a:t> Kadi |  								</a:t>
            </a:r>
            <a:fld id="{EFB2295D-2621-4841-9032-DCDCDC4CC697}" type="slidenum">
              <a:rPr lang="de-DE" smtClean="0"/>
              <a:pPr/>
              <a:t>5</a:t>
            </a:fld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Personnel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164976"/>
            <a:ext cx="7583488" cy="40072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CERN Staff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/>
              <a:t>Resources defined by group leaders (105 FTE over 5 years)</a:t>
            </a:r>
          </a:p>
          <a:p>
            <a:r>
              <a:rPr lang="en-US" sz="2400" dirty="0" smtClean="0"/>
              <a:t>Fellows (70 FTE)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/>
              <a:t>5 FTE paid on departmental budget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/>
              <a:t>9 FTE paid by </a:t>
            </a:r>
            <a:r>
              <a:rPr lang="en-US" sz="2400" dirty="0" err="1" smtClean="0"/>
              <a:t>Isolde</a:t>
            </a:r>
            <a:r>
              <a:rPr lang="en-US" sz="2400" dirty="0" smtClean="0"/>
              <a:t> Collaboration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/>
              <a:t>56 FTE paid by ITN3 Marie Curie Contract (20 fellows)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2330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52413" y="6702425"/>
            <a:ext cx="8639175" cy="231775"/>
          </a:xfrm>
        </p:spPr>
        <p:txBody>
          <a:bodyPr/>
          <a:lstStyle/>
          <a:p>
            <a:r>
              <a:rPr lang="de-DE" dirty="0" smtClean="0"/>
              <a:t>November 4, </a:t>
            </a:r>
            <a:r>
              <a:rPr lang="de-DE" dirty="0"/>
              <a:t>2010  | </a:t>
            </a:r>
            <a:r>
              <a:rPr lang="de-DE" dirty="0" smtClean="0"/>
              <a:t> ISCC						|  </a:t>
            </a:r>
            <a:r>
              <a:rPr lang="de-DE" dirty="0" err="1" smtClean="0"/>
              <a:t>Yacine</a:t>
            </a:r>
            <a:r>
              <a:rPr lang="de-DE" dirty="0" smtClean="0"/>
              <a:t> Kadi |  								</a:t>
            </a:r>
            <a:fld id="{EFB2295D-2621-4841-9032-DCDCDC4CC697}" type="slidenum">
              <a:rPr lang="de-DE" smtClean="0"/>
              <a:pPr/>
              <a:t>6</a:t>
            </a:fld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Fellows paid on T131910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241176"/>
            <a:ext cx="7583488" cy="400722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Mathew FRASER </a:t>
            </a:r>
            <a:r>
              <a:rPr lang="en-US" dirty="0" smtClean="0"/>
              <a:t>(PhD, BE/RF) : 3917 CHF/month (100%) -&gt; beam  dynamics </a:t>
            </a:r>
          </a:p>
          <a:p>
            <a:r>
              <a:rPr lang="en-US" b="1" dirty="0" smtClean="0"/>
              <a:t>Francesca ZOCCA</a:t>
            </a:r>
            <a:r>
              <a:rPr lang="en-US" dirty="0" smtClean="0"/>
              <a:t> (fellow, BE/BI): 2000 CHF/month on top of  Spanish salary (100%)-&gt; beam instrumentation</a:t>
            </a:r>
          </a:p>
          <a:p>
            <a:r>
              <a:rPr lang="en-US" b="1" dirty="0" smtClean="0"/>
              <a:t>Mathieu THERASSE</a:t>
            </a:r>
            <a:r>
              <a:rPr lang="en-US" dirty="0" smtClean="0"/>
              <a:t> (fellow, BE/RF): 9000 CHF/month (50% in 2010) - SC cavity RF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Yuriy</a:t>
            </a:r>
            <a:r>
              <a:rPr lang="en-US" b="1" dirty="0" smtClean="0"/>
              <a:t> ROMANETS</a:t>
            </a:r>
            <a:r>
              <a:rPr lang="en-US" dirty="0" smtClean="0"/>
              <a:t> (UPAS from ITN Lisbon, EN/STI): 4128 CHF/month  (100%) -&gt; radioprotection (from July)</a:t>
            </a:r>
          </a:p>
          <a:p>
            <a:r>
              <a:rPr lang="en-US" b="1" dirty="0" err="1" smtClean="0"/>
              <a:t>Yann</a:t>
            </a:r>
            <a:r>
              <a:rPr lang="en-US" b="1" dirty="0" smtClean="0"/>
              <a:t> LECLERQ </a:t>
            </a:r>
            <a:r>
              <a:rPr lang="en-US" dirty="0" smtClean="0"/>
              <a:t>(fellow, TE/MSC): 9000 CHF/month from August 2010  (100%) -&gt; </a:t>
            </a:r>
            <a:r>
              <a:rPr lang="en-US" dirty="0" err="1" smtClean="0"/>
              <a:t>cryomodule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52413" y="6702425"/>
            <a:ext cx="8639175" cy="231775"/>
          </a:xfrm>
        </p:spPr>
        <p:txBody>
          <a:bodyPr/>
          <a:lstStyle/>
          <a:p>
            <a:r>
              <a:rPr lang="de-DE" dirty="0" smtClean="0"/>
              <a:t>November 4, </a:t>
            </a:r>
            <a:r>
              <a:rPr lang="de-DE" dirty="0"/>
              <a:t>2010  | </a:t>
            </a:r>
            <a:r>
              <a:rPr lang="de-DE" dirty="0" smtClean="0"/>
              <a:t> ISCC						|  </a:t>
            </a:r>
            <a:r>
              <a:rPr lang="de-DE" dirty="0" err="1" smtClean="0"/>
              <a:t>Yacine</a:t>
            </a:r>
            <a:r>
              <a:rPr lang="de-DE" dirty="0" smtClean="0"/>
              <a:t> Kadi |  								</a:t>
            </a:r>
            <a:fld id="{EFB2295D-2621-4841-9032-DCDCDC4CC697}" type="slidenum">
              <a:rPr lang="de-DE" smtClean="0"/>
              <a:pPr/>
              <a:t>7</a:t>
            </a:fld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CATHI Open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495800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/>
              <a:t>ESR2:	Cavity and </a:t>
            </a:r>
            <a:r>
              <a:rPr lang="en-US" sz="1800" dirty="0" err="1" smtClean="0"/>
              <a:t>Cryomodule</a:t>
            </a:r>
            <a:r>
              <a:rPr lang="en-US" sz="1800" dirty="0" smtClean="0"/>
              <a:t> tests</a:t>
            </a:r>
          </a:p>
          <a:p>
            <a:pPr lvl="0"/>
            <a:r>
              <a:rPr lang="en-US" sz="1800" dirty="0" smtClean="0"/>
              <a:t>ESR4:	New Magnet</a:t>
            </a:r>
          </a:p>
          <a:p>
            <a:pPr lvl="0"/>
            <a:r>
              <a:rPr lang="en-US" sz="1800" dirty="0" smtClean="0"/>
              <a:t>ESR5:	Development and participation to the integration studies</a:t>
            </a:r>
          </a:p>
          <a:p>
            <a:pPr lvl="0"/>
            <a:r>
              <a:rPr lang="en-US" sz="1800" dirty="0" smtClean="0"/>
              <a:t>ESR6:	Development and participation to the control, alignment and positioning metrology</a:t>
            </a:r>
          </a:p>
          <a:p>
            <a:pPr lvl="0"/>
            <a:r>
              <a:rPr lang="en-US" sz="1800" dirty="0" smtClean="0"/>
              <a:t>ESR8:	Target material studies</a:t>
            </a:r>
          </a:p>
          <a:p>
            <a:pPr lvl="0"/>
            <a:r>
              <a:rPr lang="en-US" sz="1800" dirty="0" smtClean="0"/>
              <a:t>ESR13:Cooling and Ventilation Design Study</a:t>
            </a:r>
          </a:p>
          <a:p>
            <a:pPr lvl="0"/>
            <a:r>
              <a:rPr lang="en-US" sz="1800" dirty="0" smtClean="0"/>
              <a:t>ESR14:Design study of the vacuum system for the Front End of the </a:t>
            </a:r>
            <a:r>
              <a:rPr lang="en-US" sz="1800" dirty="0" err="1" smtClean="0"/>
              <a:t>Isolde</a:t>
            </a:r>
            <a:r>
              <a:rPr lang="en-US" sz="1800" dirty="0" smtClean="0"/>
              <a:t> facility </a:t>
            </a:r>
          </a:p>
          <a:p>
            <a:pPr lvl="0"/>
            <a:r>
              <a:rPr lang="en-US" sz="1800" dirty="0" smtClean="0">
                <a:solidFill>
                  <a:srgbClr val="FF0000"/>
                </a:solidFill>
              </a:rPr>
              <a:t>ER3: Design study of a replacement charge breeder for REXEBIS</a:t>
            </a:r>
            <a:r>
              <a:rPr lang="en-US" sz="1800" dirty="0" smtClean="0"/>
              <a:t>  </a:t>
            </a:r>
          </a:p>
          <a:p>
            <a:endParaRPr lang="en-US" sz="1800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52413" y="6702425"/>
            <a:ext cx="8639175" cy="231775"/>
          </a:xfrm>
        </p:spPr>
        <p:txBody>
          <a:bodyPr/>
          <a:lstStyle/>
          <a:p>
            <a:r>
              <a:rPr lang="de-DE" dirty="0" smtClean="0"/>
              <a:t>November 4, </a:t>
            </a:r>
            <a:r>
              <a:rPr lang="de-DE" dirty="0"/>
              <a:t>2010  | </a:t>
            </a:r>
            <a:r>
              <a:rPr lang="de-DE" dirty="0" smtClean="0"/>
              <a:t> ISCC						|  </a:t>
            </a:r>
            <a:r>
              <a:rPr lang="de-DE" dirty="0" err="1" smtClean="0"/>
              <a:t>Yacine</a:t>
            </a:r>
            <a:r>
              <a:rPr lang="de-DE" dirty="0" smtClean="0"/>
              <a:t> Kadi |  								</a:t>
            </a:r>
            <a:fld id="{EFB2295D-2621-4841-9032-DCDCDC4CC697}" type="slidenum">
              <a:rPr lang="de-DE" smtClean="0"/>
              <a:pPr/>
              <a:t>8</a:t>
            </a:fld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0"/>
            <a:ext cx="7620000" cy="46866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HIE-ISOLDE Schedule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2330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7905751" y="2209800"/>
            <a:ext cx="457200" cy="3276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PSB  SHUTDOWN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72200" y="5486400"/>
            <a:ext cx="4572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631750" y="4575130"/>
            <a:ext cx="1510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Physics @ 5.5 A </a:t>
            </a:r>
            <a:r>
              <a:rPr lang="en-US" sz="1200" dirty="0" err="1" smtClean="0"/>
              <a:t>MeV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7010400" y="5490321"/>
            <a:ext cx="4572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6474721" y="4579051"/>
            <a:ext cx="1500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Physics @ 10  A </a:t>
            </a:r>
            <a:r>
              <a:rPr lang="en-US" sz="1200" dirty="0" err="1" smtClean="0"/>
              <a:t>MeV</a:t>
            </a:r>
            <a:endParaRPr lang="en-US" sz="1200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52413" y="6702425"/>
            <a:ext cx="8639175" cy="231775"/>
          </a:xfrm>
        </p:spPr>
        <p:txBody>
          <a:bodyPr/>
          <a:lstStyle/>
          <a:p>
            <a:r>
              <a:rPr lang="de-DE" dirty="0" smtClean="0"/>
              <a:t>November 4, </a:t>
            </a:r>
            <a:r>
              <a:rPr lang="de-DE" dirty="0"/>
              <a:t>2010  | </a:t>
            </a:r>
            <a:r>
              <a:rPr lang="de-DE" dirty="0" smtClean="0"/>
              <a:t> ISCC						|  </a:t>
            </a:r>
            <a:r>
              <a:rPr lang="de-DE" dirty="0" err="1" smtClean="0"/>
              <a:t>Yacine</a:t>
            </a:r>
            <a:r>
              <a:rPr lang="de-DE" dirty="0" smtClean="0"/>
              <a:t> Kadi |  								</a:t>
            </a:r>
            <a:fld id="{EFB2295D-2621-4841-9032-DCDCDC4CC697}" type="slidenum">
              <a:rPr lang="de-DE" smtClean="0"/>
              <a:pPr/>
              <a:t>9</a:t>
            </a:fld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16549</TotalTime>
  <Words>324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    CERN’s MidTermPlan and the consequences for  HIE-ISOLDE     </vt:lpstr>
      <vt:lpstr>Outline</vt:lpstr>
      <vt:lpstr>Project Status</vt:lpstr>
      <vt:lpstr>Material Budget</vt:lpstr>
      <vt:lpstr>Material Budget</vt:lpstr>
      <vt:lpstr>Personnel budget</vt:lpstr>
      <vt:lpstr>Fellows paid on T131910</vt:lpstr>
      <vt:lpstr>CATHI Open Positions</vt:lpstr>
      <vt:lpstr>HIE-ISOLDE Schedule</vt:lpstr>
      <vt:lpstr>Summary</vt:lpstr>
    </vt:vector>
  </TitlesOfParts>
  <Company>CERN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HIE-ISOLDE Project</dc:title>
  <dc:creator>Matteo Pasini</dc:creator>
  <cp:lastModifiedBy>Jenny Weterings</cp:lastModifiedBy>
  <cp:revision>78</cp:revision>
  <dcterms:created xsi:type="dcterms:W3CDTF">2010-11-04T09:23:47Z</dcterms:created>
  <dcterms:modified xsi:type="dcterms:W3CDTF">2013-04-04T13:03:39Z</dcterms:modified>
</cp:coreProperties>
</file>