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4" r:id="rId7"/>
    <p:sldId id="265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Documents%20and%20Settings\YBLUMEN\HIE%20ISOLDE\Presentations\loi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YBLUMEN\HIE%20ISOLDE\Presentations\loi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cat>
            <c:strRef>
              <c:f>Sheet1!$A$1:$A$22</c:f>
              <c:strCache>
                <c:ptCount val="22"/>
                <c:pt idx="0">
                  <c:v>Australia</c:v>
                </c:pt>
                <c:pt idx="1">
                  <c:v>Belgium</c:v>
                </c:pt>
                <c:pt idx="2">
                  <c:v>Bulgaria</c:v>
                </c:pt>
                <c:pt idx="3">
                  <c:v>CERN</c:v>
                </c:pt>
                <c:pt idx="4">
                  <c:v>Denmark</c:v>
                </c:pt>
                <c:pt idx="5">
                  <c:v>Finland</c:v>
                </c:pt>
                <c:pt idx="6">
                  <c:v>France</c:v>
                </c:pt>
                <c:pt idx="7">
                  <c:v>Germany</c:v>
                </c:pt>
                <c:pt idx="8">
                  <c:v>Greece</c:v>
                </c:pt>
                <c:pt idx="9">
                  <c:v>Holland</c:v>
                </c:pt>
                <c:pt idx="10">
                  <c:v>Israel</c:v>
                </c:pt>
                <c:pt idx="11">
                  <c:v>Italy</c:v>
                </c:pt>
                <c:pt idx="12">
                  <c:v>Norway</c:v>
                </c:pt>
                <c:pt idx="13">
                  <c:v>Poland</c:v>
                </c:pt>
                <c:pt idx="14">
                  <c:v>Romania</c:v>
                </c:pt>
                <c:pt idx="15">
                  <c:v>South Africa</c:v>
                </c:pt>
                <c:pt idx="16">
                  <c:v>Slovakia</c:v>
                </c:pt>
                <c:pt idx="17">
                  <c:v>Spain</c:v>
                </c:pt>
                <c:pt idx="18">
                  <c:v>Sweden</c:v>
                </c:pt>
                <c:pt idx="19">
                  <c:v>Switzerland</c:v>
                </c:pt>
                <c:pt idx="20">
                  <c:v>UK</c:v>
                </c:pt>
                <c:pt idx="21">
                  <c:v>USA</c:v>
                </c:pt>
              </c:strCache>
            </c:strRef>
          </c:cat>
          <c:val>
            <c:numRef>
              <c:f>Sheet1!$B$1:$B$22</c:f>
              <c:numCache>
                <c:formatCode>General</c:formatCode>
                <c:ptCount val="22"/>
                <c:pt idx="0">
                  <c:v>1</c:v>
                </c:pt>
                <c:pt idx="1">
                  <c:v>14</c:v>
                </c:pt>
                <c:pt idx="2">
                  <c:v>4</c:v>
                </c:pt>
                <c:pt idx="3">
                  <c:v>9</c:v>
                </c:pt>
                <c:pt idx="4">
                  <c:v>6</c:v>
                </c:pt>
                <c:pt idx="5">
                  <c:v>13</c:v>
                </c:pt>
                <c:pt idx="6">
                  <c:v>44</c:v>
                </c:pt>
                <c:pt idx="7">
                  <c:v>50</c:v>
                </c:pt>
                <c:pt idx="8">
                  <c:v>7</c:v>
                </c:pt>
                <c:pt idx="9">
                  <c:v>4</c:v>
                </c:pt>
                <c:pt idx="10">
                  <c:v>1</c:v>
                </c:pt>
                <c:pt idx="11">
                  <c:v>5</c:v>
                </c:pt>
                <c:pt idx="12">
                  <c:v>9</c:v>
                </c:pt>
                <c:pt idx="13">
                  <c:v>11</c:v>
                </c:pt>
                <c:pt idx="14">
                  <c:v>1</c:v>
                </c:pt>
                <c:pt idx="15">
                  <c:v>1</c:v>
                </c:pt>
                <c:pt idx="16">
                  <c:v>6</c:v>
                </c:pt>
                <c:pt idx="17">
                  <c:v>14</c:v>
                </c:pt>
                <c:pt idx="18">
                  <c:v>18</c:v>
                </c:pt>
                <c:pt idx="19">
                  <c:v>7</c:v>
                </c:pt>
                <c:pt idx="20">
                  <c:v>37</c:v>
                </c:pt>
                <c:pt idx="21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81692261033526092"/>
          <c:y val="3.6771184851893596E-2"/>
          <c:w val="0.18307738966473924"/>
          <c:h val="0.96217191601050212"/>
        </c:manualLayout>
      </c:layout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Sheet1!$A$1:$A$22</c:f>
              <c:strCache>
                <c:ptCount val="22"/>
                <c:pt idx="0">
                  <c:v>Australia</c:v>
                </c:pt>
                <c:pt idx="1">
                  <c:v>Belgium</c:v>
                </c:pt>
                <c:pt idx="2">
                  <c:v>Bulgaria</c:v>
                </c:pt>
                <c:pt idx="3">
                  <c:v>CERN</c:v>
                </c:pt>
                <c:pt idx="4">
                  <c:v>Denmark</c:v>
                </c:pt>
                <c:pt idx="5">
                  <c:v>Finland</c:v>
                </c:pt>
                <c:pt idx="6">
                  <c:v>France</c:v>
                </c:pt>
                <c:pt idx="7">
                  <c:v>Germany</c:v>
                </c:pt>
                <c:pt idx="8">
                  <c:v>Greece</c:v>
                </c:pt>
                <c:pt idx="9">
                  <c:v>Holland</c:v>
                </c:pt>
                <c:pt idx="10">
                  <c:v>Israel</c:v>
                </c:pt>
                <c:pt idx="11">
                  <c:v>Italy</c:v>
                </c:pt>
                <c:pt idx="12">
                  <c:v>Norway</c:v>
                </c:pt>
                <c:pt idx="13">
                  <c:v>Poland</c:v>
                </c:pt>
                <c:pt idx="14">
                  <c:v>Romania</c:v>
                </c:pt>
                <c:pt idx="15">
                  <c:v>South Africa</c:v>
                </c:pt>
                <c:pt idx="16">
                  <c:v>Slovakia</c:v>
                </c:pt>
                <c:pt idx="17">
                  <c:v>Spain</c:v>
                </c:pt>
                <c:pt idx="18">
                  <c:v>Sweden</c:v>
                </c:pt>
                <c:pt idx="19">
                  <c:v>Switzerland</c:v>
                </c:pt>
                <c:pt idx="20">
                  <c:v>UK</c:v>
                </c:pt>
                <c:pt idx="21">
                  <c:v>USA</c:v>
                </c:pt>
              </c:strCache>
            </c:strRef>
          </c:cat>
          <c:val>
            <c:numRef>
              <c:f>Sheet1!$C$1:$C$22</c:f>
              <c:numCache>
                <c:formatCode>General</c:formatCode>
                <c:ptCount val="22"/>
                <c:pt idx="0">
                  <c:v>0</c:v>
                </c:pt>
                <c:pt idx="1">
                  <c:v>5</c:v>
                </c:pt>
                <c:pt idx="2">
                  <c:v>1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4</c:v>
                </c:pt>
                <c:pt idx="7">
                  <c:v>5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2</c:v>
                </c:pt>
                <c:pt idx="13">
                  <c:v>2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  <c:pt idx="17">
                  <c:v>3</c:v>
                </c:pt>
                <c:pt idx="18">
                  <c:v>2</c:v>
                </c:pt>
                <c:pt idx="19">
                  <c:v>0</c:v>
                </c:pt>
                <c:pt idx="20">
                  <c:v>12</c:v>
                </c:pt>
                <c:pt idx="2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674560"/>
        <c:axId val="118676096"/>
      </c:barChart>
      <c:catAx>
        <c:axId val="1186745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18676096"/>
        <c:crosses val="autoZero"/>
        <c:auto val="1"/>
        <c:lblAlgn val="ctr"/>
        <c:lblOffset val="100"/>
        <c:noMultiLvlLbl val="0"/>
      </c:catAx>
      <c:valAx>
        <c:axId val="118676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1867456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0.12844</cdr:x>
      <cdr:y>0.21429</cdr:y>
    </cdr:from>
    <cdr:to>
      <cdr:x>0.23853</cdr:x>
      <cdr:y>0.42857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66800" y="914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UK (37)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0.09174</cdr:x>
      <cdr:y>0.46429</cdr:y>
    </cdr:from>
    <cdr:to>
      <cdr:x>0.20183</cdr:x>
      <cdr:y>0.67857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62000" y="1981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Sweden (18)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0.19266</cdr:x>
      <cdr:y>0.82143</cdr:y>
    </cdr:from>
    <cdr:to>
      <cdr:x>0.30275</cdr:x>
      <cdr:y>0.94643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600200" y="3505200"/>
          <a:ext cx="9144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0.14679</cdr:x>
      <cdr:y>0.64286</cdr:y>
    </cdr:from>
    <cdr:to>
      <cdr:x>0.25688</cdr:x>
      <cdr:y>0.85714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219200" y="2743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Spain (14)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0.17431</cdr:x>
      <cdr:y>0.82143</cdr:y>
    </cdr:from>
    <cdr:to>
      <cdr:x>0.2844</cdr:x>
      <cdr:y>0.94643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447800" y="3505200"/>
          <a:ext cx="9144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Poland (11)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0.22018</cdr:x>
      <cdr:y>0.87302</cdr:y>
    </cdr:from>
    <cdr:to>
      <cdr:x>0.33028</cdr:x>
      <cdr:y>0.9623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828800" y="4191000"/>
          <a:ext cx="914400" cy="428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Norway (9)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0.6055</cdr:x>
      <cdr:y>0.78571</cdr:y>
    </cdr:from>
    <cdr:to>
      <cdr:x>0.7156</cdr:x>
      <cdr:y>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029200" y="33528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Germany (50)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0.6789</cdr:x>
      <cdr:y>0.5</cdr:y>
    </cdr:from>
    <cdr:to>
      <cdr:x>0.78899</cdr:x>
      <cdr:y>0.71429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638800" y="2133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France (44)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0.6422</cdr:x>
      <cdr:y>0.17857</cdr:y>
    </cdr:from>
    <cdr:to>
      <cdr:x>0.75229</cdr:x>
      <cdr:y>0.42857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5334000" y="762000"/>
          <a:ext cx="914400" cy="1066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Finland (13)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0.57798</cdr:x>
      <cdr:y>0.04762</cdr:y>
    </cdr:from>
    <cdr:to>
      <cdr:x>0.68807</cdr:x>
      <cdr:y>0.2619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800600" y="228600"/>
          <a:ext cx="914400" cy="1028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CERN (9)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0.45872</cdr:x>
      <cdr:y>0</cdr:y>
    </cdr:from>
    <cdr:to>
      <cdr:x>0.56881</cdr:x>
      <cdr:y>0.21429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3810000" y="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       Belgium (14)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0.25688</cdr:x>
      <cdr:y>0.01587</cdr:y>
    </cdr:from>
    <cdr:to>
      <cdr:x>0.36697</cdr:x>
      <cdr:y>0.20635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2133600" y="76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USA (22)</a:t>
          </a:r>
          <a:endParaRPr lang="en-US" sz="18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8D24-AB24-473B-9350-DDC07817B656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2900-7156-49E4-8762-278ECDD38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8D24-AB24-473B-9350-DDC07817B656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2900-7156-49E4-8762-278ECDD38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8D24-AB24-473B-9350-DDC07817B656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2900-7156-49E4-8762-278ECDD38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8D24-AB24-473B-9350-DDC07817B656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2900-7156-49E4-8762-278ECDD38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8D24-AB24-473B-9350-DDC07817B656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2900-7156-49E4-8762-278ECDD38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8D24-AB24-473B-9350-DDC07817B656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2900-7156-49E4-8762-278ECDD38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8D24-AB24-473B-9350-DDC07817B656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2900-7156-49E4-8762-278ECDD38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8D24-AB24-473B-9350-DDC07817B656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2900-7156-49E4-8762-278ECDD38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8D24-AB24-473B-9350-DDC07817B656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2900-7156-49E4-8762-278ECDD38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8D24-AB24-473B-9350-DDC07817B656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2900-7156-49E4-8762-278ECDD38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8D24-AB24-473B-9350-DDC07817B656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2900-7156-49E4-8762-278ECDD38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78D24-AB24-473B-9350-DDC07817B656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32900-7156-49E4-8762-278ECDD38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PH Department News</a:t>
            </a:r>
            <a:br>
              <a:rPr lang="en-US" dirty="0" smtClean="0"/>
            </a:br>
            <a:r>
              <a:rPr lang="en-US" dirty="0" smtClean="0"/>
              <a:t>Discussion with management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Shutdown in 2012 or 2013: decision taken June 2011</a:t>
            </a:r>
          </a:p>
          <a:p>
            <a:pPr lvl="1"/>
            <a:r>
              <a:rPr lang="en-US" dirty="0" smtClean="0"/>
              <a:t>Duration: 15 to 18 months</a:t>
            </a:r>
          </a:p>
          <a:p>
            <a:pPr lvl="1"/>
            <a:r>
              <a:rPr lang="en-US" dirty="0" smtClean="0"/>
              <a:t>Possibility to run 3-4 months off-line after stop if requested at “ right psychological moment” </a:t>
            </a:r>
          </a:p>
          <a:p>
            <a:r>
              <a:rPr lang="en-US" dirty="0"/>
              <a:t>When the shutdown dates are decided</a:t>
            </a:r>
          </a:p>
          <a:p>
            <a:pPr lvl="1"/>
            <a:r>
              <a:rPr lang="en-US" i="1" dirty="0"/>
              <a:t>Richard will prepare a manpower/resource plan for 4 months offline running</a:t>
            </a:r>
            <a:r>
              <a:rPr lang="en-US" dirty="0"/>
              <a:t>. </a:t>
            </a:r>
            <a:endParaRPr lang="en-US" sz="2400" dirty="0"/>
          </a:p>
          <a:p>
            <a:pPr lvl="1"/>
            <a:r>
              <a:rPr lang="en-US" i="1" dirty="0" err="1"/>
              <a:t>Magda</a:t>
            </a:r>
            <a:r>
              <a:rPr lang="en-US" i="1" dirty="0"/>
              <a:t>/Yorick will re-contact the users for more precise offline beam requests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Booster upgrade 2016?</a:t>
            </a:r>
          </a:p>
          <a:p>
            <a:r>
              <a:rPr lang="en-US" dirty="0" smtClean="0"/>
              <a:t>Bldg 275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PH Dept News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Coordinator started in October</a:t>
            </a:r>
          </a:p>
          <a:p>
            <a:r>
              <a:rPr lang="en-US" dirty="0" smtClean="0"/>
              <a:t>New Fellow Thomas Cocolios started in July</a:t>
            </a:r>
          </a:p>
          <a:p>
            <a:r>
              <a:rPr lang="en-US" dirty="0" smtClean="0"/>
              <a:t>New Student Kara Lynch started in Sept.</a:t>
            </a:r>
          </a:p>
          <a:p>
            <a:r>
              <a:rPr lang="en-US" dirty="0" smtClean="0"/>
              <a:t>Jenny will continue as ISOLDE secretary under a Norwegian contract starting April 1</a:t>
            </a:r>
            <a:r>
              <a:rPr lang="en-US" baseline="30000" dirty="0" smtClean="0"/>
              <a:t>st</a:t>
            </a:r>
            <a:r>
              <a:rPr lang="en-US" dirty="0" smtClean="0"/>
              <a:t> funded ½ by Ph and ½ by the collaboration (Thanks to Sunniva!)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TNA 6 CERN/ISOLDE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Selection committee in place</a:t>
            </a:r>
          </a:p>
          <a:p>
            <a:pPr lvl="1"/>
            <a:r>
              <a:rPr lang="en-US" dirty="0" smtClean="0"/>
              <a:t>Yorick Blumenfeld (CERN)</a:t>
            </a:r>
          </a:p>
          <a:p>
            <a:pPr lvl="1"/>
            <a:r>
              <a:rPr lang="en-US" dirty="0" smtClean="0"/>
              <a:t>Maria J G Borge (Madrid)</a:t>
            </a:r>
          </a:p>
          <a:p>
            <a:pPr lvl="1"/>
            <a:r>
              <a:rPr lang="en-US" dirty="0" smtClean="0"/>
              <a:t>Peter Butler (Liverpool)</a:t>
            </a:r>
          </a:p>
          <a:p>
            <a:pPr lvl="1"/>
            <a:r>
              <a:rPr lang="en-US" dirty="0" smtClean="0"/>
              <a:t>Karl Johnston (Saarbrucken/CERN; solid state physics)</a:t>
            </a:r>
          </a:p>
          <a:p>
            <a:pPr lvl="1"/>
            <a:r>
              <a:rPr lang="en-US" dirty="0" smtClean="0"/>
              <a:t>Magdalena Kowalska (CERN)</a:t>
            </a:r>
          </a:p>
          <a:p>
            <a:pPr lvl="1"/>
            <a:r>
              <a:rPr lang="en-US" dirty="0" smtClean="0"/>
              <a:t>Karsten Riisager (Aarhus)</a:t>
            </a:r>
          </a:p>
          <a:p>
            <a:r>
              <a:rPr lang="en-US" dirty="0" smtClean="0"/>
              <a:t>First call beginning of August</a:t>
            </a:r>
          </a:p>
          <a:p>
            <a:r>
              <a:rPr lang="en-US" dirty="0" smtClean="0"/>
              <a:t>First decision by committee August 31</a:t>
            </a:r>
          </a:p>
          <a:p>
            <a:r>
              <a:rPr lang="en-US" dirty="0" smtClean="0"/>
              <a:t>First payment : Sept. 1</a:t>
            </a:r>
          </a:p>
          <a:p>
            <a:r>
              <a:rPr lang="en-US" dirty="0" smtClean="0"/>
              <a:t>As of Oct. 22: 33 physicists from 10 experiments supported for a total of 25 000 Euros.</a:t>
            </a:r>
          </a:p>
          <a:p>
            <a:r>
              <a:rPr lang="en-US" dirty="0" smtClean="0"/>
              <a:t>Workshop and User’s meeting: Dec 8-10, 2010.</a:t>
            </a:r>
          </a:p>
          <a:p>
            <a:r>
              <a:rPr lang="en-US" dirty="0" smtClean="0"/>
              <a:t>Plans to hire technician (50% Julien Thiboud) and post-doc for 2 years. </a:t>
            </a:r>
          </a:p>
          <a:p>
            <a:r>
              <a:rPr lang="en-US" dirty="0" smtClean="0"/>
              <a:t>Other WP: EURISOL-NET; ACTILAB; PREMASS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MOU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Welcome to Greece and Ireland</a:t>
            </a:r>
          </a:p>
          <a:p>
            <a:r>
              <a:rPr lang="en-US" dirty="0" smtClean="0"/>
              <a:t>Korea close to signing</a:t>
            </a:r>
          </a:p>
          <a:p>
            <a:r>
              <a:rPr lang="en-US" dirty="0" smtClean="0"/>
              <a:t>South Africa </a:t>
            </a:r>
          </a:p>
          <a:p>
            <a:r>
              <a:rPr lang="en-US" dirty="0" smtClean="0"/>
              <a:t>Israel??</a:t>
            </a:r>
          </a:p>
          <a:p>
            <a:r>
              <a:rPr lang="en-US" dirty="0" smtClean="0"/>
              <a:t>Portugal – nothing</a:t>
            </a:r>
          </a:p>
          <a:p>
            <a:r>
              <a:rPr lang="en-US" dirty="0" smtClean="0"/>
              <a:t>MOU signed: LNL, Calcutta, Korea, GANIL.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Call for Letters of Intent </a:t>
            </a:r>
            <a:br>
              <a:rPr lang="en-US" dirty="0" smtClean="0"/>
            </a:br>
            <a:r>
              <a:rPr lang="en-US" sz="2700" dirty="0" smtClean="0"/>
              <a:t>(deadline May 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en-US" dirty="0" smtClean="0"/>
              <a:t>34 Letters submitted</a:t>
            </a:r>
          </a:p>
          <a:p>
            <a:r>
              <a:rPr lang="en-US" dirty="0" smtClean="0"/>
              <a:t>284 Participants from 76 Laboratories in 22 Countries</a:t>
            </a:r>
          </a:p>
          <a:p>
            <a:r>
              <a:rPr lang="en-US" dirty="0" smtClean="0"/>
              <a:t>30 LOIs make use of the Energy and Intensity increases; 4 of the intensity upgrade only </a:t>
            </a:r>
          </a:p>
          <a:p>
            <a:r>
              <a:rPr lang="en-US" dirty="0" smtClean="0"/>
              <a:t>Major mechanisms are </a:t>
            </a:r>
            <a:r>
              <a:rPr lang="en-US" dirty="0" err="1" smtClean="0"/>
              <a:t>Coulex</a:t>
            </a:r>
            <a:r>
              <a:rPr lang="en-US" dirty="0" smtClean="0"/>
              <a:t> (13) and transfer(16); </a:t>
            </a:r>
          </a:p>
          <a:p>
            <a:pPr>
              <a:buNone/>
            </a:pPr>
            <a:r>
              <a:rPr lang="en-US" dirty="0" smtClean="0"/>
              <a:t>elastic scattering(3); fission(2)</a:t>
            </a:r>
          </a:p>
          <a:p>
            <a:r>
              <a:rPr lang="en-US" dirty="0" smtClean="0"/>
              <a:t>(3) letters concern masses and moments; (4) astrophysics and (5) major new instrumentation</a:t>
            </a:r>
          </a:p>
          <a:p>
            <a:r>
              <a:rPr lang="en-US" dirty="0" smtClean="0"/>
              <a:t>Major subjects: </a:t>
            </a:r>
            <a:r>
              <a:rPr lang="en-GB" dirty="0" smtClean="0"/>
              <a:t>Nuclear shapes ; Shell evolution; Halo properties; Nuclear astrophysics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LOI participants by Country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457200" y="1447800"/>
          <a:ext cx="8305799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LOI Spokespersons by Country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457200" y="1524000"/>
          <a:ext cx="8458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 ISOLDE Physics Group 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• The spectrometer is important – There should be a working group set up and space reserved (J. Cederkall will be asked to organize a meeting/workshop for groups interested in the project)</a:t>
            </a:r>
          </a:p>
          <a:p>
            <a:r>
              <a:rPr lang="en-US" dirty="0" smtClean="0"/>
              <a:t>• Timing properties are crucial for many experiments: neutrons, PARIS, GASPARD, Helios require time resolution better than 1 ns on target, </a:t>
            </a:r>
            <a:r>
              <a:rPr lang="en-US" dirty="0" err="1" smtClean="0"/>
              <a:t>Buncher</a:t>
            </a:r>
            <a:r>
              <a:rPr lang="en-US" dirty="0" smtClean="0"/>
              <a:t>/chopper seems necessary (to obtain 100 ns bunch period).</a:t>
            </a:r>
          </a:p>
          <a:p>
            <a:r>
              <a:rPr lang="en-US" dirty="0" smtClean="0"/>
              <a:t>• Beam spot size should be smaller than 3mm and better.</a:t>
            </a:r>
          </a:p>
          <a:p>
            <a:r>
              <a:rPr lang="en-US" dirty="0" smtClean="0"/>
              <a:t>• HELIOS and neutron detection require space.</a:t>
            </a:r>
          </a:p>
          <a:p>
            <a:r>
              <a:rPr lang="en-US" dirty="0" smtClean="0"/>
              <a:t>• Energy resolution and precision were never mentioned.</a:t>
            </a:r>
          </a:p>
          <a:p>
            <a:r>
              <a:rPr lang="en-US" dirty="0" smtClean="0"/>
              <a:t>• The question of a storage ring is not yet clear. The workshop organized in Heidelberg at the end of October should provide more information.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HIE ISOLDE Physics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4000" dirty="0" smtClean="0"/>
              <a:t>HIE-ISOLDE beam features missing at present (but required by experiments):</a:t>
            </a:r>
          </a:p>
          <a:p>
            <a:pPr lvl="0"/>
            <a:r>
              <a:rPr lang="en-US" sz="4000" dirty="0" smtClean="0"/>
              <a:t>Time structure (timing): bunching and </a:t>
            </a:r>
            <a:r>
              <a:rPr lang="en-US" sz="4000" dirty="0" err="1" smtClean="0"/>
              <a:t>debunching</a:t>
            </a:r>
            <a:r>
              <a:rPr lang="en-US" sz="4000" dirty="0" smtClean="0"/>
              <a:t> + chopper</a:t>
            </a:r>
          </a:p>
          <a:p>
            <a:pPr lvl="0"/>
            <a:r>
              <a:rPr lang="en-US" sz="4000" dirty="0" smtClean="0"/>
              <a:t>1 mm diameter for HELIOS (but 3 mm might also work)</a:t>
            </a:r>
          </a:p>
          <a:p>
            <a:pPr lvl="0"/>
            <a:r>
              <a:rPr lang="en-US" sz="4000" dirty="0" smtClean="0"/>
              <a:t>100 ns </a:t>
            </a:r>
            <a:r>
              <a:rPr lang="en-US" sz="4000" dirty="0" err="1" smtClean="0"/>
              <a:t>microbunch</a:t>
            </a:r>
            <a:r>
              <a:rPr lang="en-US" sz="4000" dirty="0" smtClean="0"/>
              <a:t> structure would be beneficial</a:t>
            </a:r>
          </a:p>
          <a:p>
            <a:r>
              <a:rPr lang="en-US" sz="4000" dirty="0" smtClean="0"/>
              <a:t>Agreement of the layout (which needs to be fixed by June 2011): In 2014 there will be 2 short </a:t>
            </a:r>
            <a:r>
              <a:rPr lang="en-US" sz="4000" dirty="0" err="1" smtClean="0"/>
              <a:t>beamlines</a:t>
            </a:r>
            <a:r>
              <a:rPr lang="en-US" sz="4000" dirty="0" smtClean="0"/>
              <a:t> (for Miniball and a second detector) and a third, U-shape </a:t>
            </a:r>
            <a:r>
              <a:rPr lang="en-US" sz="4000" dirty="0" err="1" smtClean="0"/>
              <a:t>beamline</a:t>
            </a:r>
            <a:r>
              <a:rPr lang="en-US" sz="4000" dirty="0" smtClean="0"/>
              <a:t> will be most probably added when the funds are available (to decide on this, one should compare it with the cost of moving Miniball from the first </a:t>
            </a:r>
            <a:r>
              <a:rPr lang="en-US" sz="4000" dirty="0" err="1" smtClean="0"/>
              <a:t>beamline</a:t>
            </a:r>
            <a:r>
              <a:rPr lang="en-US" sz="4000" dirty="0" smtClean="0"/>
              <a:t> to the final position at the U-shape </a:t>
            </a:r>
            <a:r>
              <a:rPr lang="en-US" sz="4000" dirty="0" err="1" smtClean="0"/>
              <a:t>beamline</a:t>
            </a:r>
            <a:r>
              <a:rPr lang="en-US" sz="4000" dirty="0" smtClean="0"/>
              <a:t>)</a:t>
            </a:r>
          </a:p>
          <a:p>
            <a:r>
              <a:rPr lang="en-US" sz="4000" dirty="0" smtClean="0"/>
              <a:t>A working group on the spectrometer should be set up (get back to the people who submitted HIE-LOIs and involve Jyvaskyla who has built such a device, check interest in building this device)</a:t>
            </a:r>
          </a:p>
          <a:p>
            <a:r>
              <a:rPr lang="en-US" sz="4000" dirty="0" smtClean="0"/>
              <a:t>The community should be stimulated to obtain the remaining funds for the different packages</a:t>
            </a:r>
          </a:p>
          <a:p>
            <a:r>
              <a:rPr lang="en-US" sz="4000" dirty="0" smtClean="0"/>
              <a:t>HIE-ISOLDE will require 2 DAQ rooms (and a viewing area)</a:t>
            </a:r>
          </a:p>
          <a:p>
            <a:r>
              <a:rPr lang="en-US" sz="4000" dirty="0" smtClean="0"/>
              <a:t>Yorick will ask for a fellow (funded partly by ENSAR) to work on the DAQ system and time-stamp issues</a:t>
            </a:r>
          </a:p>
          <a:p>
            <a:r>
              <a:rPr lang="en-US" sz="4000" dirty="0" smtClean="0"/>
              <a:t>Follow-up: TSR storage ring workshop in Heidelberg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742</Words>
  <Application>Microsoft Office PowerPoint</Application>
  <PresentationFormat>On-screen Show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PH Department News Discussion with management </vt:lpstr>
      <vt:lpstr>PH Dept News II</vt:lpstr>
      <vt:lpstr>TNA 6 CERN/ISOLDE</vt:lpstr>
      <vt:lpstr>MOU Issues</vt:lpstr>
      <vt:lpstr>Call for Letters of Intent  (deadline May 21)</vt:lpstr>
      <vt:lpstr>LOI participants by Country</vt:lpstr>
      <vt:lpstr>LOI Spokespersons by Country</vt:lpstr>
      <vt:lpstr>HIE ISOLDE Physics Group I </vt:lpstr>
      <vt:lpstr>HIE ISOLDE Physics Group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YBLUMEN</dc:creator>
  <cp:lastModifiedBy>Jenny Weterings</cp:lastModifiedBy>
  <cp:revision>11</cp:revision>
  <dcterms:created xsi:type="dcterms:W3CDTF">2010-11-03T16:46:19Z</dcterms:created>
  <dcterms:modified xsi:type="dcterms:W3CDTF">2013-04-04T13:02:46Z</dcterms:modified>
</cp:coreProperties>
</file>