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538A-54DF-4352-BC04-557901A9B40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5DBF-5A21-436B-B065-35E42D69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 Dept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Long shutdown 1: Baseline Project </a:t>
            </a:r>
          </a:p>
          <a:p>
            <a:pPr>
              <a:buNone/>
            </a:pPr>
            <a:r>
              <a:rPr lang="en-US" dirty="0" smtClean="0"/>
              <a:t>Project Leader Freddy Bordry</a:t>
            </a:r>
          </a:p>
          <a:p>
            <a:pPr>
              <a:buNone/>
            </a:pPr>
            <a:r>
              <a:rPr lang="en-US" dirty="0" smtClean="0"/>
              <a:t>Injector shutdown Dec 2012-Mar 2014 means 1 year stop for ISOLDE Physics</a:t>
            </a:r>
          </a:p>
          <a:p>
            <a:pPr>
              <a:buNone/>
            </a:pPr>
            <a:r>
              <a:rPr lang="en-US" dirty="0" smtClean="0"/>
              <a:t>LS2 will be in 2017-2018 when LINAC4 will be connected</a:t>
            </a:r>
          </a:p>
          <a:p>
            <a:r>
              <a:rPr lang="en-US" dirty="0" smtClean="0"/>
              <a:t>Bldg 115 extension funded</a:t>
            </a:r>
          </a:p>
          <a:p>
            <a:r>
              <a:rPr lang="en-US" dirty="0" smtClean="0"/>
              <a:t>Students Hans &gt; Aug. 2012; Kara&gt;Aug. 2014</a:t>
            </a:r>
          </a:p>
          <a:p>
            <a:r>
              <a:rPr lang="en-US" dirty="0" smtClean="0"/>
              <a:t>Fellows: Janne and Deyan&gt;Dec 2011; Thomas&gt;June 2012. If good candidates apply possible to hire 2 new fellows in 2012.</a:t>
            </a:r>
          </a:p>
          <a:p>
            <a:r>
              <a:rPr lang="en-US" dirty="0" smtClean="0"/>
              <a:t>ENSAR Technician Julien Thiboud available starting September 2011</a:t>
            </a:r>
          </a:p>
          <a:p>
            <a:r>
              <a:rPr lang="en-US" dirty="0" smtClean="0"/>
              <a:t>ENSAR fellow Jan Kurcewicz starts Dec. 2011.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HIE-ISOLDE Physics Coordination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81940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Y. Blumenfeld, </a:t>
            </a:r>
            <a:r>
              <a:rPr lang="pl-PL" dirty="0" smtClean="0">
                <a:solidFill>
                  <a:srgbClr val="FF0000"/>
                </a:solidFill>
              </a:rPr>
              <a:t>M.</a:t>
            </a:r>
            <a:r>
              <a:rPr lang="en-US" dirty="0" smtClean="0">
                <a:solidFill>
                  <a:srgbClr val="FF0000"/>
                </a:solidFill>
              </a:rPr>
              <a:t>J.G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  <a:r>
              <a:rPr lang="pl-PL" dirty="0">
                <a:solidFill>
                  <a:srgbClr val="FF0000"/>
                </a:solidFill>
              </a:rPr>
              <a:t>Borge, </a:t>
            </a:r>
            <a:r>
              <a:rPr lang="pl-PL" dirty="0" smtClean="0">
                <a:solidFill>
                  <a:srgbClr val="FF0000"/>
                </a:solidFill>
              </a:rPr>
              <a:t>P. Butler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pl-PL" dirty="0" smtClean="0">
                <a:solidFill>
                  <a:srgbClr val="FF0000"/>
                </a:solidFill>
              </a:rPr>
              <a:t>J</a:t>
            </a:r>
            <a:r>
              <a:rPr lang="pl-PL" dirty="0">
                <a:solidFill>
                  <a:srgbClr val="FF0000"/>
                </a:solidFill>
              </a:rPr>
              <a:t>. Cederkäll, M. Fraser, M. Huyse, D. Jenkins, Y. Kadi, M. Kowalska, T. Kröll, M. Pasini, </a:t>
            </a:r>
            <a:r>
              <a:rPr lang="en-US" dirty="0" smtClean="0">
                <a:solidFill>
                  <a:srgbClr val="FF0000"/>
                </a:solidFill>
              </a:rPr>
              <a:t>R. Raabe, </a:t>
            </a:r>
            <a:r>
              <a:rPr lang="pl-PL" dirty="0" smtClean="0">
                <a:solidFill>
                  <a:srgbClr val="FF0000"/>
                </a:solidFill>
              </a:rPr>
              <a:t>E</a:t>
            </a:r>
            <a:r>
              <a:rPr lang="pl-PL" dirty="0">
                <a:solidFill>
                  <a:srgbClr val="FF0000"/>
                </a:solidFill>
              </a:rPr>
              <a:t>. Siesling, P. Van Duppen, O. Tengblad, F. </a:t>
            </a:r>
            <a:r>
              <a:rPr lang="pl-PL" dirty="0" smtClean="0">
                <a:solidFill>
                  <a:srgbClr val="FF0000"/>
                </a:solidFill>
              </a:rPr>
              <a:t>Wenander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Meeting May 6, 2011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Characteristics for HIE-ISOLDE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0"/>
          <a:ext cx="7543800" cy="6884766"/>
        </p:xfrm>
        <a:graphic>
          <a:graphicData uri="http://schemas.openxmlformats.org/drawingml/2006/table">
            <a:tbl>
              <a:tblPr/>
              <a:tblGrid>
                <a:gridCol w="1470639"/>
                <a:gridCol w="1769786"/>
                <a:gridCol w="1369601"/>
                <a:gridCol w="2347295"/>
                <a:gridCol w="586479"/>
              </a:tblGrid>
              <a:tr h="440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setup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Geometrical properties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Energy properties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(FWHM values)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Timing 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Power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MINIBALL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(+general purpose reaction chamber)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(input: M. Borge, </a:t>
                      </a:r>
                      <a:r>
                        <a:rPr lang="pl-PL" sz="1400" dirty="0">
                          <a:latin typeface="Cambria"/>
                          <a:ea typeface="Calibri"/>
                          <a:cs typeface="Times New Roman"/>
                        </a:rPr>
                        <a:t>T. Kröll, P. Van Duppen)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3mrad + 2-3mm </a:t>
                      </a: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FWHM diameter (at 5-10 </a:t>
                      </a:r>
                      <a:r>
                        <a:rPr lang="en-US" sz="1400" dirty="0" err="1">
                          <a:latin typeface="Cambria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/u energy)*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Spread: &lt;1e-3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Accuracy: &lt;1%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Stability: ?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/>
                          <a:ea typeface="Calibri"/>
                          <a:cs typeface="Times New Roman"/>
                        </a:rPr>
                        <a:t>Would profit from microstructure required by HELIOS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About 26 kW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7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Spectrometer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(input: J.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Cederkäll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l-PL" sz="1200" dirty="0">
                          <a:latin typeface="Cambria"/>
                          <a:ea typeface="Calibri"/>
                          <a:cs typeface="Times New Roman"/>
                        </a:rPr>
                        <a:t>T. Kröll, , O. Tengblad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EMMA-type: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1mrad + 1mm FWHM diameter 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at 5-10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/u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Gas-filled spectrometers: requirements like MINIBALL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Spread: &lt;1e-3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Accuracy: &lt;1%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Stability: 0.1pm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Microstructure not required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HELIOS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(input: D. Jenkins)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3mrad + 5mm FWHM 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diameter at 5-10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/u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Spread: &lt;1e-3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Accuracy: &lt;1%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Stability:</a:t>
                      </a:r>
                      <a:endParaRPr lang="en-US" sz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/>
                          <a:ea typeface="Calibri"/>
                          <a:cs typeface="Times New Roman"/>
                        </a:rPr>
                        <a:t>Important (for 10MeV/u): 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/>
                          <a:ea typeface="Calibri"/>
                          <a:cs typeface="Times New Roman"/>
                        </a:rPr>
                        <a:t>resolution &lt;2ns on target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/>
                          <a:ea typeface="Calibri"/>
                          <a:cs typeface="Times New Roman"/>
                        </a:rPr>
                        <a:t>repetition rate: 1/100 ns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/>
                          <a:ea typeface="Calibri"/>
                          <a:cs typeface="Times New Roman"/>
                        </a:rPr>
                        <a:t>no background (&lt;1% acceptable)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below 25 kW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ACTAR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(input: R. Raabe)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&lt;2 </a:t>
                      </a:r>
                      <a:r>
                        <a:rPr lang="en-US" sz="1100" dirty="0" err="1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mrad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 + 3mm FWHM </a:t>
                      </a: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diameter at 5-10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/u*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Spread: &lt;1e-2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Accuracy: 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Stability: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About 25 kW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TSR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latin typeface="Cambria"/>
                          <a:ea typeface="Calibri"/>
                          <a:cs typeface="Times New Roman"/>
                        </a:rPr>
                        <a:t>(input: Y. Litvinov)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latin typeface="Symbo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 mm </a:t>
                      </a:r>
                      <a:r>
                        <a:rPr lang="en-US" sz="1100" dirty="0" err="1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mrad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 geometrical acceptance at 5-10MeV/u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Spread: &lt;2e-3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Accuracy: 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En. Stability: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Microstructure not required</a:t>
                      </a:r>
                      <a:endParaRPr lang="en-US" sz="1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500 kW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08" marR="50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2014</a:t>
            </a:r>
            <a:endParaRPr lang="en-US" dirty="0"/>
          </a:p>
        </p:txBody>
      </p:sp>
      <p:pic>
        <p:nvPicPr>
          <p:cNvPr id="15362" name="Picture 1" descr="Description: :::Dropbox:matt f sharing with matteo p:HEBT_stage1.eps"/>
          <p:cNvPicPr>
            <a:picLocks noChangeAspect="1" noChangeArrowheads="1"/>
          </p:cNvPicPr>
          <p:nvPr/>
        </p:nvPicPr>
        <p:blipFill>
          <a:blip r:embed="rId2" cstate="print"/>
          <a:srcRect l="36888" t="14558" b="28328"/>
          <a:stretch>
            <a:fillRect/>
          </a:stretch>
        </p:blipFill>
        <p:spPr bwMode="auto">
          <a:xfrm>
            <a:off x="297180" y="1752600"/>
            <a:ext cx="875919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2016-17</a:t>
            </a:r>
            <a:endParaRPr lang="en-US" dirty="0"/>
          </a:p>
        </p:txBody>
      </p:sp>
      <p:pic>
        <p:nvPicPr>
          <p:cNvPr id="16386" name="Picture 2" descr="Description: :::Dropbox:matt f sharing with matteo p:HEBT_stage2b_with_chopper.eps"/>
          <p:cNvPicPr>
            <a:picLocks noChangeAspect="1" noChangeArrowheads="1"/>
          </p:cNvPicPr>
          <p:nvPr/>
        </p:nvPicPr>
        <p:blipFill>
          <a:blip r:embed="rId2" cstate="print"/>
          <a:srcRect l="36624" t="14719" b="30594"/>
          <a:stretch>
            <a:fillRect/>
          </a:stretch>
        </p:blipFill>
        <p:spPr bwMode="auto">
          <a:xfrm>
            <a:off x="157437" y="1524000"/>
            <a:ext cx="915045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/>
              <a:t>Spectrometer Workshop March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The outcome of the workshop is the following: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Prepare a document by end of 2011.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Next Workshop will take place in Madrid on February-March 2012 to discuss the document and prepare a strategy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Time-Line: HIE-ISOLDE Physics 2014 is too early for spectrometer. Aim for the upgrade to 10 </a:t>
            </a:r>
            <a:r>
              <a:rPr lang="en-US" dirty="0" err="1">
                <a:solidFill>
                  <a:srgbClr val="FF0000"/>
                </a:solidFill>
              </a:rPr>
              <a:t>MeV</a:t>
            </a:r>
            <a:r>
              <a:rPr lang="en-US" dirty="0">
                <a:solidFill>
                  <a:srgbClr val="FF0000"/>
                </a:solidFill>
              </a:rPr>
              <a:t> and installation in 2016.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In addition, three Working Groups were established: physics case (convener T. </a:t>
            </a:r>
            <a:r>
              <a:rPr lang="en-US" dirty="0" err="1">
                <a:solidFill>
                  <a:srgbClr val="FF0000"/>
                </a:solidFill>
              </a:rPr>
              <a:t>Kröll</a:t>
            </a:r>
            <a:r>
              <a:rPr lang="en-US" dirty="0">
                <a:solidFill>
                  <a:srgbClr val="FF0000"/>
                </a:solidFill>
              </a:rPr>
              <a:t>), detectors (convener D. </a:t>
            </a:r>
            <a:r>
              <a:rPr lang="en-US" dirty="0" err="1">
                <a:solidFill>
                  <a:srgbClr val="FF0000"/>
                </a:solidFill>
              </a:rPr>
              <a:t>Mücher</a:t>
            </a:r>
            <a:r>
              <a:rPr lang="en-US" dirty="0">
                <a:solidFill>
                  <a:srgbClr val="FF0000"/>
                </a:solidFill>
              </a:rPr>
              <a:t>), and ion optics simulations (convener J. Uusitalo).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PSB upgrade or RCS? LS2 in 2017-18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4270248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3251200"/>
              </a:tblGrid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Protons: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PSB upgrade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RCS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Energy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2 GeV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2 GeV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Repetition freq.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0.83 Hz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10 Hz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Max. intensity per pulse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5.6e13 </a:t>
                      </a:r>
                      <a:r>
                        <a:rPr lang="en-US" sz="2400" dirty="0" err="1">
                          <a:latin typeface="Cambria"/>
                          <a:ea typeface="Calibri"/>
                          <a:cs typeface="Times New Roman"/>
                        </a:rPr>
                        <a:t>ppp</a:t>
                      </a: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 (or 1.6e14 </a:t>
                      </a:r>
                      <a:r>
                        <a:rPr lang="en-US" sz="2400" dirty="0" err="1">
                          <a:latin typeface="Cambria"/>
                          <a:ea typeface="Calibri"/>
                          <a:cs typeface="Times New Roman"/>
                        </a:rPr>
                        <a:t>ppp</a:t>
                      </a: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1e13 ppp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% of proton pulses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40%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60-70%*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Guaranteed p current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ca. 8 </a:t>
                      </a:r>
                      <a:r>
                        <a:rPr lang="en-US" sz="2400" dirty="0" err="1">
                          <a:latin typeface="Cambria"/>
                          <a:ea typeface="Calibri"/>
                          <a:cs typeface="Times New Roman"/>
                        </a:rPr>
                        <a:t>uA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ca. 10 </a:t>
                      </a:r>
                      <a:r>
                        <a:rPr lang="en-US" sz="2400" dirty="0" err="1">
                          <a:latin typeface="Cambria"/>
                          <a:ea typeface="Calibri"/>
                          <a:cs typeface="Times New Roman"/>
                        </a:rPr>
                        <a:t>uA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172200"/>
            <a:ext cx="628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BTY line should be upgraded to 2 </a:t>
            </a:r>
            <a:r>
              <a:rPr lang="en-US" sz="2800" dirty="0" err="1" smtClean="0"/>
              <a:t>GeV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595</Words>
  <Application>Microsoft Office PowerPoint</Application>
  <PresentationFormat>On-screen Show (4:3)</PresentationFormat>
  <Paragraphs>92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 Dept News</vt:lpstr>
      <vt:lpstr>HIE-ISOLDE Physics Coordination Group</vt:lpstr>
      <vt:lpstr>PowerPoint Presentation</vt:lpstr>
      <vt:lpstr>Layout 2014</vt:lpstr>
      <vt:lpstr>Layout 2016-17</vt:lpstr>
      <vt:lpstr>Spectrometer Workshop March 2011</vt:lpstr>
      <vt:lpstr>PSB upgrade or RCS? LS2 in 2017-18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Dept News</dc:title>
  <dc:creator>YBLUMEN</dc:creator>
  <cp:lastModifiedBy>Jenny Weterings</cp:lastModifiedBy>
  <cp:revision>2</cp:revision>
  <dcterms:created xsi:type="dcterms:W3CDTF">2011-07-05T17:02:56Z</dcterms:created>
  <dcterms:modified xsi:type="dcterms:W3CDTF">2013-04-04T12:45:35Z</dcterms:modified>
</cp:coreProperties>
</file>