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BLUMEN\Local%20Settings\Temporary%20Internet%20Files\Content.IE5\BI6WK237\Transactions2011-PIE%5b1%5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ISOLDE Collaboration Expenditure 2011</a:t>
            </a:r>
          </a:p>
        </c:rich>
      </c:tx>
      <c:layout>
        <c:manualLayout>
          <c:xMode val="edge"/>
          <c:yMode val="edge"/>
          <c:x val="0.14317425083240851"/>
          <c:y val="0.1256117455138662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44506104328532E-2"/>
          <c:y val="0.3964110929853184"/>
          <c:w val="0.57269700332963402"/>
          <c:h val="0.33442088091354039"/>
        </c:manualLayout>
      </c:layout>
      <c:pie3DChart>
        <c:varyColors val="1"/>
        <c:ser>
          <c:idx val="0"/>
          <c:order val="0"/>
          <c:spPr>
            <a:solidFill>
              <a:srgbClr val="8080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1FB71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6633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DD080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8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0C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9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Sheet2!$A$1:$A$10</c:f>
              <c:strCache>
                <c:ptCount val="10"/>
                <c:pt idx="0">
                  <c:v>SOLID STATE PHYSICS</c:v>
                </c:pt>
                <c:pt idx="1">
                  <c:v>DATA ACQUISITION</c:v>
                </c:pt>
                <c:pt idx="2">
                  <c:v>REX_ISOLDE</c:v>
                </c:pt>
                <c:pt idx="3">
                  <c:v>ION SOURCE AND TARGET DEVELOPMENT</c:v>
                </c:pt>
                <c:pt idx="4">
                  <c:v>MANPOWER</c:v>
                </c:pt>
                <c:pt idx="5">
                  <c:v>ADMINISTRATION</c:v>
                </c:pt>
                <c:pt idx="6">
                  <c:v>CONSUMABLES</c:v>
                </c:pt>
                <c:pt idx="7">
                  <c:v>HIE-ISOLDE</c:v>
                </c:pt>
                <c:pt idx="8">
                  <c:v>INFRASTRUCTURE</c:v>
                </c:pt>
                <c:pt idx="9">
                  <c:v>CONFERENCES</c:v>
                </c:pt>
              </c:strCache>
            </c:strRef>
          </c:cat>
          <c:val>
            <c:numRef>
              <c:f>Sheet2!$B$1:$B$10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567.72</c:v>
                </c:pt>
                <c:pt idx="3">
                  <c:v>1791.6</c:v>
                </c:pt>
                <c:pt idx="4">
                  <c:v>256411.27000000002</c:v>
                </c:pt>
                <c:pt idx="5">
                  <c:v>42051.850000000006</c:v>
                </c:pt>
                <c:pt idx="6">
                  <c:v>76022.11</c:v>
                </c:pt>
                <c:pt idx="7">
                  <c:v>300000</c:v>
                </c:pt>
                <c:pt idx="8">
                  <c:v>41248.93</c:v>
                </c:pt>
                <c:pt idx="9">
                  <c:v>3318.3900000000003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705882352941246"/>
          <c:y val="0.25938009787928262"/>
          <c:w val="0.32075471698113212"/>
          <c:h val="0.6101141924959216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D8C9-039E-4F4D-AF88-403C6AF68AC5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5B68-E0E5-46C2-AEA8-28B606700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PH Dept News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Fellows and associate committee Dec 2011: </a:t>
            </a:r>
            <a:r>
              <a:rPr lang="en-US" sz="2800" dirty="0" smtClean="0">
                <a:solidFill>
                  <a:srgbClr val="00B050"/>
                </a:solidFill>
              </a:rPr>
              <a:t>12 fellow candidates for ISOLDE</a:t>
            </a:r>
            <a:r>
              <a:rPr lang="en-US" sz="2800" dirty="0" smtClean="0"/>
              <a:t> (on par with LHC experiments)</a:t>
            </a:r>
            <a:endParaRPr lang="en-US" dirty="0" smtClean="0"/>
          </a:p>
          <a:p>
            <a:r>
              <a:rPr lang="en-US" sz="2800" dirty="0" smtClean="0"/>
              <a:t>2 new fellows hired</a:t>
            </a:r>
          </a:p>
          <a:p>
            <a:pPr lvl="1"/>
            <a:r>
              <a:rPr lang="en-US" sz="2000" b="1" dirty="0" smtClean="0"/>
              <a:t>Susanne Kreim </a:t>
            </a:r>
            <a:r>
              <a:rPr lang="en-US" sz="2000" dirty="0" smtClean="0"/>
              <a:t>(ISOLTRAP): “</a:t>
            </a:r>
            <a:r>
              <a:rPr lang="en-US" sz="2000" dirty="0" err="1" smtClean="0"/>
              <a:t>Cofund</a:t>
            </a:r>
            <a:r>
              <a:rPr lang="en-US" sz="2000" dirty="0" smtClean="0"/>
              <a:t>” fellowship for 3 years started in Jan.</a:t>
            </a:r>
          </a:p>
          <a:p>
            <a:pPr lvl="1"/>
            <a:r>
              <a:rPr lang="en-US" sz="2000" b="1" dirty="0" smtClean="0"/>
              <a:t>Elisa Rapisarda </a:t>
            </a:r>
            <a:r>
              <a:rPr lang="en-US" sz="2000" dirty="0" smtClean="0"/>
              <a:t>(MINIBALL)</a:t>
            </a:r>
          </a:p>
          <a:p>
            <a:pPr lvl="1"/>
            <a:r>
              <a:rPr lang="en-US" sz="2000" dirty="0" smtClean="0"/>
              <a:t>3 month extension for </a:t>
            </a:r>
            <a:r>
              <a:rPr lang="en-US" sz="2000" b="1" dirty="0" smtClean="0"/>
              <a:t>Deyan Yordanov </a:t>
            </a:r>
            <a:r>
              <a:rPr lang="en-US" sz="2000" dirty="0" smtClean="0"/>
              <a:t>(until March 31)</a:t>
            </a:r>
          </a:p>
          <a:p>
            <a:pPr lvl="1"/>
            <a:r>
              <a:rPr lang="en-US" sz="2000" b="1" dirty="0" smtClean="0"/>
              <a:t>Jan Kurcewicz </a:t>
            </a:r>
            <a:r>
              <a:rPr lang="en-US" sz="2000" dirty="0" smtClean="0"/>
              <a:t>(ENSAR fellow) started Dec. 1 </a:t>
            </a:r>
          </a:p>
          <a:p>
            <a:pPr lvl="1"/>
            <a:r>
              <a:rPr lang="en-US" sz="2000" b="1" dirty="0" smtClean="0"/>
              <a:t>Thomas Cocolios </a:t>
            </a:r>
            <a:r>
              <a:rPr lang="en-US" sz="2000" dirty="0" smtClean="0"/>
              <a:t>ends Jun. 30</a:t>
            </a:r>
          </a:p>
          <a:p>
            <a:r>
              <a:rPr lang="en-US" sz="2800" dirty="0" smtClean="0"/>
              <a:t>CERN students: </a:t>
            </a:r>
          </a:p>
          <a:p>
            <a:pPr lvl="1"/>
            <a:r>
              <a:rPr lang="en-US" sz="2000" b="1" dirty="0" smtClean="0"/>
              <a:t>Hans Tornqvist </a:t>
            </a:r>
            <a:r>
              <a:rPr lang="en-US" sz="2000" dirty="0" smtClean="0"/>
              <a:t>(T. Nilsson) ends Aug. 2012</a:t>
            </a:r>
          </a:p>
          <a:p>
            <a:pPr lvl="1"/>
            <a:r>
              <a:rPr lang="en-US" sz="2000" b="1" dirty="0" smtClean="0"/>
              <a:t>Kara Lynch </a:t>
            </a:r>
            <a:r>
              <a:rPr lang="en-US" sz="2000" dirty="0" smtClean="0"/>
              <a:t>(K. Flanagan) ends Aug. 2013</a:t>
            </a:r>
          </a:p>
          <a:p>
            <a:pPr lvl="1"/>
            <a:r>
              <a:rPr lang="en-US" sz="2000" dirty="0" smtClean="0"/>
              <a:t>Hesitating to take new student because of long shutdown.</a:t>
            </a:r>
          </a:p>
          <a:p>
            <a:r>
              <a:rPr lang="en-US" sz="2400" dirty="0" smtClean="0"/>
              <a:t>Associate</a:t>
            </a:r>
          </a:p>
          <a:p>
            <a:pPr lvl="1"/>
            <a:r>
              <a:rPr lang="en-US" sz="2000" dirty="0" smtClean="0"/>
              <a:t>Phil Walker (U. Surrey) Oct. 2011- Mar. 2012</a:t>
            </a:r>
          </a:p>
          <a:p>
            <a:pPr lvl="1">
              <a:buNone/>
            </a:pPr>
            <a:r>
              <a:rPr lang="en-US" sz="2000" dirty="0" smtClean="0"/>
              <a:t>Will continue as full time user until summer.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297" y="6096000"/>
            <a:ext cx="349970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PH Dept news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ISOLDE related articles in CERN </a:t>
            </a:r>
            <a:r>
              <a:rPr lang="en-US" dirty="0" err="1" smtClean="0"/>
              <a:t>Courrier</a:t>
            </a:r>
            <a:endParaRPr lang="en-US" dirty="0" smtClean="0"/>
          </a:p>
          <a:p>
            <a:pPr lvl="1"/>
            <a:r>
              <a:rPr lang="en-US" sz="2400" baseline="30000" dirty="0" smtClean="0"/>
              <a:t>30</a:t>
            </a:r>
            <a:r>
              <a:rPr lang="en-US" sz="2400" dirty="0" smtClean="0"/>
              <a:t>Mg (</a:t>
            </a:r>
            <a:r>
              <a:rPr lang="en-US" sz="2400" dirty="0" err="1" smtClean="0"/>
              <a:t>t,p</a:t>
            </a:r>
            <a:r>
              <a:rPr lang="en-US" sz="2400" dirty="0" smtClean="0"/>
              <a:t>) by </a:t>
            </a:r>
            <a:r>
              <a:rPr lang="en-US" sz="2400" dirty="0" err="1" smtClean="0"/>
              <a:t>T.Kroell</a:t>
            </a:r>
            <a:r>
              <a:rPr lang="en-US" sz="2400" dirty="0" smtClean="0"/>
              <a:t> and K. </a:t>
            </a:r>
            <a:r>
              <a:rPr lang="en-US" sz="2400" dirty="0" err="1" smtClean="0"/>
              <a:t>Wimmer</a:t>
            </a:r>
            <a:r>
              <a:rPr lang="en-US" sz="2400" dirty="0" smtClean="0"/>
              <a:t> (Sep.)</a:t>
            </a:r>
          </a:p>
          <a:p>
            <a:pPr lvl="1"/>
            <a:r>
              <a:rPr lang="en-US" sz="2400" dirty="0" smtClean="0"/>
              <a:t>Review of ARIS Conference by B. Jonson (Dec.)</a:t>
            </a:r>
          </a:p>
          <a:p>
            <a:pPr lvl="1"/>
            <a:r>
              <a:rPr lang="en-US" sz="2400" dirty="0" smtClean="0"/>
              <a:t>Ten year anniversary of REX by F. Wenander and K. Riisager (Feb.)</a:t>
            </a:r>
          </a:p>
          <a:p>
            <a:r>
              <a:rPr lang="en-US" dirty="0" smtClean="0"/>
              <a:t>Refurbishment of Bldg 115 in (slow) progress</a:t>
            </a:r>
          </a:p>
          <a:p>
            <a:r>
              <a:rPr lang="en-US" dirty="0" smtClean="0"/>
              <a:t>Long Shutdown 1: Dec. 2012 to Apr.2014</a:t>
            </a:r>
          </a:p>
          <a:p>
            <a:r>
              <a:rPr lang="en-US" dirty="0" smtClean="0"/>
              <a:t>No stable beam physics during shutdown</a:t>
            </a:r>
          </a:p>
          <a:p>
            <a:r>
              <a:rPr lang="en-US" dirty="0" smtClean="0"/>
              <a:t>No post accelerated beams before startup of HIE-ISOLDE (end 2014)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297" y="6096000"/>
            <a:ext cx="349970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ENSAR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TNA Subsistence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676400"/>
          <a:ext cx="716280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74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Contract</a:t>
                      </a:r>
                    </a:p>
                    <a:p>
                      <a:r>
                        <a:rPr lang="en-US" dirty="0" smtClean="0"/>
                        <a:t>01/09/10-31/08/14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Period</a:t>
                      </a:r>
                    </a:p>
                    <a:p>
                      <a:r>
                        <a:rPr lang="en-US" baseline="0" dirty="0" smtClean="0"/>
                        <a:t>01/09/10-29/02/12</a:t>
                      </a:r>
                      <a:endParaRPr lang="en-US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dirty="0" smtClean="0"/>
                        <a:t>Beam Hours Delivered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3466</a:t>
                      </a:r>
                      <a:endParaRPr lang="en-US" sz="24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dirty="0" smtClean="0"/>
                        <a:t>Users</a:t>
                      </a:r>
                      <a:r>
                        <a:rPr lang="en-US" baseline="0" dirty="0" smtClean="0"/>
                        <a:t> supported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213</a:t>
                      </a:r>
                      <a:endParaRPr lang="en-US" sz="24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dirty="0" smtClean="0"/>
                        <a:t>Days of subsistence</a:t>
                      </a:r>
                      <a:r>
                        <a:rPr lang="en-US" baseline="0" dirty="0" smtClean="0"/>
                        <a:t>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1237</a:t>
                      </a:r>
                      <a:endParaRPr lang="en-US" sz="24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projects supported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</a:t>
                      </a:r>
                      <a:endParaRPr lang="en-US" sz="24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paid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252 KE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140 KE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562600"/>
            <a:ext cx="7590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Question: Should we keep some money for 2014 or spend all in 2012?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297" y="6096000"/>
            <a:ext cx="349970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ENSAR news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Costs are used to pay Julien Thiboud (50%, completed by collaboration) for technical assistance and Jan Kurcewicz (100%)for DAQ upgrade and support</a:t>
            </a:r>
          </a:p>
          <a:p>
            <a:r>
              <a:rPr lang="en-US" dirty="0" smtClean="0"/>
              <a:t>Julien: Sep. 2011 to Aug. 2013</a:t>
            </a:r>
          </a:p>
          <a:p>
            <a:r>
              <a:rPr lang="en-US" dirty="0" smtClean="0"/>
              <a:t>Jan: Dec 2011 – Nov. 2013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297" y="6096000"/>
            <a:ext cx="349970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MOU matters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MOU will soon be sent to representatives of countries which require signature</a:t>
            </a:r>
          </a:p>
          <a:p>
            <a:r>
              <a:rPr lang="en-US" dirty="0" smtClean="0"/>
              <a:t>Workshop in Kolkata in April where MOU should be signed by India</a:t>
            </a:r>
          </a:p>
          <a:p>
            <a:r>
              <a:rPr lang="en-US" dirty="0" smtClean="0"/>
              <a:t>No recent news from Korea</a:t>
            </a:r>
          </a:p>
          <a:p>
            <a:r>
              <a:rPr lang="en-US" dirty="0" smtClean="0"/>
              <a:t>Sweden requests a specific agreement (similar to France)</a:t>
            </a:r>
          </a:p>
          <a:p>
            <a:r>
              <a:rPr lang="en-US" dirty="0" smtClean="0"/>
              <a:t>Norway?</a:t>
            </a:r>
          </a:p>
          <a:p>
            <a:r>
              <a:rPr lang="en-US" dirty="0" smtClean="0"/>
              <a:t>Greece has promised to pay…</a:t>
            </a:r>
          </a:p>
          <a:p>
            <a:r>
              <a:rPr lang="en-US" dirty="0" smtClean="0"/>
              <a:t>Some interest shown by Serbia</a:t>
            </a:r>
          </a:p>
          <a:p>
            <a:r>
              <a:rPr lang="en-US" dirty="0" smtClean="0"/>
              <a:t>Slovakia has requested to sign an agreement without joining the collaboration??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297" y="6096000"/>
            <a:ext cx="349970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Collaboration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Denmark, France, Greece, Ireland, Spain have not yet paid for 2011-2012 </a:t>
            </a:r>
          </a:p>
          <a:p>
            <a:r>
              <a:rPr lang="en-US" dirty="0" smtClean="0"/>
              <a:t>Norway has not paid since 2008</a:t>
            </a:r>
          </a:p>
          <a:p>
            <a:r>
              <a:rPr lang="en-US" dirty="0" smtClean="0"/>
              <a:t>Balance as of 31-12-2010: 572 KCHF</a:t>
            </a:r>
          </a:p>
          <a:p>
            <a:r>
              <a:rPr lang="en-US" dirty="0" smtClean="0"/>
              <a:t>Expenditure 2011: 732 KCHF (Including 300 KCHF for HIE-ISOLDE)</a:t>
            </a:r>
          </a:p>
          <a:p>
            <a:r>
              <a:rPr lang="en-US" dirty="0" smtClean="0"/>
              <a:t>Balance as of 31-12-2011: 360 KCHF (540 KCHF if one anticipates D, F and SP)</a:t>
            </a:r>
          </a:p>
          <a:p>
            <a:r>
              <a:rPr lang="en-US" dirty="0" smtClean="0"/>
              <a:t>Healthy spending profile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Collaboration expenses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TSR building and data acquisition/visitor rooms : approx 10 KCHF</a:t>
            </a:r>
          </a:p>
          <a:p>
            <a:r>
              <a:rPr lang="en-US" dirty="0" smtClean="0"/>
              <a:t>Contribution to new 9 gap power supply up to 50 KCHF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HIE-ISOLDE Collaboration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as of 31-12-2010: 392 KCHF</a:t>
            </a:r>
          </a:p>
          <a:p>
            <a:r>
              <a:rPr lang="en-US" dirty="0" smtClean="0"/>
              <a:t>Income 2011: 351 KCHF</a:t>
            </a:r>
          </a:p>
          <a:p>
            <a:pPr lvl="1"/>
            <a:r>
              <a:rPr lang="en-US" dirty="0" smtClean="0"/>
              <a:t>Collaboration: 300 KCHF</a:t>
            </a:r>
          </a:p>
          <a:p>
            <a:pPr lvl="1"/>
            <a:r>
              <a:rPr lang="en-US" dirty="0" smtClean="0"/>
              <a:t>Special German Contribution: 51 KCHF</a:t>
            </a:r>
          </a:p>
          <a:p>
            <a:r>
              <a:rPr lang="en-US" dirty="0" smtClean="0"/>
              <a:t>Expenditure 2011: 242 KCHF: 95% Manpower</a:t>
            </a:r>
          </a:p>
          <a:p>
            <a:r>
              <a:rPr lang="en-US" dirty="0" smtClean="0"/>
              <a:t>Balance as of 31-12-2011: 501 KCHF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525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 Dept News</vt:lpstr>
      <vt:lpstr>PH Dept news (continued)</vt:lpstr>
      <vt:lpstr>ENSAR news</vt:lpstr>
      <vt:lpstr>ENSAR news (continued)</vt:lpstr>
      <vt:lpstr>MOU matters</vt:lpstr>
      <vt:lpstr>Collaboration Budget</vt:lpstr>
      <vt:lpstr>PowerPoint Presentation</vt:lpstr>
      <vt:lpstr>Collaboration expenses to discuss</vt:lpstr>
      <vt:lpstr>HIE-ISOLDE Collaboration budget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Dept News</dc:title>
  <dc:creator>YBLUMEN</dc:creator>
  <cp:lastModifiedBy>Jenny Weterings</cp:lastModifiedBy>
  <cp:revision>5</cp:revision>
  <dcterms:created xsi:type="dcterms:W3CDTF">2012-01-30T16:10:36Z</dcterms:created>
  <dcterms:modified xsi:type="dcterms:W3CDTF">2013-04-04T11:50:25Z</dcterms:modified>
</cp:coreProperties>
</file>