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0" r:id="rId3"/>
    <p:sldId id="262" r:id="rId4"/>
    <p:sldId id="265" r:id="rId5"/>
    <p:sldId id="268" r:id="rId6"/>
    <p:sldId id="269" r:id="rId7"/>
    <p:sldId id="261" r:id="rId8"/>
    <p:sldId id="263" r:id="rId9"/>
    <p:sldId id="257" r:id="rId10"/>
    <p:sldId id="258" r:id="rId11"/>
    <p:sldId id="259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7233A-06D0-4BF3-AE7A-7A9BB21F6203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4C965-1982-4A38-8D8F-94DE7BC3A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6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797A5-A90D-4663-9D7B-060A6BF54DE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4C965-1982-4A38-8D8F-94DE7BC3A7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D42D6-AF7C-483A-960F-F6BC81DE92F8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35E23-E744-41C0-AF07-ECBE649CE9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emf"/><Relationship Id="rId4" Type="http://schemas.openxmlformats.org/officeDocument/2006/relationships/oleObject" Target="file:///C:\Documents%20and%20Settings\catheral\Local%20Settings\Temporary%20Internet%20Files\Content.Outlook\UQD5O0H8\8he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Report for the ISCC Meeting</a:t>
            </a:r>
            <a:br>
              <a:rPr lang="en-US" dirty="0" smtClean="0"/>
            </a:br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May 2009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Catherall/ M. Lindroos</a:t>
            </a: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52400"/>
            <a:ext cx="1584325" cy="11366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EN-STI-RBS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67200"/>
            <a:ext cx="8001000" cy="185896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First measurements of </a:t>
            </a:r>
            <a:r>
              <a:rPr lang="en-US" baseline="30000" dirty="0" smtClean="0"/>
              <a:t>8</a:t>
            </a:r>
            <a:r>
              <a:rPr lang="en-US" dirty="0" smtClean="0"/>
              <a:t>Li and </a:t>
            </a:r>
            <a:r>
              <a:rPr lang="en-US" baseline="30000" dirty="0" smtClean="0"/>
              <a:t>8</a:t>
            </a:r>
            <a:r>
              <a:rPr lang="en-US" dirty="0" smtClean="0"/>
              <a:t>He in FTS</a:t>
            </a:r>
          </a:p>
          <a:p>
            <a:r>
              <a:rPr lang="en-US" dirty="0" smtClean="0"/>
              <a:t>Calibration of FTS against old tape station on going</a:t>
            </a:r>
          </a:p>
          <a:p>
            <a:r>
              <a:rPr lang="en-US" dirty="0" smtClean="0"/>
              <a:t>Test of </a:t>
            </a:r>
            <a:r>
              <a:rPr lang="en-US" dirty="0" err="1" smtClean="0"/>
              <a:t>BeO</a:t>
            </a:r>
            <a:r>
              <a:rPr lang="en-US" dirty="0" smtClean="0"/>
              <a:t> target with n-converter for the production of </a:t>
            </a:r>
            <a:r>
              <a:rPr lang="en-US" baseline="30000" dirty="0" smtClean="0"/>
              <a:t>6</a:t>
            </a:r>
            <a:r>
              <a:rPr lang="en-US" dirty="0" smtClean="0"/>
              <a:t>He was successful. Results pending</a:t>
            </a:r>
          </a:p>
          <a:p>
            <a:r>
              <a:rPr lang="en-US" dirty="0" smtClean="0"/>
              <a:t>In parallel, n-flux measurements done with protons on converter.</a:t>
            </a:r>
          </a:p>
          <a:p>
            <a:pPr lvl="1"/>
            <a:r>
              <a:rPr lang="en-US" dirty="0" smtClean="0"/>
              <a:t>Analysis on-going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T. Giles, T. Stora, E. Noah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1143000"/>
          <a:ext cx="3810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4" imgW="4572000" imgH="3657600" progId="AcroExch.Document.7">
                  <p:link updateAutomatic="1"/>
                </p:oleObj>
              </mc:Choice>
              <mc:Fallback>
                <p:oleObj name="Acrobat Document" r:id="rId4" imgW="4572000" imgH="3657600" progId="AcroExch.Document.7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143000"/>
                        <a:ext cx="3810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 descr="\\cern.ch\dfs\Users\c\catheral\Documents\Tapestation\photos march 2008\DSC03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219200"/>
            <a:ext cx="2133600" cy="2844800"/>
          </a:xfrm>
          <a:prstGeom prst="rect">
            <a:avLst/>
          </a:prstGeom>
          <a:noFill/>
        </p:spPr>
      </p:pic>
      <p:sp>
        <p:nvSpPr>
          <p:cNvPr id="2052" name="AutoShape 4" descr="https://edms.cern.ch/file/997627/1/Photo008.jpg"/>
          <p:cNvSpPr>
            <a:spLocks noChangeAspect="1" noChangeArrowheads="1"/>
          </p:cNvSpPr>
          <p:nvPr/>
        </p:nvSpPr>
        <p:spPr bwMode="auto">
          <a:xfrm>
            <a:off x="63500" y="-136525"/>
            <a:ext cx="6334125" cy="506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s://edms.cern.ch/file/997627/1/Photo008.jpg"/>
          <p:cNvSpPr>
            <a:spLocks noChangeAspect="1" noChangeArrowheads="1"/>
          </p:cNvSpPr>
          <p:nvPr/>
        </p:nvSpPr>
        <p:spPr bwMode="auto">
          <a:xfrm>
            <a:off x="63500" y="-136525"/>
            <a:ext cx="6334125" cy="5067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s://edms.cern.ch/file/997627/1/Photo008.jpg"/>
          <p:cNvSpPr>
            <a:spLocks noChangeAspect="1" noChangeArrowheads="1"/>
          </p:cNvSpPr>
          <p:nvPr/>
        </p:nvSpPr>
        <p:spPr bwMode="auto">
          <a:xfrm>
            <a:off x="63500" y="-136525"/>
            <a:ext cx="12192000" cy="9753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Start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Front End pistons</a:t>
            </a:r>
          </a:p>
          <a:p>
            <a:pPr lvl="1"/>
            <a:r>
              <a:rPr lang="en-US" dirty="0" smtClean="0"/>
              <a:t>An mechanical default in the replacement piston prevented it from working properly. A second replacement piston required modification of it’s support.</a:t>
            </a:r>
          </a:p>
          <a:p>
            <a:pPr lvl="1"/>
            <a:r>
              <a:rPr lang="en-US" dirty="0" smtClean="0"/>
              <a:t>The time required had consequences on the programmed laser tests during the cold check out period.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429000"/>
            <a:ext cx="4828032" cy="322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886200"/>
            <a:ext cx="37338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Stepping motor controllers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motor drivers failed in one week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spares (~15 years old)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 to EN-STI-ECE for repair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Actualities!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Radiation Protection</a:t>
            </a:r>
          </a:p>
          <a:p>
            <a:pPr lvl="1"/>
            <a:r>
              <a:rPr lang="en-US" dirty="0" smtClean="0"/>
              <a:t>The operational radiation protection service is minimal</a:t>
            </a:r>
          </a:p>
          <a:p>
            <a:pPr lvl="2"/>
            <a:r>
              <a:rPr lang="en-US" dirty="0" smtClean="0"/>
              <a:t>1 technician</a:t>
            </a:r>
          </a:p>
          <a:p>
            <a:pPr lvl="3"/>
            <a:r>
              <a:rPr lang="en-US" dirty="0" smtClean="0"/>
              <a:t>All shutdown planning done around his availability</a:t>
            </a:r>
          </a:p>
          <a:p>
            <a:pPr lvl="3"/>
            <a:r>
              <a:rPr lang="en-US" dirty="0" smtClean="0"/>
              <a:t>Any absences can cause serious delays for both the technical group and physics</a:t>
            </a:r>
          </a:p>
          <a:p>
            <a:r>
              <a:rPr lang="en-US" dirty="0" smtClean="0"/>
              <a:t>Vacuum Controls</a:t>
            </a:r>
          </a:p>
          <a:p>
            <a:pPr lvl="1"/>
            <a:r>
              <a:rPr lang="en-US" dirty="0" smtClean="0"/>
              <a:t>Minimum support from the vacuum controls section</a:t>
            </a:r>
          </a:p>
          <a:p>
            <a:pPr lvl="1"/>
            <a:r>
              <a:rPr lang="en-US" dirty="0" smtClean="0"/>
              <a:t>Consolidation is apparently planned for 2009/2010 but no news</a:t>
            </a:r>
          </a:p>
          <a:p>
            <a:r>
              <a:rPr lang="en-US" dirty="0" smtClean="0"/>
              <a:t>Safety Audit</a:t>
            </a:r>
          </a:p>
          <a:p>
            <a:pPr lvl="1"/>
            <a:r>
              <a:rPr lang="en-US" dirty="0" smtClean="0"/>
              <a:t>Most of the ISOLDE community are undergoing interviews in view of exposing Safety Management shortcomings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EN-STI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One technical student for </a:t>
            </a:r>
            <a:r>
              <a:rPr lang="en-US" dirty="0" err="1" smtClean="0"/>
              <a:t>Fluka</a:t>
            </a:r>
            <a:r>
              <a:rPr lang="en-US" dirty="0" smtClean="0"/>
              <a:t> simulations on shielding in target area</a:t>
            </a:r>
          </a:p>
          <a:p>
            <a:pPr lvl="1"/>
            <a:r>
              <a:rPr lang="en-US" dirty="0" smtClean="0"/>
              <a:t>6 months as from March</a:t>
            </a:r>
          </a:p>
          <a:p>
            <a:r>
              <a:rPr lang="en-US" dirty="0" smtClean="0"/>
              <a:t>One technical student for electronics development on FE6, tilted foils/motor controls</a:t>
            </a:r>
          </a:p>
          <a:p>
            <a:pPr lvl="1"/>
            <a:r>
              <a:rPr lang="en-US" dirty="0" smtClean="0"/>
              <a:t>1 year as from June 2009</a:t>
            </a:r>
          </a:p>
          <a:p>
            <a:r>
              <a:rPr lang="en-US" dirty="0" smtClean="0"/>
              <a:t>Selection board for technician for Witch/REX</a:t>
            </a:r>
          </a:p>
          <a:p>
            <a:r>
              <a:rPr lang="en-US" dirty="0" smtClean="0"/>
              <a:t>Lack of resources for target development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Modifications/Repairs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Target cooling water program modified and anti-return valve removed to allow a better start up of cooling system.</a:t>
            </a:r>
          </a:p>
          <a:p>
            <a:pPr lvl="1"/>
            <a:r>
              <a:rPr lang="en-US" dirty="0" smtClean="0"/>
              <a:t>EN-CV</a:t>
            </a:r>
          </a:p>
          <a:p>
            <a:r>
              <a:rPr lang="en-US" dirty="0" smtClean="0"/>
              <a:t>Major overhaul of the ventilation system – EN-CV</a:t>
            </a:r>
          </a:p>
          <a:p>
            <a:r>
              <a:rPr lang="en-US" dirty="0" err="1" smtClean="0"/>
              <a:t>Rabit</a:t>
            </a:r>
            <a:r>
              <a:rPr lang="en-US" dirty="0" smtClean="0"/>
              <a:t> irradiation system repaired – B. Crepieux</a:t>
            </a:r>
          </a:p>
          <a:p>
            <a:r>
              <a:rPr lang="en-US" dirty="0" smtClean="0"/>
              <a:t>Improvement of the target zone cameras</a:t>
            </a:r>
          </a:p>
          <a:p>
            <a:pPr lvl="1"/>
            <a:r>
              <a:rPr lang="en-US" dirty="0" smtClean="0"/>
              <a:t>P. Fernier, S. Burger</a:t>
            </a:r>
          </a:p>
          <a:p>
            <a:endParaRPr lang="en-US" dirty="0" smtClean="0"/>
          </a:p>
        </p:txBody>
      </p:sp>
      <p:pic>
        <p:nvPicPr>
          <p:cNvPr id="4" name="Picture 2" descr="442165909@24032009-17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90800"/>
            <a:ext cx="3733800" cy="249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REX-ISOLDE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2672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Installation of an MCP on the RA0  beam line going into the REXTRAP</a:t>
            </a:r>
          </a:p>
          <a:p>
            <a:r>
              <a:rPr lang="en-US" dirty="0" smtClean="0"/>
              <a:t>Progress on the tilted foil holder and its installation being made</a:t>
            </a:r>
          </a:p>
        </p:txBody>
      </p:sp>
      <p:pic>
        <p:nvPicPr>
          <p:cNvPr id="4098" name="Picture 2" descr="Outlook-4"/>
          <p:cNvPicPr>
            <a:picLocks noChangeAspect="1" noChangeArrowheads="1"/>
          </p:cNvPicPr>
          <p:nvPr/>
        </p:nvPicPr>
        <p:blipFill>
          <a:blip r:embed="rId3"/>
          <a:srcRect l="5963" r="47702"/>
          <a:stretch>
            <a:fillRect/>
          </a:stretch>
        </p:blipFill>
        <p:spPr bwMode="auto">
          <a:xfrm>
            <a:off x="6781800" y="2819400"/>
            <a:ext cx="2153751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H:\DCIM\100NCD70\DSC_0754.JPG"/>
          <p:cNvPicPr>
            <a:picLocks noChangeAspect="1" noChangeArrowheads="1"/>
          </p:cNvPicPr>
          <p:nvPr/>
        </p:nvPicPr>
        <p:blipFill>
          <a:blip r:embed="rId4" cstate="print"/>
          <a:srcRect l="6981" t="15000" r="26928" b="30000"/>
          <a:stretch>
            <a:fillRect/>
          </a:stretch>
        </p:blipFill>
        <p:spPr bwMode="auto">
          <a:xfrm rot="16200000">
            <a:off x="3745650" y="2197951"/>
            <a:ext cx="3700361" cy="2047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REX-ISOLDE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019800" cy="5486400"/>
          </a:xfrm>
        </p:spPr>
        <p:txBody>
          <a:bodyPr>
            <a:normAutofit fontScale="47500" lnSpcReduction="20000"/>
          </a:bodyPr>
          <a:lstStyle/>
          <a:p>
            <a:r>
              <a:rPr lang="en-US" u="sng" dirty="0" smtClean="0"/>
              <a:t>Low Energy</a:t>
            </a:r>
          </a:p>
          <a:p>
            <a:pPr lvl="1"/>
            <a:r>
              <a:rPr lang="en-US" sz="2900" dirty="0" smtClean="0"/>
              <a:t>The consolidation of the REXTRAP has been presented to IEFC (Injectors and Experimental Facilities Committee) </a:t>
            </a:r>
          </a:p>
          <a:p>
            <a:pPr>
              <a:buNone/>
            </a:pPr>
            <a:r>
              <a:rPr lang="en-US" sz="2900" dirty="0" smtClean="0"/>
              <a:t>		– awaiting approval and project status</a:t>
            </a:r>
          </a:p>
          <a:p>
            <a:pPr lvl="1"/>
            <a:r>
              <a:rPr lang="en-US" sz="2900" dirty="0" smtClean="0"/>
              <a:t>Low energy started up</a:t>
            </a:r>
          </a:p>
          <a:p>
            <a:pPr lvl="2"/>
            <a:r>
              <a:rPr lang="en-US" sz="2900" dirty="0" smtClean="0"/>
              <a:t>discharges in the trap mitigated</a:t>
            </a:r>
          </a:p>
          <a:p>
            <a:pPr lvl="2"/>
            <a:r>
              <a:rPr lang="en-US" sz="2900" dirty="0" smtClean="0"/>
              <a:t>pulsed trap injection barrier with high-current supplies tested</a:t>
            </a:r>
          </a:p>
          <a:p>
            <a:pPr lvl="2"/>
            <a:r>
              <a:rPr lang="en-US" sz="2900" dirty="0" smtClean="0"/>
              <a:t>EBIS cathode less performing – change later during the year</a:t>
            </a:r>
          </a:p>
          <a:p>
            <a:pPr lvl="1"/>
            <a:r>
              <a:rPr lang="en-US" sz="2900" dirty="0" smtClean="0"/>
              <a:t>Mass-resolving tests finished</a:t>
            </a:r>
          </a:p>
          <a:p>
            <a:pPr lvl="2"/>
            <a:r>
              <a:rPr lang="en-US" sz="2900" dirty="0" smtClean="0"/>
              <a:t>involving pulsed beam RFQ cooler, trap and EBIS</a:t>
            </a:r>
          </a:p>
          <a:p>
            <a:pPr lvl="2"/>
            <a:r>
              <a:rPr lang="en-US" sz="2900" dirty="0" smtClean="0"/>
              <a:t>‘ready’ for real beam time challenge</a:t>
            </a:r>
          </a:p>
          <a:p>
            <a:pPr lvl="1"/>
            <a:r>
              <a:rPr lang="en-US" sz="2900" dirty="0" smtClean="0"/>
              <a:t>Installation of B-field shielding around REX mass separator started.</a:t>
            </a:r>
          </a:p>
          <a:p>
            <a:pPr lvl="1"/>
            <a:r>
              <a:rPr lang="en-US" sz="2900" dirty="0" smtClean="0"/>
              <a:t>Tested poly- and single-crystalline diamond detectors after the </a:t>
            </a:r>
            <a:r>
              <a:rPr lang="en-US" sz="2900" dirty="0" err="1" smtClean="0"/>
              <a:t>linac</a:t>
            </a:r>
            <a:r>
              <a:rPr lang="en-US" sz="2900" dirty="0" smtClean="0"/>
              <a:t> </a:t>
            </a:r>
          </a:p>
          <a:p>
            <a:pPr>
              <a:buNone/>
            </a:pPr>
            <a:r>
              <a:rPr lang="en-US" sz="2900" dirty="0" smtClean="0"/>
              <a:t>		for current, profile and energy measurements for HIE-ISOLDE</a:t>
            </a:r>
          </a:p>
          <a:p>
            <a:pPr lvl="1"/>
            <a:r>
              <a:rPr lang="en-US" sz="2900" dirty="0" smtClean="0"/>
              <a:t>4 days of REX operator training</a:t>
            </a:r>
          </a:p>
          <a:p>
            <a:pPr lvl="2"/>
            <a:endParaRPr lang="en-US" sz="2900" dirty="0"/>
          </a:p>
          <a:p>
            <a:pPr lvl="2">
              <a:buNone/>
            </a:pPr>
            <a:endParaRPr lang="en-US" sz="2900" dirty="0" smtClean="0"/>
          </a:p>
          <a:p>
            <a:pPr lvl="2"/>
            <a:r>
              <a:rPr lang="en-US" sz="2900" dirty="0" smtClean="0"/>
              <a:t>F. Wenander, D. Voulot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 linac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Water cooling for RF amplifiers: </a:t>
            </a:r>
          </a:p>
          <a:p>
            <a:pPr>
              <a:buNone/>
            </a:pPr>
            <a:r>
              <a:rPr lang="en-US" dirty="0" smtClean="0"/>
              <a:t>	objective: replace the air cooling system with closed-circuit water cooling</a:t>
            </a:r>
          </a:p>
          <a:p>
            <a:pPr>
              <a:buNone/>
            </a:pPr>
            <a:r>
              <a:rPr lang="en-US" dirty="0" smtClean="0"/>
              <a:t>	-&gt; heat exchanger prototype installed and tested</a:t>
            </a:r>
          </a:p>
          <a:p>
            <a:pPr>
              <a:buNone/>
            </a:pPr>
            <a:r>
              <a:rPr lang="en-US" dirty="0" smtClean="0"/>
              <a:t>	-&gt; modification of existing water circuit or dedicated closed-loop circuit under study</a:t>
            </a:r>
          </a:p>
          <a:p>
            <a:r>
              <a:rPr lang="en-US" dirty="0" smtClean="0"/>
              <a:t>Impedance adapter for the 200MHz</a:t>
            </a:r>
          </a:p>
          <a:p>
            <a:pPr>
              <a:buNone/>
            </a:pPr>
            <a:r>
              <a:rPr lang="en-US" dirty="0" smtClean="0"/>
              <a:t>	objective: improve matching between amplifier and cavity to </a:t>
            </a:r>
            <a:r>
              <a:rPr lang="en-US" dirty="0" err="1" smtClean="0"/>
              <a:t>maximise</a:t>
            </a:r>
            <a:r>
              <a:rPr lang="en-US" dirty="0" smtClean="0"/>
              <a:t> output power</a:t>
            </a:r>
          </a:p>
          <a:p>
            <a:pPr>
              <a:buNone/>
            </a:pPr>
            <a:r>
              <a:rPr lang="en-US" dirty="0" smtClean="0"/>
              <a:t>	-&gt; installed and operational</a:t>
            </a:r>
          </a:p>
          <a:p>
            <a:r>
              <a:rPr lang="en-US" dirty="0" smtClean="0"/>
              <a:t>Consolidation of 7-gaps cavities tuner</a:t>
            </a:r>
          </a:p>
          <a:p>
            <a:pPr>
              <a:buNone/>
            </a:pPr>
            <a:r>
              <a:rPr lang="en-US" dirty="0" smtClean="0"/>
              <a:t>	-&gt; new mechanics for the linear drive under construction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286" r="14286"/>
          <a:stretch>
            <a:fillRect/>
          </a:stretch>
        </p:blipFill>
        <p:spPr bwMode="auto">
          <a:xfrm>
            <a:off x="6477000" y="4191000"/>
            <a:ext cx="228598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848" t="25341" r="16667" b="12281"/>
          <a:stretch>
            <a:fillRect/>
          </a:stretch>
        </p:blipFill>
        <p:spPr bwMode="auto">
          <a:xfrm>
            <a:off x="6096000" y="1524000"/>
            <a:ext cx="2692387" cy="162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 linac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477000" cy="35814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Linac shielding</a:t>
            </a:r>
          </a:p>
          <a:p>
            <a:pPr>
              <a:buNone/>
            </a:pPr>
            <a:r>
              <a:rPr lang="en-US" dirty="0" smtClean="0"/>
              <a:t>	objective: get rid of linac shielding on the cavities</a:t>
            </a:r>
          </a:p>
          <a:p>
            <a:pPr>
              <a:buNone/>
            </a:pPr>
            <a:r>
              <a:rPr lang="en-US" dirty="0" smtClean="0"/>
              <a:t>	-&gt; simplify access and maintenance</a:t>
            </a:r>
          </a:p>
          <a:p>
            <a:pPr>
              <a:buNone/>
            </a:pPr>
            <a:r>
              <a:rPr lang="en-US" dirty="0" smtClean="0"/>
              <a:t>	-&gt; improve safety</a:t>
            </a:r>
          </a:p>
          <a:p>
            <a:r>
              <a:rPr lang="en-US" dirty="0" smtClean="0"/>
              <a:t>REX beam instrumentation control system consolidation</a:t>
            </a:r>
          </a:p>
          <a:p>
            <a:r>
              <a:rPr lang="en-US" dirty="0" smtClean="0"/>
              <a:t>New magnetic </a:t>
            </a:r>
            <a:r>
              <a:rPr lang="en-US" dirty="0" err="1" smtClean="0"/>
              <a:t>steerers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-&gt; to be delivered in November</a:t>
            </a:r>
          </a:p>
          <a:p>
            <a:r>
              <a:rPr lang="en-US" dirty="0" smtClean="0"/>
              <a:t>New optics downstream the linac </a:t>
            </a:r>
          </a:p>
          <a:p>
            <a:pPr>
              <a:buNone/>
            </a:pPr>
            <a:r>
              <a:rPr lang="en-US" dirty="0" smtClean="0"/>
              <a:t>	-&gt; improved transmission and reproducibility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57300"/>
            <a:ext cx="2499360" cy="187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12281"/>
          <a:stretch>
            <a:fillRect/>
          </a:stretch>
        </p:blipFill>
        <p:spPr bwMode="auto">
          <a:xfrm>
            <a:off x="6553200" y="3428999"/>
            <a:ext cx="2176373" cy="186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257800"/>
            <a:ext cx="5410200" cy="127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724400"/>
          </a:xfrm>
        </p:spPr>
        <p:txBody>
          <a:bodyPr/>
          <a:lstStyle/>
          <a:p>
            <a:r>
              <a:rPr lang="en-US" dirty="0" smtClean="0"/>
              <a:t>Integration of RFQ vacuum controls into control system.</a:t>
            </a:r>
          </a:p>
          <a:p>
            <a:pPr lvl="1"/>
            <a:r>
              <a:rPr lang="en-US" dirty="0" smtClean="0"/>
              <a:t>J. de Freitas, H. Vestergard, E. Piselli</a:t>
            </a:r>
          </a:p>
          <a:p>
            <a:r>
              <a:rPr lang="en-US" dirty="0" smtClean="0"/>
              <a:t>Successful construction and testing of a robust RF amplifier.</a:t>
            </a:r>
          </a:p>
          <a:p>
            <a:pPr lvl="1"/>
            <a:r>
              <a:rPr lang="en-US" dirty="0" smtClean="0"/>
              <a:t>P. Fernier</a:t>
            </a:r>
          </a:p>
          <a:p>
            <a:endParaRPr lang="en-US" dirty="0"/>
          </a:p>
        </p:txBody>
      </p:sp>
      <p:pic>
        <p:nvPicPr>
          <p:cNvPr id="3074" name="Picture 2" descr="Outlook-1"/>
          <p:cNvPicPr>
            <a:picLocks noChangeAspect="1" noChangeArrowheads="1"/>
          </p:cNvPicPr>
          <p:nvPr/>
        </p:nvPicPr>
        <p:blipFill>
          <a:blip r:embed="rId3"/>
          <a:srcRect l="30817" r="33619"/>
          <a:stretch>
            <a:fillRect/>
          </a:stretch>
        </p:blipFill>
        <p:spPr bwMode="auto">
          <a:xfrm>
            <a:off x="6096000" y="1828800"/>
            <a:ext cx="273339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5052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Vistar</a:t>
            </a:r>
            <a:r>
              <a:rPr lang="en-US" dirty="0" smtClean="0"/>
              <a:t> including;</a:t>
            </a:r>
          </a:p>
          <a:p>
            <a:pPr lvl="1"/>
            <a:r>
              <a:rPr lang="en-US" dirty="0" smtClean="0"/>
              <a:t>P-beam intensity</a:t>
            </a:r>
          </a:p>
          <a:p>
            <a:pPr lvl="1"/>
            <a:r>
              <a:rPr lang="en-US" dirty="0" smtClean="0"/>
              <a:t>Focus alarm</a:t>
            </a:r>
          </a:p>
          <a:p>
            <a:pPr lvl="1"/>
            <a:r>
              <a:rPr lang="en-US" dirty="0" smtClean="0"/>
              <a:t>P-beam position</a:t>
            </a:r>
          </a:p>
          <a:p>
            <a:r>
              <a:rPr lang="en-US" dirty="0" smtClean="0"/>
              <a:t>SEM Grid Tests;</a:t>
            </a:r>
          </a:p>
          <a:p>
            <a:pPr lvl="1"/>
            <a:r>
              <a:rPr lang="en-US" dirty="0" smtClean="0"/>
              <a:t>Beam profiles as a function of position and intensity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E. Piselli, E. Siesling, T. Stora</a:t>
            </a:r>
            <a:endParaRPr lang="en-US" dirty="0"/>
          </a:p>
        </p:txBody>
      </p:sp>
      <p:pic>
        <p:nvPicPr>
          <p:cNvPr id="5122" name="Picture 2" descr="Outlook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981200"/>
            <a:ext cx="494096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00201"/>
            <a:ext cx="4724400" cy="2438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From the laser scan to </a:t>
            </a:r>
            <a:r>
              <a:rPr lang="en-US" dirty="0" err="1" smtClean="0"/>
              <a:t>Catia</a:t>
            </a:r>
            <a:endParaRPr lang="en-US" dirty="0" smtClean="0"/>
          </a:p>
          <a:p>
            <a:pPr lvl="1"/>
            <a:r>
              <a:rPr lang="en-US" dirty="0" smtClean="0"/>
              <a:t>Creation of detailed </a:t>
            </a:r>
            <a:r>
              <a:rPr lang="en-US" dirty="0" err="1" smtClean="0"/>
              <a:t>Catia</a:t>
            </a:r>
            <a:r>
              <a:rPr lang="en-US" dirty="0" smtClean="0"/>
              <a:t> model</a:t>
            </a:r>
          </a:p>
          <a:p>
            <a:pPr lvl="1"/>
            <a:r>
              <a:rPr lang="en-US" dirty="0" smtClean="0"/>
              <a:t>Being used by Agnieszka Leyko for </a:t>
            </a:r>
            <a:r>
              <a:rPr lang="en-US" dirty="0" err="1" smtClean="0"/>
              <a:t>Fluka</a:t>
            </a:r>
            <a:r>
              <a:rPr lang="en-US" dirty="0" smtClean="0"/>
              <a:t> simulations on present and future p-beam and shielding scenarios</a:t>
            </a:r>
          </a:p>
          <a:p>
            <a:r>
              <a:rPr lang="en-US" dirty="0" smtClean="0"/>
              <a:t>Euclid and Pro-Engineer to </a:t>
            </a:r>
            <a:r>
              <a:rPr lang="en-US" dirty="0" err="1" smtClean="0"/>
              <a:t>Catia</a:t>
            </a:r>
            <a:r>
              <a:rPr lang="en-US" dirty="0" smtClean="0"/>
              <a:t> migration on-going for REX-ISOLDE</a:t>
            </a:r>
          </a:p>
          <a:p>
            <a:r>
              <a:rPr lang="en-US" dirty="0" err="1" smtClean="0"/>
              <a:t>Catia</a:t>
            </a:r>
            <a:r>
              <a:rPr lang="en-US" dirty="0" smtClean="0"/>
              <a:t> models available for </a:t>
            </a:r>
            <a:r>
              <a:rPr lang="en-US" dirty="0" err="1" smtClean="0"/>
              <a:t>targetry</a:t>
            </a:r>
            <a:endParaRPr lang="en-US" dirty="0" smtClean="0"/>
          </a:p>
          <a:p>
            <a:r>
              <a:rPr lang="en-US" dirty="0" smtClean="0"/>
              <a:t>Planned integration of equipment models into hall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851" r="26857"/>
          <a:stretch>
            <a:fillRect/>
          </a:stretch>
        </p:blipFill>
        <p:spPr bwMode="auto">
          <a:xfrm>
            <a:off x="457200" y="1143000"/>
            <a:ext cx="2980606" cy="300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267200"/>
            <a:ext cx="456426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86600" y="5334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Voulot</a:t>
            </a:r>
          </a:p>
          <a:p>
            <a:r>
              <a:rPr lang="en-US" dirty="0" smtClean="0"/>
              <a:t>S. Marzari</a:t>
            </a:r>
          </a:p>
          <a:p>
            <a:r>
              <a:rPr lang="en-US" dirty="0" smtClean="0"/>
              <a:t>V. </a:t>
            </a:r>
            <a:r>
              <a:rPr lang="en-US" dirty="0" err="1" smtClean="0"/>
              <a:t>Baronzier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ic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508</Words>
  <Application>Microsoft Office PowerPoint</Application>
  <PresentationFormat>On-screen Show (4:3)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C:\Documents and Settings\catheral\Local Settings\Temporary Internet Files\Content.Outlook\UQD5O0H8\8he.pdf</vt:lpstr>
      <vt:lpstr>Technical Report for the ISCC Meeting 18th May 2009 </vt:lpstr>
      <vt:lpstr>Modifications/Repairs</vt:lpstr>
      <vt:lpstr>REX-ISOLDE</vt:lpstr>
      <vt:lpstr>REX-ISOLDE</vt:lpstr>
      <vt:lpstr>REX linac (1)</vt:lpstr>
      <vt:lpstr>REX linac (2)</vt:lpstr>
      <vt:lpstr>RFQ</vt:lpstr>
      <vt:lpstr>Booster</vt:lpstr>
      <vt:lpstr>Drawings</vt:lpstr>
      <vt:lpstr>EN-STI-RBS</vt:lpstr>
      <vt:lpstr>Difficult Start Up</vt:lpstr>
      <vt:lpstr>Actualities!</vt:lpstr>
      <vt:lpstr>EN-STI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catheral</dc:creator>
  <cp:lastModifiedBy>Jenny Weterings</cp:lastModifiedBy>
  <cp:revision>5</cp:revision>
  <dcterms:created xsi:type="dcterms:W3CDTF">2009-05-11T14:52:03Z</dcterms:created>
  <dcterms:modified xsi:type="dcterms:W3CDTF">2013-04-08T08:14:35Z</dcterms:modified>
</cp:coreProperties>
</file>