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15A31-33BA-4FFC-9EAB-5A7392EE940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3E16-A860-4D27-8BD8-4B79F5BC3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9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BE3-1B2D-44DD-B5CE-073F791C16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DBE3-1B2D-44DD-B5CE-073F791C16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85F0-E6C6-422A-B3CB-1EAB8D41D5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3E16-A860-4D27-8BD8-4B79F5BC36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55909E-7ACC-411F-A93D-021AA371C34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1DA6C8-7ACC-4D8C-86B4-47ED9756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scholarpedia.org/wiki/images/c/ce/3D_ISOLDE.jp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Catherall EN-STI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February 2011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ISCC Technical Report &amp; Report from the Standing Group for the Upgrade of ISOLDE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95401" cy="9293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257800"/>
            <a:ext cx="145216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ps.cern.ch/mapsearch/map/A_275.png"/>
          <p:cNvPicPr>
            <a:picLocks noChangeAspect="1" noChangeArrowheads="1"/>
          </p:cNvPicPr>
          <p:nvPr/>
        </p:nvPicPr>
        <p:blipFill>
          <a:blip r:embed="rId3" cstate="print"/>
          <a:srcRect l="13245" t="30507" r="37386" b="6947"/>
          <a:stretch>
            <a:fillRect/>
          </a:stretch>
        </p:blipFill>
        <p:spPr bwMode="auto">
          <a:xfrm>
            <a:off x="1371600" y="838200"/>
            <a:ext cx="6500180" cy="58247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96200" y="228600"/>
            <a:ext cx="12250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Office Space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1579"/>
            <a:ext cx="8077200" cy="653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53000" y="3810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3810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3810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16002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47244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51816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51816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51816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51816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2200" y="51816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55626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41910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32766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52600" y="33528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3352800"/>
            <a:ext cx="762000" cy="2286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95400" y="16002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Building 570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228600"/>
            <a:ext cx="12250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Office Space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 of 25 offices owned, 20 offices used by PH</a:t>
            </a:r>
          </a:p>
          <a:p>
            <a:pPr lvl="1"/>
            <a:r>
              <a:rPr lang="en-US" dirty="0" smtClean="0"/>
              <a:t>360 m2 → ~260 m2 used</a:t>
            </a:r>
          </a:p>
          <a:p>
            <a:r>
              <a:rPr lang="en-US" dirty="0" smtClean="0"/>
              <a:t>EN owns 3 offices and borrows 5 from PH</a:t>
            </a:r>
          </a:p>
          <a:p>
            <a:pPr lvl="1"/>
            <a:r>
              <a:rPr lang="en-US" dirty="0" smtClean="0"/>
              <a:t>50 m2 → 150m2 used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Number of offices available in B.570 – 15</a:t>
            </a:r>
          </a:p>
          <a:p>
            <a:pPr lvl="1"/>
            <a:r>
              <a:rPr lang="en-US" dirty="0" smtClean="0"/>
              <a:t>277m2</a:t>
            </a:r>
          </a:p>
          <a:p>
            <a:r>
              <a:rPr lang="en-US" dirty="0" smtClean="0"/>
              <a:t>Number of offices available in B.275 – 6</a:t>
            </a:r>
          </a:p>
          <a:p>
            <a:pPr lvl="1"/>
            <a:r>
              <a:rPr lang="en-US" dirty="0" smtClean="0"/>
              <a:t>111m2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Modifications to B570 will be required to increase surface area.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91400" y="16002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of 28 offices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010400" y="25908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410m2 office space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3581400"/>
            <a:ext cx="9906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of 21 offices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162800" y="4495800"/>
            <a:ext cx="1600200" cy="609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388m2 office space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28600"/>
            <a:ext cx="12250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Office Space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SGUI 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members</a:t>
            </a:r>
          </a:p>
          <a:p>
            <a:pPr lvl="1"/>
            <a:r>
              <a:rPr lang="en-US" dirty="0" smtClean="0"/>
              <a:t>Magdalena Kowalska replacing Alex Herlert as ISOLDE Physics Coordinator</a:t>
            </a:r>
          </a:p>
          <a:p>
            <a:pPr lvl="1"/>
            <a:r>
              <a:rPr lang="en-US" dirty="0" smtClean="0"/>
              <a:t>Joachim Vollaire representing Radiation Protection and RP issues for new projects</a:t>
            </a:r>
          </a:p>
          <a:p>
            <a:pPr lvl="1"/>
            <a:r>
              <a:rPr lang="en-US" dirty="0" smtClean="0"/>
              <a:t>Klaus Hanke as Booster operations supervisor.</a:t>
            </a:r>
          </a:p>
          <a:p>
            <a:r>
              <a:rPr lang="en-US" dirty="0" smtClean="0"/>
              <a:t>Mandate </a:t>
            </a:r>
          </a:p>
          <a:p>
            <a:pPr lvl="1"/>
            <a:r>
              <a:rPr lang="en-US" dirty="0" smtClean="0"/>
              <a:t>To address the short-term upgrades of the ISOLDE Facility excluding the HIE-ISOLDE project and to set priorities for future beam development.</a:t>
            </a:r>
          </a:p>
          <a:p>
            <a:pPr lvl="1"/>
            <a:r>
              <a:rPr lang="en-US" dirty="0" smtClean="0"/>
              <a:t>The frequency of the meeting shall be twice per year. The next meeting will take place on the 7</a:t>
            </a:r>
            <a:r>
              <a:rPr lang="en-US" baseline="30000" dirty="0" smtClean="0"/>
              <a:t>th</a:t>
            </a:r>
            <a:r>
              <a:rPr lang="en-US" dirty="0" smtClean="0"/>
              <a:t> July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228600"/>
            <a:ext cx="175509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 from SGUI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Developments in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successful production of </a:t>
            </a:r>
            <a:r>
              <a:rPr lang="en-US" baseline="30000" dirty="0" smtClean="0"/>
              <a:t>140</a:t>
            </a:r>
            <a:r>
              <a:rPr lang="en-US" dirty="0" smtClean="0"/>
              <a:t>Nd using RILIS. </a:t>
            </a:r>
            <a:r>
              <a:rPr lang="en-US" dirty="0" err="1" smtClean="0"/>
              <a:t>Nd</a:t>
            </a:r>
            <a:r>
              <a:rPr lang="en-US" dirty="0" smtClean="0"/>
              <a:t> beams can now be made available for physics. However, tests for the production of </a:t>
            </a:r>
            <a:r>
              <a:rPr lang="en-US" dirty="0" err="1" smtClean="0"/>
              <a:t>Sm</a:t>
            </a:r>
            <a:r>
              <a:rPr lang="en-US" dirty="0" smtClean="0"/>
              <a:t> beams are on-going.</a:t>
            </a:r>
          </a:p>
          <a:p>
            <a:pPr lvl="0"/>
            <a:r>
              <a:rPr lang="en-US" dirty="0" smtClean="0"/>
              <a:t>The production of </a:t>
            </a:r>
            <a:r>
              <a:rPr lang="en-US" baseline="30000" dirty="0" smtClean="0"/>
              <a:t>12</a:t>
            </a:r>
            <a:r>
              <a:rPr lang="en-US" dirty="0" smtClean="0"/>
              <a:t>Be using thin foils. The priority of this development was changed to </a:t>
            </a:r>
            <a:r>
              <a:rPr lang="en-US" baseline="30000" dirty="0" smtClean="0"/>
              <a:t>11</a:t>
            </a:r>
            <a:r>
              <a:rPr lang="en-US" dirty="0" smtClean="0"/>
              <a:t>Be in order to provide beam to IS430.</a:t>
            </a:r>
          </a:p>
          <a:p>
            <a:pPr lvl="0"/>
            <a:r>
              <a:rPr lang="en-US" dirty="0" smtClean="0"/>
              <a:t>The High Density Uranium Carbide (HDUC) from Russia is currently being tested on-line</a:t>
            </a:r>
          </a:p>
          <a:p>
            <a:pPr lvl="0"/>
            <a:r>
              <a:rPr lang="en-US" dirty="0" smtClean="0"/>
              <a:t>The LIST ion source at the off-line separator currently being tested.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228600"/>
            <a:ext cx="175509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 from SGUI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6400800"/>
            <a:ext cx="18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 T. Stora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New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development of </a:t>
            </a:r>
            <a:r>
              <a:rPr lang="en-US" baseline="30000" dirty="0" smtClean="0"/>
              <a:t>30</a:t>
            </a:r>
            <a:r>
              <a:rPr lang="en-US" dirty="0" smtClean="0"/>
              <a:t>Na beams</a:t>
            </a:r>
          </a:p>
          <a:p>
            <a:pPr lvl="0"/>
            <a:r>
              <a:rPr lang="en-US" dirty="0" smtClean="0"/>
              <a:t>The successful production of </a:t>
            </a:r>
            <a:r>
              <a:rPr lang="en-US" baseline="30000" dirty="0" smtClean="0"/>
              <a:t>72</a:t>
            </a:r>
            <a:r>
              <a:rPr lang="en-US" dirty="0" smtClean="0"/>
              <a:t>Kr</a:t>
            </a:r>
          </a:p>
          <a:p>
            <a:pPr lvl="0"/>
            <a:r>
              <a:rPr lang="en-US" dirty="0" smtClean="0"/>
              <a:t>The production of </a:t>
            </a:r>
            <a:r>
              <a:rPr lang="en-US" baseline="30000" dirty="0" smtClean="0"/>
              <a:t>8</a:t>
            </a:r>
            <a:r>
              <a:rPr lang="en-US" dirty="0" smtClean="0"/>
              <a:t>B beams. 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LoI’s</a:t>
            </a:r>
            <a:r>
              <a:rPr lang="en-US" dirty="0" smtClean="0"/>
              <a:t> have been presented in the recent INTC meeting.</a:t>
            </a:r>
          </a:p>
          <a:p>
            <a:pPr lvl="0"/>
            <a:r>
              <a:rPr lang="en-US" dirty="0" smtClean="0"/>
              <a:t>Completion of the </a:t>
            </a:r>
            <a:r>
              <a:rPr lang="en-US" baseline="30000" dirty="0" smtClean="0"/>
              <a:t>142</a:t>
            </a:r>
            <a:r>
              <a:rPr lang="en-US" dirty="0" smtClean="0"/>
              <a:t>Sm beam development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following points were also retained</a:t>
            </a:r>
          </a:p>
          <a:p>
            <a:pPr lvl="1"/>
            <a:r>
              <a:rPr lang="en-US" dirty="0" smtClean="0"/>
              <a:t>The development of </a:t>
            </a:r>
            <a:r>
              <a:rPr lang="en-US" baseline="30000" dirty="0" smtClean="0"/>
              <a:t>9</a:t>
            </a:r>
            <a:r>
              <a:rPr lang="en-US" dirty="0" smtClean="0"/>
              <a:t>C beams should continue </a:t>
            </a:r>
          </a:p>
          <a:p>
            <a:pPr lvl="2"/>
            <a:r>
              <a:rPr lang="en-US" dirty="0" smtClean="0"/>
              <a:t>the experiment should not be scheduled until tests have been validated on-line.</a:t>
            </a:r>
          </a:p>
          <a:p>
            <a:pPr lvl="1"/>
            <a:r>
              <a:rPr lang="en-US" dirty="0" smtClean="0"/>
              <a:t>Better characterize the potential of  VADIS/target combinations for the planning of future experiments. </a:t>
            </a:r>
          </a:p>
          <a:p>
            <a:pPr lvl="2"/>
            <a:r>
              <a:rPr lang="en-US" dirty="0" smtClean="0"/>
              <a:t>Sufficient time should be made available for testing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228600"/>
            <a:ext cx="175509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 from SGUI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Production of long-lived beams.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Consequences when opening the machine to atmosphere for intervention.</a:t>
            </a:r>
          </a:p>
          <a:p>
            <a:r>
              <a:rPr lang="en-US" dirty="0" smtClean="0"/>
              <a:t>In collaboration with RP, procedures will be drafted and preparations made for the opening of the REX machine taking into account the worst possible scenario. </a:t>
            </a:r>
          </a:p>
          <a:p>
            <a:pPr lvl="1"/>
            <a:r>
              <a:rPr lang="en-US" dirty="0" smtClean="0"/>
              <a:t>If the procedures proposed by RP are accepted and followed, and the level of activity remains low, physics with long-lived radioactive beams may be done at REX. </a:t>
            </a:r>
          </a:p>
          <a:p>
            <a:endParaRPr lang="en-US" dirty="0" smtClean="0"/>
          </a:p>
          <a:p>
            <a:r>
              <a:rPr lang="en-US" dirty="0" smtClean="0"/>
              <a:t>The INTC will be provided with information from RP and the Technical Advisory Committee describing the consequences for machine maintenance and chamber openings in case long-lived radioactive beams are accepted. </a:t>
            </a:r>
          </a:p>
          <a:p>
            <a:r>
              <a:rPr lang="en-US" dirty="0" smtClean="0"/>
              <a:t>Limited consequences for the opening of REX (3 times per year )</a:t>
            </a:r>
          </a:p>
          <a:p>
            <a:r>
              <a:rPr lang="en-US" dirty="0" smtClean="0"/>
              <a:t> MINIBALL will be most affected should the intervention times be long. </a:t>
            </a:r>
          </a:p>
          <a:p>
            <a:pPr lvl="1"/>
            <a:r>
              <a:rPr lang="en-US" dirty="0" smtClean="0"/>
              <a:t>Test at the end of 2011 by implanting beams into MINIBALL and characterizing the risks when opening the chamber.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228600"/>
            <a:ext cx="175509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 from SGUI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6488668"/>
            <a:ext cx="207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Wenander, J. Vollaire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 Area Upgrade (New robot)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438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There will be one system for both separators</a:t>
            </a:r>
          </a:p>
          <a:p>
            <a:pPr lvl="0"/>
            <a:r>
              <a:rPr lang="en-US" dirty="0" smtClean="0"/>
              <a:t>The robot arm will be mounted on an autonomously guided vehicle (AGV)</a:t>
            </a:r>
          </a:p>
          <a:p>
            <a:pPr lvl="0"/>
            <a:r>
              <a:rPr lang="en-US" dirty="0" smtClean="0"/>
              <a:t>The system will be stored externally to the target area</a:t>
            </a:r>
          </a:p>
          <a:p>
            <a:pPr lvl="0"/>
            <a:r>
              <a:rPr lang="en-US" dirty="0" smtClean="0"/>
              <a:t>There will be an independent back-up in the case of failure</a:t>
            </a:r>
          </a:p>
          <a:p>
            <a:r>
              <a:rPr lang="en-US" dirty="0" smtClean="0"/>
              <a:t>Emphasis on the inherent and operational safety file</a:t>
            </a:r>
          </a:p>
          <a:p>
            <a:r>
              <a:rPr lang="en-US" dirty="0" smtClean="0"/>
              <a:t>Installation is for 2013</a:t>
            </a:r>
          </a:p>
          <a:p>
            <a:endParaRPr lang="en-US" dirty="0"/>
          </a:p>
        </p:txBody>
      </p:sp>
      <p:pic>
        <p:nvPicPr>
          <p:cNvPr id="4" name="Picture 3" descr="AGV+target+front_end.jpg"/>
          <p:cNvPicPr/>
          <p:nvPr/>
        </p:nvPicPr>
        <p:blipFill>
          <a:blip r:embed="rId3" cstate="print"/>
          <a:srcRect b="12222"/>
          <a:stretch>
            <a:fillRect/>
          </a:stretch>
        </p:blipFill>
        <p:spPr bwMode="auto">
          <a:xfrm>
            <a:off x="4724400" y="3810000"/>
            <a:ext cx="4124325" cy="262532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Content Placeholder 3" descr="isolde7.jpg"/>
          <p:cNvPicPr>
            <a:picLocks/>
          </p:cNvPicPr>
          <p:nvPr/>
        </p:nvPicPr>
        <p:blipFill>
          <a:blip r:embed="rId4" cstate="print"/>
          <a:srcRect t="14286"/>
          <a:stretch>
            <a:fillRect/>
          </a:stretch>
        </p:blipFill>
        <p:spPr bwMode="auto">
          <a:xfrm>
            <a:off x="457200" y="3810000"/>
            <a:ext cx="4038600" cy="2590767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86600" y="228600"/>
            <a:ext cx="175509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 from SGUI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6488668"/>
            <a:ext cx="307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Kershaw, J. L. Grenard, B. Feral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Shutdown Work</a:t>
            </a:r>
          </a:p>
          <a:p>
            <a:pPr lvl="1"/>
            <a:r>
              <a:rPr lang="en-US" dirty="0" smtClean="0"/>
              <a:t>FE#7 installation</a:t>
            </a:r>
          </a:p>
          <a:p>
            <a:pPr lvl="1"/>
            <a:r>
              <a:rPr lang="en-US" dirty="0" smtClean="0"/>
              <a:t>REX upgrade</a:t>
            </a:r>
          </a:p>
          <a:p>
            <a:pPr lvl="1"/>
            <a:r>
              <a:rPr lang="en-US" dirty="0" smtClean="0"/>
              <a:t>RILIS upgrade</a:t>
            </a:r>
          </a:p>
          <a:p>
            <a:pPr lvl="1"/>
            <a:r>
              <a:rPr lang="en-US" dirty="0" smtClean="0"/>
              <a:t>On-going work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Office Space</a:t>
            </a:r>
          </a:p>
          <a:p>
            <a:endParaRPr lang="en-US" dirty="0" smtClean="0"/>
          </a:p>
          <a:p>
            <a:r>
              <a:rPr lang="en-US" dirty="0" smtClean="0"/>
              <a:t>Report from Standing Group for the Upgrade of ISOLDE</a:t>
            </a:r>
          </a:p>
          <a:p>
            <a:pPr lvl="1"/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File:3D ISOLD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00" t="17600" r="1200" b="11200"/>
          <a:stretch>
            <a:fillRect/>
          </a:stretch>
        </p:blipFill>
        <p:spPr bwMode="auto">
          <a:xfrm>
            <a:off x="3886200" y="1524000"/>
            <a:ext cx="497382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792162"/>
          </a:xfrm>
        </p:spPr>
        <p:txBody>
          <a:bodyPr/>
          <a:lstStyle/>
          <a:p>
            <a:r>
              <a:rPr lang="en-US" dirty="0" smtClean="0"/>
              <a:t>Target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45720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of  Type A transport container as requested by RP.</a:t>
            </a:r>
          </a:p>
          <a:p>
            <a:pPr lvl="1"/>
            <a:r>
              <a:rPr lang="en-US" dirty="0" smtClean="0"/>
              <a:t>Implications to be assessed</a:t>
            </a:r>
          </a:p>
          <a:p>
            <a:r>
              <a:rPr lang="en-US" dirty="0" smtClean="0"/>
              <a:t>New 5 year buffer zone under construction</a:t>
            </a:r>
          </a:p>
          <a:p>
            <a:pPr lvl="1"/>
            <a:r>
              <a:rPr lang="en-US" dirty="0" smtClean="0"/>
              <a:t>Gives time for hot cell construction</a:t>
            </a:r>
            <a:endParaRPr lang="en-US" dirty="0"/>
          </a:p>
        </p:txBody>
      </p:sp>
      <p:pic>
        <p:nvPicPr>
          <p:cNvPr id="1027" name="Picture 3" descr="\\cern.ch\dfs\Users\a\apberna\Public\Photo shut-down\Transferts cibles\DSC_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4724400" cy="3137740"/>
          </a:xfrm>
          <a:prstGeom prst="rect">
            <a:avLst/>
          </a:prstGeom>
          <a:noFill/>
        </p:spPr>
      </p:pic>
      <p:pic>
        <p:nvPicPr>
          <p:cNvPr id="1028" name="Picture 4" descr="\\cern.ch\dfs\Users\a\apberna\Public\Photo shut-down\Transferts cibles\DSC_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3276599" cy="4933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91400" y="228600"/>
            <a:ext cx="151496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Shutdown 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6488668"/>
            <a:ext cx="118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Crepieux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Front End #7</a:t>
            </a:r>
            <a:endParaRPr lang="en-US" dirty="0"/>
          </a:p>
        </p:txBody>
      </p:sp>
      <p:pic>
        <p:nvPicPr>
          <p:cNvPr id="2050" name="Picture 2" descr="\\cern.ch\dfs\Users\a\apberna\Public\Photo shut-down\Sortie câbles Boris tube\DSC_00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1447800"/>
            <a:ext cx="2581133" cy="38862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895600" y="1524000"/>
            <a:ext cx="3429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Front End #4 removed successfully</a:t>
            </a:r>
          </a:p>
          <a:p>
            <a:r>
              <a:rPr lang="en-US" dirty="0" smtClean="0"/>
              <a:t>Cables and insulator successfully removed</a:t>
            </a:r>
          </a:p>
          <a:p>
            <a:r>
              <a:rPr lang="en-US" dirty="0" smtClean="0"/>
              <a:t>New insulator in place</a:t>
            </a:r>
          </a:p>
          <a:p>
            <a:r>
              <a:rPr lang="en-US" dirty="0" smtClean="0"/>
              <a:t>Difficulty in assuring cable passage between FE faraday cage and separator area.</a:t>
            </a:r>
          </a:p>
          <a:p>
            <a:r>
              <a:rPr lang="en-US" dirty="0" smtClean="0"/>
              <a:t>Phases 1</a:t>
            </a:r>
            <a:r>
              <a:rPr lang="en-US" dirty="0" smtClean="0">
                <a:latin typeface="Calibri"/>
              </a:rPr>
              <a:t> →</a:t>
            </a:r>
            <a:r>
              <a:rPr lang="en-US" dirty="0" smtClean="0"/>
              <a:t> 80% of provisional collective dose</a:t>
            </a:r>
          </a:p>
          <a:p>
            <a:r>
              <a:rPr lang="en-US" dirty="0" smtClean="0"/>
              <a:t>Phase 2  </a:t>
            </a:r>
            <a:r>
              <a:rPr lang="en-US" dirty="0" smtClean="0">
                <a:latin typeface="Calibri"/>
              </a:rPr>
              <a:t>→</a:t>
            </a:r>
            <a:r>
              <a:rPr lang="en-US" dirty="0" smtClean="0"/>
              <a:t>~60% PCD</a:t>
            </a:r>
            <a:endParaRPr lang="en-US" dirty="0"/>
          </a:p>
        </p:txBody>
      </p:sp>
      <p:pic>
        <p:nvPicPr>
          <p:cNvPr id="4" name="Picture 2" descr="\\cern.ch\dfs\Users\a\apberna\Public\Photo shut-down\Retrait FE4\DSC_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"/>
            <a:ext cx="2618248" cy="3942080"/>
          </a:xfrm>
          <a:prstGeom prst="rect">
            <a:avLst/>
          </a:prstGeom>
          <a:noFill/>
        </p:spPr>
      </p:pic>
      <p:pic>
        <p:nvPicPr>
          <p:cNvPr id="8" name="Picture 2" descr="H:\D A T A\P R O J E T S\FE_installation\FE7 sur GPS\Photos\Phase 2\IMG_01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419600"/>
            <a:ext cx="2458065" cy="2286000"/>
          </a:xfrm>
          <a:prstGeom prst="rect">
            <a:avLst/>
          </a:prstGeom>
          <a:noFill/>
        </p:spPr>
      </p:pic>
      <p:pic>
        <p:nvPicPr>
          <p:cNvPr id="7" name="Picture 2" descr="H:\D A T A\P R O J E T S\FE_installation\FE7 sur GPS\Photos\Phase 2\IMG_016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0800" y="4343400"/>
            <a:ext cx="2613053" cy="2381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91400" y="228600"/>
            <a:ext cx="151496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Shutdown 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6488668"/>
            <a:ext cx="439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Marzari, T. Giles,  T. </a:t>
            </a:r>
            <a:r>
              <a:rPr lang="en-US" dirty="0" err="1" smtClean="0"/>
              <a:t>Stora</a:t>
            </a:r>
            <a:r>
              <a:rPr lang="en-US" dirty="0" smtClean="0"/>
              <a:t>, E. Barbero, M. Owen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REX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3749040" cy="2133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REX Vacuum Controls</a:t>
            </a:r>
          </a:p>
          <a:p>
            <a:r>
              <a:rPr lang="en-US" dirty="0" smtClean="0"/>
              <a:t>Cables removed</a:t>
            </a:r>
          </a:p>
          <a:p>
            <a:r>
              <a:rPr lang="en-US" dirty="0" smtClean="0"/>
              <a:t>Cabling divided between TE-VSC and EN-EL as a function of priorities</a:t>
            </a:r>
          </a:p>
          <a:p>
            <a:pPr lvl="1"/>
            <a:r>
              <a:rPr lang="en-US" dirty="0" smtClean="0"/>
              <a:t>EBIS </a:t>
            </a:r>
          </a:p>
          <a:p>
            <a:pPr lvl="1"/>
            <a:r>
              <a:rPr lang="en-US" dirty="0" smtClean="0"/>
              <a:t>TRAP </a:t>
            </a:r>
          </a:p>
          <a:p>
            <a:pPr lvl="1"/>
            <a:r>
              <a:rPr lang="en-US" dirty="0" smtClean="0"/>
              <a:t>SEPARATOR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762000"/>
            <a:ext cx="4191000" cy="3886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REXTRAP Controls</a:t>
            </a:r>
          </a:p>
          <a:p>
            <a:r>
              <a:rPr lang="en-US" dirty="0" smtClean="0"/>
              <a:t>        1. Dismantling of the old system (FINISHED)</a:t>
            </a:r>
          </a:p>
          <a:p>
            <a:r>
              <a:rPr lang="en-US" dirty="0" smtClean="0"/>
              <a:t>        2. Electronics racks cleared (FINISHED)</a:t>
            </a:r>
          </a:p>
          <a:p>
            <a:r>
              <a:rPr lang="en-US" dirty="0" smtClean="0"/>
              <a:t>        3. Hardware installation (ONGOING)</a:t>
            </a:r>
          </a:p>
          <a:p>
            <a:r>
              <a:rPr lang="en-US" dirty="0" smtClean="0"/>
              <a:t>        4. Local validation of PLC and power supplies (TO BE DONE during February)</a:t>
            </a:r>
          </a:p>
          <a:p>
            <a:r>
              <a:rPr lang="en-US" dirty="0" smtClean="0"/>
              <a:t>        5. FESA validation (ONGOING)</a:t>
            </a:r>
          </a:p>
          <a:p>
            <a:r>
              <a:rPr lang="en-US" b="1" dirty="0" smtClean="0"/>
              <a:t>Applications</a:t>
            </a:r>
          </a:p>
          <a:p>
            <a:pPr lvl="0"/>
            <a:r>
              <a:rPr lang="en-US" dirty="0" smtClean="0"/>
              <a:t>Timing editor application  (ONGOING)</a:t>
            </a:r>
          </a:p>
          <a:p>
            <a:pPr lvl="0"/>
            <a:r>
              <a:rPr lang="en-US" dirty="0" smtClean="0"/>
              <a:t>Electrode graph display   (FINISHED…to be tested when all the hardware will be in place)    </a:t>
            </a:r>
          </a:p>
          <a:p>
            <a:pPr lvl="0"/>
            <a:r>
              <a:rPr lang="en-US" dirty="0" smtClean="0"/>
              <a:t>Time of Flight application  (FINISHED) </a:t>
            </a:r>
          </a:p>
          <a:p>
            <a:pPr lvl="0"/>
            <a:r>
              <a:rPr lang="en-US" dirty="0" smtClean="0"/>
              <a:t>Scanning application  (TO BE DONE during February)</a:t>
            </a:r>
          </a:p>
          <a:p>
            <a:pPr lvl="0"/>
            <a:r>
              <a:rPr lang="en-US" dirty="0" smtClean="0"/>
              <a:t>RF editor application  (TO BE DONE during February)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953000"/>
            <a:ext cx="464200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ab-dep-op-elogbook.web.cern.ch/ab-dep-op-elogbook/elogbook/attach.php?attachId=1115697&amp;type=png&amp;fname=201010151718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3413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91400" y="228600"/>
            <a:ext cx="151496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Shutdown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488668"/>
            <a:ext cx="410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Piselli, J. Sanchez, F. Wenander, S. Blanchard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RILIS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105400" cy="52578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Move the dye laser system to the new tables to make space for the new </a:t>
            </a:r>
            <a:r>
              <a:rPr lang="en-US" sz="1600" b="1" dirty="0" err="1" smtClean="0"/>
              <a:t>Ti:Sa</a:t>
            </a:r>
            <a:r>
              <a:rPr lang="en-US" sz="1600" b="1" dirty="0" smtClean="0"/>
              <a:t> lasers</a:t>
            </a:r>
            <a:r>
              <a:rPr lang="en-US" sz="1600" dirty="0" smtClean="0"/>
              <a:t> and move the pump laser chiller to the roof of the cabin.</a:t>
            </a:r>
          </a:p>
          <a:p>
            <a:r>
              <a:rPr lang="en-US" sz="1600" b="1" dirty="0" smtClean="0"/>
              <a:t>Install the </a:t>
            </a:r>
            <a:r>
              <a:rPr lang="en-US" sz="1600" b="1" dirty="0" err="1" smtClean="0"/>
              <a:t>Ti:Sa</a:t>
            </a:r>
            <a:r>
              <a:rPr lang="en-US" sz="1600" b="1" dirty="0" smtClean="0"/>
              <a:t> laser system</a:t>
            </a:r>
            <a:r>
              <a:rPr lang="en-US" sz="1600" dirty="0" smtClean="0"/>
              <a:t> (</a:t>
            </a:r>
            <a:r>
              <a:rPr lang="en-US" sz="1600" dirty="0" err="1" smtClean="0"/>
              <a:t>Nd:YAG</a:t>
            </a:r>
            <a:r>
              <a:rPr lang="en-US" sz="1600" dirty="0" smtClean="0"/>
              <a:t> pump laser and 2 or 3 </a:t>
            </a:r>
            <a:r>
              <a:rPr lang="en-US" sz="1600" dirty="0" err="1" smtClean="0"/>
              <a:t>Ti:Sa</a:t>
            </a:r>
            <a:r>
              <a:rPr lang="en-US" sz="1600" dirty="0" smtClean="0"/>
              <a:t> lasers, plus multiple harmonic generation units).</a:t>
            </a:r>
          </a:p>
          <a:p>
            <a:r>
              <a:rPr lang="en-US" sz="1600" b="1" dirty="0" smtClean="0"/>
              <a:t>Redesign the HRS launch mirror system</a:t>
            </a:r>
            <a:r>
              <a:rPr lang="en-US" sz="1600" dirty="0" smtClean="0"/>
              <a:t> to include a 4th path for ISCOOL pumping. </a:t>
            </a:r>
          </a:p>
          <a:p>
            <a:r>
              <a:rPr lang="en-US" sz="1600" b="1" dirty="0" smtClean="0"/>
              <a:t>Install the laser path for ISCOOL pumping</a:t>
            </a:r>
            <a:r>
              <a:rPr lang="en-US" sz="1600" dirty="0" smtClean="0"/>
              <a:t> in the HRS separator zone.</a:t>
            </a:r>
          </a:p>
          <a:p>
            <a:pPr lvl="1"/>
            <a:r>
              <a:rPr lang="en-US" sz="1600" dirty="0" smtClean="0"/>
              <a:t>Optimize the little remaining space in the RILIS cabin</a:t>
            </a:r>
          </a:p>
          <a:p>
            <a:pPr lvl="1"/>
            <a:r>
              <a:rPr lang="en-US" sz="1600" dirty="0" smtClean="0"/>
              <a:t> remove the electronics racks and desks and replace with a new compact workbench and shelving area. </a:t>
            </a:r>
          </a:p>
          <a:p>
            <a:pPr lvl="1"/>
            <a:r>
              <a:rPr lang="en-US" sz="1600" dirty="0" smtClean="0"/>
              <a:t>Install a frame, laminar </a:t>
            </a:r>
            <a:r>
              <a:rPr lang="en-US" sz="1600" dirty="0" err="1" smtClean="0"/>
              <a:t>flowbox</a:t>
            </a:r>
            <a:r>
              <a:rPr lang="en-US" sz="1600" dirty="0" smtClean="0"/>
              <a:t> and safety shielding around the </a:t>
            </a:r>
            <a:r>
              <a:rPr lang="en-US" sz="1600" dirty="0" err="1" smtClean="0"/>
              <a:t>Ti:Sa</a:t>
            </a:r>
            <a:r>
              <a:rPr lang="en-US" sz="1600" dirty="0" smtClean="0"/>
              <a:t> section of the RILIS table.</a:t>
            </a:r>
          </a:p>
          <a:p>
            <a:r>
              <a:rPr lang="en-US" sz="1600" dirty="0" smtClean="0"/>
              <a:t>LIST Tests on-going at off-line separator</a:t>
            </a:r>
          </a:p>
          <a:p>
            <a:pPr lvl="1"/>
            <a:r>
              <a:rPr lang="fr-CH" sz="1400" dirty="0" smtClean="0"/>
              <a:t>Tl ions have been </a:t>
            </a:r>
            <a:r>
              <a:rPr lang="fr-CH" sz="1400" dirty="0" err="1" smtClean="0"/>
              <a:t>extracted</a:t>
            </a:r>
            <a:endParaRPr lang="en-US" sz="1400" dirty="0" smtClean="0"/>
          </a:p>
          <a:p>
            <a:pPr lvl="1"/>
            <a:r>
              <a:rPr lang="en-US" sz="1600" dirty="0" smtClean="0"/>
              <a:t>Preparations for installation on FE#7 on-going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8693" r="52160"/>
          <a:stretch>
            <a:fillRect/>
          </a:stretch>
        </p:blipFill>
        <p:spPr bwMode="auto">
          <a:xfrm>
            <a:off x="6019800" y="1066800"/>
            <a:ext cx="2882346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1400" y="228600"/>
            <a:ext cx="151496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Shutdown 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6324600"/>
            <a:ext cx="361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Marsh, S. Roth, D. Fink &amp; V. Fedosseev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On-going Shutdown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Pico-ampere meters for Faraday cups</a:t>
            </a:r>
          </a:p>
          <a:p>
            <a:pPr lvl="1"/>
            <a:r>
              <a:rPr lang="en-US" dirty="0" smtClean="0"/>
              <a:t>Cabling and hardware installation on-going</a:t>
            </a:r>
          </a:p>
          <a:p>
            <a:pPr lvl="1"/>
            <a:r>
              <a:rPr lang="fr-CH" dirty="0" err="1" smtClean="0"/>
              <a:t>Waiting</a:t>
            </a:r>
            <a:r>
              <a:rPr lang="fr-CH" dirty="0" smtClean="0"/>
              <a:t> for software installation</a:t>
            </a:r>
            <a:endParaRPr lang="en-US" dirty="0" smtClean="0"/>
          </a:p>
          <a:p>
            <a:r>
              <a:rPr lang="en-US" dirty="0" smtClean="0"/>
              <a:t>Redundancy in tunnel fire detection implemented</a:t>
            </a:r>
          </a:p>
          <a:p>
            <a:pPr lvl="1"/>
            <a:r>
              <a:rPr lang="en-US" dirty="0" smtClean="0"/>
              <a:t>Cause of  “false” fire alarm in 2010</a:t>
            </a:r>
          </a:p>
          <a:p>
            <a:r>
              <a:rPr lang="en-US" dirty="0" smtClean="0"/>
              <a:t>Tesla meters for the HRS magnets to be moved externally.</a:t>
            </a:r>
          </a:p>
          <a:p>
            <a:r>
              <a:rPr lang="en-US" dirty="0" smtClean="0"/>
              <a:t>Complete renovation of ISOLDE timing</a:t>
            </a:r>
          </a:p>
          <a:p>
            <a:pPr lvl="1"/>
            <a:r>
              <a:rPr lang="fr-CH" dirty="0" smtClean="0"/>
              <a:t>New distribution hardware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shutdown</a:t>
            </a:r>
            <a:endParaRPr lang="fr-CH" dirty="0" smtClean="0"/>
          </a:p>
          <a:p>
            <a:pPr lvl="1"/>
            <a:r>
              <a:rPr lang="fr-CH" dirty="0" smtClean="0"/>
              <a:t>Timing signal </a:t>
            </a:r>
            <a:r>
              <a:rPr lang="fr-CH" dirty="0" err="1" smtClean="0"/>
              <a:t>cards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addressed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shutdown</a:t>
            </a:r>
            <a:endParaRPr lang="en-US" dirty="0" smtClean="0"/>
          </a:p>
          <a:p>
            <a:r>
              <a:rPr lang="en-US" dirty="0" smtClean="0"/>
              <a:t>General maintenance</a:t>
            </a:r>
          </a:p>
          <a:p>
            <a:pPr lvl="1"/>
            <a:r>
              <a:rPr lang="en-US" dirty="0" smtClean="0"/>
              <a:t>HT, vacuum, controls, robots,FE#6, beam instrumentation, power supplies, magnets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228600"/>
            <a:ext cx="151496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Shutdown 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6488668"/>
            <a:ext cx="477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E, Siesling, G. J. Focker, D. Raffourt, P. Fernier, T. Giles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ALARA Level 3</a:t>
            </a:r>
          </a:p>
          <a:p>
            <a:pPr lvl="1"/>
            <a:r>
              <a:rPr lang="en-US" dirty="0" smtClean="0"/>
              <a:t>Most interventions in the shielded areas of ISOLDE are classed as level 3 ALARA with respect to the present criteria.</a:t>
            </a:r>
          </a:p>
          <a:p>
            <a:pPr lvl="1"/>
            <a:r>
              <a:rPr lang="en-US" dirty="0" smtClean="0"/>
              <a:t>The contamination criteria is the main reason for so many level 3 ALARA committees</a:t>
            </a:r>
          </a:p>
          <a:p>
            <a:pPr lvl="2"/>
            <a:r>
              <a:rPr lang="en-US" dirty="0" smtClean="0"/>
              <a:t>9/14 level 3 over last year.</a:t>
            </a:r>
          </a:p>
          <a:p>
            <a:pPr lvl="1"/>
            <a:r>
              <a:rPr lang="en-US" dirty="0" smtClean="0"/>
              <a:t>5 ALARA level 3 interventions addressed in the last 2 months</a:t>
            </a:r>
          </a:p>
          <a:p>
            <a:pPr lvl="3"/>
            <a:r>
              <a:rPr lang="en-US" dirty="0" smtClean="0"/>
              <a:t>Protocol still unclear</a:t>
            </a:r>
          </a:p>
          <a:p>
            <a:pPr lvl="3"/>
            <a:r>
              <a:rPr lang="en-US" dirty="0" smtClean="0"/>
              <a:t>4/5 interventions have been “accepted” by S. Myers – derogation</a:t>
            </a:r>
          </a:p>
          <a:p>
            <a:pPr lvl="3"/>
            <a:r>
              <a:rPr lang="en-US" dirty="0" smtClean="0"/>
              <a:t>High impact on resources and planning</a:t>
            </a:r>
          </a:p>
          <a:p>
            <a:r>
              <a:rPr lang="en-US" dirty="0" smtClean="0"/>
              <a:t>Visits</a:t>
            </a:r>
          </a:p>
          <a:p>
            <a:pPr lvl="1"/>
            <a:r>
              <a:rPr lang="en-US" dirty="0" smtClean="0"/>
              <a:t>New rules for visits to controlled radiation areas…to be announced</a:t>
            </a:r>
          </a:p>
          <a:p>
            <a:r>
              <a:rPr lang="en-US" dirty="0" smtClean="0"/>
              <a:t>Traceability</a:t>
            </a:r>
          </a:p>
          <a:p>
            <a:pPr lvl="1"/>
            <a:r>
              <a:rPr lang="en-US" dirty="0" smtClean="0"/>
              <a:t>Investigating possible use of  Timber database (used by LHC) to monitor machine operation and RIB distribution.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228600"/>
            <a:ext cx="68159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Safety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6488668"/>
            <a:ext cx="241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A-P Bernardes, E. Macario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Office space – under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r>
              <a:rPr lang="en-US" dirty="0" smtClean="0"/>
              <a:t>Removal of Class C lab in 275</a:t>
            </a:r>
          </a:p>
          <a:p>
            <a:pPr lvl="2"/>
            <a:r>
              <a:rPr lang="en-US" dirty="0" smtClean="0"/>
              <a:t>Requested by RP and makes efficient use of B. 275</a:t>
            </a:r>
          </a:p>
          <a:p>
            <a:pPr lvl="2"/>
            <a:r>
              <a:rPr lang="en-US" dirty="0" smtClean="0"/>
              <a:t>Initial discussions and plans under way to extend B115</a:t>
            </a:r>
          </a:p>
          <a:p>
            <a:pPr marL="502920" indent="-457200"/>
            <a:r>
              <a:rPr lang="en-US" dirty="0" smtClean="0"/>
              <a:t>Displace all ISOLDE personnel and labs to Bs 570 and 275?</a:t>
            </a:r>
          </a:p>
          <a:p>
            <a:pPr marL="777240" lvl="1" indent="-457200"/>
            <a:r>
              <a:rPr lang="en-US" dirty="0" smtClean="0"/>
              <a:t>Nearer to ISOLDE</a:t>
            </a:r>
          </a:p>
          <a:p>
            <a:pPr marL="1051560" lvl="2" indent="-457200"/>
            <a:r>
              <a:rPr lang="en-US" dirty="0" smtClean="0"/>
              <a:t>More office space?</a:t>
            </a:r>
          </a:p>
          <a:p>
            <a:pPr marL="502920" indent="-457200"/>
            <a:r>
              <a:rPr lang="en-US" dirty="0" smtClean="0"/>
              <a:t>Remove B507 (light building) and build anew</a:t>
            </a:r>
          </a:p>
          <a:p>
            <a:pPr marL="777240" lvl="1" indent="-457200"/>
            <a:r>
              <a:rPr lang="en-US" dirty="0" smtClean="0"/>
              <a:t>Include DAQ rooms (outside Class C perimeter)</a:t>
            </a:r>
          </a:p>
          <a:p>
            <a:pPr marL="777240" lvl="1" indent="-457200"/>
            <a:r>
              <a:rPr lang="en-US" dirty="0" smtClean="0"/>
              <a:t>Visitor Centre? (outside Class C perimeter)</a:t>
            </a:r>
          </a:p>
          <a:p>
            <a:pPr marL="777240" lvl="1" indent="-457200"/>
            <a:r>
              <a:rPr lang="en-US" dirty="0" smtClean="0"/>
              <a:t>Machine workshop</a:t>
            </a:r>
          </a:p>
          <a:p>
            <a:pPr marL="777240" lvl="1" indent="-457200"/>
            <a:r>
              <a:rPr lang="en-US" dirty="0" smtClean="0"/>
              <a:t>Kitchen? (outside Class C perimeter)</a:t>
            </a:r>
          </a:p>
          <a:p>
            <a:pPr marL="777240" lvl="1" indent="-457200"/>
            <a:r>
              <a:rPr lang="en-US" dirty="0" smtClean="0"/>
              <a:t>Cost estimate under preparation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3200400"/>
            <a:ext cx="281237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Possibility to use offices in B54?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228600"/>
            <a:ext cx="12250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Office Space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52400"/>
            <a:ext cx="914399" cy="6560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62000" cy="6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2842</TotalTime>
  <Words>1263</Words>
  <Application>Microsoft Office PowerPoint</Application>
  <PresentationFormat>On-screen Show (4:3)</PresentationFormat>
  <Paragraphs>195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ISCC Technical Report &amp; Report from the Standing Group for the Upgrade of ISOLDE</vt:lpstr>
      <vt:lpstr>Agenda</vt:lpstr>
      <vt:lpstr>Target Removal</vt:lpstr>
      <vt:lpstr>Front End #7</vt:lpstr>
      <vt:lpstr>REX Upgrade</vt:lpstr>
      <vt:lpstr>RILIS</vt:lpstr>
      <vt:lpstr>On-going Shutdown Work</vt:lpstr>
      <vt:lpstr>Safety</vt:lpstr>
      <vt:lpstr>Office space – under discussion</vt:lpstr>
      <vt:lpstr>PowerPoint Presentation</vt:lpstr>
      <vt:lpstr>PowerPoint Presentation</vt:lpstr>
      <vt:lpstr>Synthesis</vt:lpstr>
      <vt:lpstr>SGUI - Introduction</vt:lpstr>
      <vt:lpstr>Developments in 2010</vt:lpstr>
      <vt:lpstr>New priorities</vt:lpstr>
      <vt:lpstr>Production of long-lived beams. </vt:lpstr>
      <vt:lpstr>Target Area Upgrade (New robot)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ISCC Meeting</dc:title>
  <dc:creator>catheral</dc:creator>
  <cp:lastModifiedBy>Jenny Weterings</cp:lastModifiedBy>
  <cp:revision>13</cp:revision>
  <dcterms:created xsi:type="dcterms:W3CDTF">2011-01-26T15:44:48Z</dcterms:created>
  <dcterms:modified xsi:type="dcterms:W3CDTF">2013-04-04T12:56:17Z</dcterms:modified>
</cp:coreProperties>
</file>