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tiff" ContentType="image/tif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1.xml" ContentType="application/vnd.openxmlformats-officedocument.presentationml.tags+xml"/>
  <Override PartName="/ppt/notesSlides/notesSlide15.xml" ContentType="application/vnd.openxmlformats-officedocument.presentationml.notesSlide+xml"/>
  <Override PartName="/ppt/tags/tag2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75" r:id="rId2"/>
    <p:sldId id="258" r:id="rId3"/>
    <p:sldId id="292" r:id="rId4"/>
    <p:sldId id="293" r:id="rId5"/>
    <p:sldId id="291" r:id="rId6"/>
    <p:sldId id="294" r:id="rId7"/>
    <p:sldId id="296" r:id="rId8"/>
    <p:sldId id="297" r:id="rId9"/>
    <p:sldId id="298" r:id="rId10"/>
    <p:sldId id="299" r:id="rId11"/>
    <p:sldId id="281" r:id="rId12"/>
    <p:sldId id="283" r:id="rId13"/>
    <p:sldId id="300" r:id="rId14"/>
    <p:sldId id="285" r:id="rId15"/>
    <p:sldId id="277" r:id="rId16"/>
    <p:sldId id="278" r:id="rId17"/>
    <p:sldId id="286" r:id="rId18"/>
    <p:sldId id="301" r:id="rId19"/>
    <p:sldId id="274" r:id="rId20"/>
    <p:sldId id="271" r:id="rId21"/>
    <p:sldId id="260" r:id="rId22"/>
    <p:sldId id="259" r:id="rId23"/>
    <p:sldId id="262" r:id="rId24"/>
    <p:sldId id="261" r:id="rId25"/>
    <p:sldId id="265" r:id="rId26"/>
    <p:sldId id="264" r:id="rId27"/>
    <p:sldId id="270" r:id="rId28"/>
    <p:sldId id="266" r:id="rId29"/>
    <p:sldId id="267" r:id="rId30"/>
    <p:sldId id="272" r:id="rId31"/>
    <p:sldId id="302" r:id="rId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77" autoAdjust="0"/>
  </p:normalViewPr>
  <p:slideViewPr>
    <p:cSldViewPr>
      <p:cViewPr varScale="1">
        <p:scale>
          <a:sx n="107" d="100"/>
          <a:sy n="107" d="100"/>
        </p:scale>
        <p:origin x="-84" y="-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E2B80F-EE9E-484E-BA51-7961952E19D0}" type="datetimeFigureOut">
              <a:rPr lang="en-US" smtClean="0"/>
              <a:pPr/>
              <a:t>4/4/2013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DF1FE6-DE33-416E-965F-56B8DA9FC16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4190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6A3E16-A860-4D27-8BD8-4B79F5BC36C1}" type="slidenum">
              <a:rPr lang="en-US" smtClean="0"/>
              <a:pPr/>
              <a:t>1</a:t>
            </a:fld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F1FE6-DE33-416E-965F-56B8DA9FC16D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F1FE6-DE33-416E-965F-56B8DA9FC16D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F1FE6-DE33-416E-965F-56B8DA9FC16D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F1FE6-DE33-416E-965F-56B8DA9FC16D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F1FE6-DE33-416E-965F-56B8DA9FC16D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CDD007-86FA-4002-BE2A-8A54C9B343DC}" type="slidenum">
              <a:rPr lang="en-US" smtClean="0"/>
              <a:pPr/>
              <a:t>15</a:t>
            </a:fld>
            <a:endParaRPr 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FB7E0B-5C59-4F29-BEF5-DDD2E3172A8A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39DB9F-B06D-47E5-97D1-4D18DBCB753E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6A3E16-A860-4D27-8BD8-4B79F5BC36C1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C8E8F8-9E14-4B1C-A206-FFAF434B4754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6A3E16-A860-4D27-8BD8-4B79F5BC36C1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C8E8F8-9E14-4B1C-A206-FFAF434B4754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2F80A-1E88-45C2-89C9-5F8BF7238681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3626EE-5FD3-42C6-ACFF-5483275CA8C3}" type="slidenum">
              <a:rPr lang="en-GB" smtClean="0"/>
              <a:pPr/>
              <a:t>22</a:t>
            </a:fld>
            <a:endParaRPr lang="en-GB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F1FE6-DE33-416E-965F-56B8DA9FC16D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BE6F72-38AE-4645-B12A-21893373F3CE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C8E8F8-9E14-4B1C-A206-FFAF434B4754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C8E8F8-9E14-4B1C-A206-FFAF434B4754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E0119C-D10F-49C5-9F8F-2A0B083675DF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C8E8F8-9E14-4B1C-A206-FFAF434B4754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C8E8F8-9E14-4B1C-A206-FFAF434B4754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8400A2-713A-4535-846D-B5E1EF49E8B0}" type="slidenum">
              <a:rPr lang="pt-PT" smtClean="0"/>
              <a:pPr/>
              <a:t>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17825998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C8E8F8-9E14-4B1C-A206-FFAF434B4754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F1FE6-DE33-416E-965F-56B8DA9FC16D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6AC1A747-3540-4C07-B533-E74AF3D49A58}" type="slidenum">
              <a:rPr lang="en-GB" smtClean="0"/>
              <a:pPr>
                <a:defRPr/>
              </a:pPr>
              <a:t>4</a:t>
            </a:fld>
            <a:endParaRPr lang="en-GB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6AC1A747-3540-4C07-B533-E74AF3D49A58}" type="slidenum">
              <a:rPr lang="en-GB" smtClean="0"/>
              <a:pPr>
                <a:defRPr/>
              </a:pPr>
              <a:t>5</a:t>
            </a:fld>
            <a:endParaRPr lang="en-GB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5EC13F-362F-44CB-8569-243B809DCEB4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39DB9F-B06D-47E5-97D1-4D18DBCB753E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F1FE6-DE33-416E-965F-56B8DA9FC16D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F1FE6-DE33-416E-965F-56B8DA9FC16D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8D1EC-9D18-4400-915A-5CA2C06C7D7F}" type="datetimeFigureOut">
              <a:rPr lang="en-US" smtClean="0"/>
              <a:pPr/>
              <a:t>4/4/2013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B99EF-9FEB-46DE-9D30-06D8097BF8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8D1EC-9D18-4400-915A-5CA2C06C7D7F}" type="datetimeFigureOut">
              <a:rPr lang="en-US" smtClean="0"/>
              <a:pPr/>
              <a:t>4/4/2013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B99EF-9FEB-46DE-9D30-06D8097BF8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8D1EC-9D18-4400-915A-5CA2C06C7D7F}" type="datetimeFigureOut">
              <a:rPr lang="en-US" smtClean="0"/>
              <a:pPr/>
              <a:t>4/4/2013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B99EF-9FEB-46DE-9D30-06D8097BF8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73D14-EB8F-4854-8993-7B31A092DBAD}" type="datetimeFigureOut">
              <a:rPr lang="fr-FR" smtClean="0"/>
              <a:pPr/>
              <a:t>04/04/2013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5EA98-EEB7-4A08-9D6E-F0A1780F7560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8D1EC-9D18-4400-915A-5CA2C06C7D7F}" type="datetimeFigureOut">
              <a:rPr lang="en-US" smtClean="0"/>
              <a:pPr/>
              <a:t>4/4/2013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B99EF-9FEB-46DE-9D30-06D8097BF8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8D1EC-9D18-4400-915A-5CA2C06C7D7F}" type="datetimeFigureOut">
              <a:rPr lang="en-US" smtClean="0"/>
              <a:pPr/>
              <a:t>4/4/2013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B99EF-9FEB-46DE-9D30-06D8097BF8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8D1EC-9D18-4400-915A-5CA2C06C7D7F}" type="datetimeFigureOut">
              <a:rPr lang="en-US" smtClean="0"/>
              <a:pPr/>
              <a:t>4/4/2013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B99EF-9FEB-46DE-9D30-06D8097BF8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8D1EC-9D18-4400-915A-5CA2C06C7D7F}" type="datetimeFigureOut">
              <a:rPr lang="en-US" smtClean="0"/>
              <a:pPr/>
              <a:t>4/4/2013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B99EF-9FEB-46DE-9D30-06D8097BF8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8D1EC-9D18-4400-915A-5CA2C06C7D7F}" type="datetimeFigureOut">
              <a:rPr lang="en-US" smtClean="0"/>
              <a:pPr/>
              <a:t>4/4/2013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B99EF-9FEB-46DE-9D30-06D8097BF8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8D1EC-9D18-4400-915A-5CA2C06C7D7F}" type="datetimeFigureOut">
              <a:rPr lang="en-US" smtClean="0"/>
              <a:pPr/>
              <a:t>4/4/2013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B99EF-9FEB-46DE-9D30-06D8097BF8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8D1EC-9D18-4400-915A-5CA2C06C7D7F}" type="datetimeFigureOut">
              <a:rPr lang="en-US" smtClean="0"/>
              <a:pPr/>
              <a:t>4/4/2013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B99EF-9FEB-46DE-9D30-06D8097BF8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8D1EC-9D18-4400-915A-5CA2C06C7D7F}" type="datetimeFigureOut">
              <a:rPr lang="en-US" smtClean="0"/>
              <a:pPr/>
              <a:t>4/4/2013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B99EF-9FEB-46DE-9D30-06D8097BF8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D8D1EC-9D18-4400-915A-5CA2C06C7D7F}" type="datetimeFigureOut">
              <a:rPr lang="en-US" smtClean="0"/>
              <a:pPr/>
              <a:t>4/4/2013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B99EF-9FEB-46DE-9D30-06D8097BF82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jpe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1.jpeg"/><Relationship Id="rId5" Type="http://schemas.openxmlformats.org/officeDocument/2006/relationships/image" Target="../media/image40.png"/><Relationship Id="rId10" Type="http://schemas.openxmlformats.org/officeDocument/2006/relationships/image" Target="../media/image2.png"/><Relationship Id="rId4" Type="http://schemas.openxmlformats.org/officeDocument/2006/relationships/image" Target="../media/image39.jpeg"/><Relationship Id="rId9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50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53.emf"/><Relationship Id="rId5" Type="http://schemas.openxmlformats.org/officeDocument/2006/relationships/image" Target="../media/image52.emf"/><Relationship Id="rId4" Type="http://schemas.openxmlformats.org/officeDocument/2006/relationships/image" Target="../media/image51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emf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57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56.emf"/><Relationship Id="rId5" Type="http://schemas.openxmlformats.org/officeDocument/2006/relationships/image" Target="../media/image55.emf"/><Relationship Id="rId10" Type="http://schemas.openxmlformats.org/officeDocument/2006/relationships/image" Target="../media/image2.png"/><Relationship Id="rId4" Type="http://schemas.openxmlformats.org/officeDocument/2006/relationships/image" Target="../media/image54.emf"/><Relationship Id="rId9" Type="http://schemas.openxmlformats.org/officeDocument/2006/relationships/image" Target="../media/image53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6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.png"/><Relationship Id="rId4" Type="http://schemas.openxmlformats.org/officeDocument/2006/relationships/image" Target="../media/image65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68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6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6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7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5.png"/><Relationship Id="rId7" Type="http://schemas.openxmlformats.org/officeDocument/2006/relationships/image" Target="../media/image7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7.gif"/><Relationship Id="rId5" Type="http://schemas.openxmlformats.org/officeDocument/2006/relationships/hyperlink" Target="http://storage.canalblog.com/66/02/621426/49201776.gif" TargetMode="External"/><Relationship Id="rId10" Type="http://schemas.openxmlformats.org/officeDocument/2006/relationships/image" Target="../media/image81.png"/><Relationship Id="rId4" Type="http://schemas.openxmlformats.org/officeDocument/2006/relationships/image" Target="../media/image76.jpeg"/><Relationship Id="rId9" Type="http://schemas.openxmlformats.org/officeDocument/2006/relationships/image" Target="../media/image8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jpeg"/><Relationship Id="rId3" Type="http://schemas.openxmlformats.org/officeDocument/2006/relationships/image" Target="../media/image4.gif"/><Relationship Id="rId7" Type="http://schemas.openxmlformats.org/officeDocument/2006/relationships/image" Target="../media/image8.png"/><Relationship Id="rId12" Type="http://schemas.openxmlformats.org/officeDocument/2006/relationships/image" Target="../media/image13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jpeg"/><Relationship Id="rId5" Type="http://schemas.openxmlformats.org/officeDocument/2006/relationships/image" Target="../media/image6.jpe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84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emf"/><Relationship Id="rId4" Type="http://schemas.openxmlformats.org/officeDocument/2006/relationships/image" Target="../media/image18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2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.pn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riliselements.web.cern.ch/riliselements/LASERS/" TargetMode="External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Richard Catherall EN-STI</a:t>
            </a:r>
          </a:p>
          <a:p>
            <a:r>
              <a:rPr lang="en-US" dirty="0" smtClean="0"/>
              <a:t>CERN, 3rd July 2012</a:t>
            </a: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ISOLDE Technical Report for the ISCC </a:t>
            </a:r>
            <a:endParaRPr lang="en-US" dirty="0"/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86200" y="5257800"/>
            <a:ext cx="1452168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04248" y="116632"/>
            <a:ext cx="21367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612648" y="228600"/>
            <a:ext cx="6321552" cy="99060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/>
              <a:t>New RILIS beam: Calcium</a:t>
            </a:r>
            <a:endParaRPr lang="en-US" dirty="0"/>
          </a:p>
        </p:txBody>
      </p:sp>
      <p:pic>
        <p:nvPicPr>
          <p:cNvPr id="5" name="Picture 4" descr="ca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45" y="1959193"/>
            <a:ext cx="2894953" cy="4032448"/>
          </a:xfrm>
          <a:prstGeom prst="rect">
            <a:avLst/>
          </a:prstGeom>
        </p:spPr>
      </p:pic>
      <p:pic>
        <p:nvPicPr>
          <p:cNvPr id="6" name="Picture 5" descr="Credo_wShadow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251" y="3966555"/>
            <a:ext cx="1524000" cy="1016000"/>
          </a:xfrm>
          <a:prstGeom prst="rect">
            <a:avLst/>
          </a:prstGeom>
        </p:spPr>
      </p:pic>
      <p:pic>
        <p:nvPicPr>
          <p:cNvPr id="7" name="Picture 6" descr="Credo_wShadow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0999" y="2812220"/>
            <a:ext cx="1524000" cy="1016000"/>
          </a:xfrm>
          <a:prstGeom prst="rect">
            <a:avLst/>
          </a:prstGeom>
        </p:spPr>
      </p:pic>
      <p:grpSp>
        <p:nvGrpSpPr>
          <p:cNvPr id="2" name="Group 30"/>
          <p:cNvGrpSpPr>
            <a:grpSpLocks/>
          </p:cNvGrpSpPr>
          <p:nvPr/>
        </p:nvGrpSpPr>
        <p:grpSpPr bwMode="auto">
          <a:xfrm>
            <a:off x="2896061" y="5692390"/>
            <a:ext cx="1536380" cy="885206"/>
            <a:chOff x="17044410" y="31462944"/>
            <a:chExt cx="4741573" cy="2732277"/>
          </a:xfrm>
        </p:grpSpPr>
        <p:pic>
          <p:nvPicPr>
            <p:cNvPr id="9" name="Picture 4" descr="S:\Poster\LAP2010\2010-09-22\IMG_3896a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617" b="12550"/>
            <a:stretch>
              <a:fillRect/>
            </a:stretch>
          </p:blipFill>
          <p:spPr bwMode="auto">
            <a:xfrm>
              <a:off x="17044410" y="31462944"/>
              <a:ext cx="4741573" cy="2732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4" name="Group 32"/>
            <p:cNvGrpSpPr>
              <a:grpSpLocks/>
            </p:cNvGrpSpPr>
            <p:nvPr/>
          </p:nvGrpSpPr>
          <p:grpSpPr bwMode="auto">
            <a:xfrm rot="60000">
              <a:off x="17550784" y="32141140"/>
              <a:ext cx="3783040" cy="1241034"/>
              <a:chOff x="17549169" y="32108751"/>
              <a:chExt cx="3783040" cy="1241034"/>
            </a:xfrm>
          </p:grpSpPr>
          <p:grpSp>
            <p:nvGrpSpPr>
              <p:cNvPr id="8" name="Group 37"/>
              <p:cNvGrpSpPr>
                <a:grpSpLocks/>
              </p:cNvGrpSpPr>
              <p:nvPr/>
            </p:nvGrpSpPr>
            <p:grpSpPr bwMode="auto">
              <a:xfrm>
                <a:off x="17549169" y="32201099"/>
                <a:ext cx="3783040" cy="1148686"/>
                <a:chOff x="30120747" y="37036069"/>
                <a:chExt cx="12999653" cy="3947219"/>
              </a:xfrm>
            </p:grpSpPr>
            <p:grpSp>
              <p:nvGrpSpPr>
                <p:cNvPr id="10" name="Group 38"/>
                <p:cNvGrpSpPr>
                  <a:grpSpLocks/>
                </p:cNvGrpSpPr>
                <p:nvPr/>
              </p:nvGrpSpPr>
              <p:grpSpPr bwMode="auto">
                <a:xfrm flipV="1">
                  <a:off x="31419808" y="37036069"/>
                  <a:ext cx="11700592" cy="3912355"/>
                  <a:chOff x="37143100" y="34980527"/>
                  <a:chExt cx="2857454" cy="751501"/>
                </a:xfrm>
              </p:grpSpPr>
              <p:cxnSp>
                <p:nvCxnSpPr>
                  <p:cNvPr id="17" name="Straight Connector 16"/>
                  <p:cNvCxnSpPr/>
                  <p:nvPr/>
                </p:nvCxnSpPr>
                <p:spPr>
                  <a:xfrm rot="60000">
                    <a:off x="38812993" y="35341521"/>
                    <a:ext cx="1185603" cy="14671"/>
                  </a:xfrm>
                  <a:prstGeom prst="line">
                    <a:avLst/>
                  </a:prstGeom>
                  <a:noFill/>
                  <a:ln w="19050" cap="rnd" cmpd="sng" algn="ctr">
                    <a:solidFill>
                      <a:srgbClr val="FF0000"/>
                    </a:solidFill>
                    <a:prstDash val="solid"/>
                    <a:round/>
                  </a:ln>
                  <a:effectLst/>
                </p:spPr>
              </p:cxnSp>
              <p:cxnSp>
                <p:nvCxnSpPr>
                  <p:cNvPr id="18" name="Straight Connector 17"/>
                  <p:cNvCxnSpPr/>
                  <p:nvPr/>
                </p:nvCxnSpPr>
                <p:spPr>
                  <a:xfrm rot="60000">
                    <a:off x="38228676" y="35554930"/>
                    <a:ext cx="310389" cy="129941"/>
                  </a:xfrm>
                  <a:prstGeom prst="line">
                    <a:avLst/>
                  </a:prstGeom>
                  <a:noFill/>
                  <a:ln w="19050" cap="rnd" cmpd="sng" algn="ctr">
                    <a:solidFill>
                      <a:srgbClr val="FF0000"/>
                    </a:solidFill>
                    <a:prstDash val="solid"/>
                    <a:round/>
                  </a:ln>
                  <a:effectLst/>
                </p:spPr>
              </p:cxnSp>
              <p:cxnSp>
                <p:nvCxnSpPr>
                  <p:cNvPr id="19" name="Straight Connector 18"/>
                  <p:cNvCxnSpPr/>
                  <p:nvPr/>
                </p:nvCxnSpPr>
                <p:spPr>
                  <a:xfrm flipH="1" flipV="1">
                    <a:off x="38120753" y="35673651"/>
                    <a:ext cx="416960" cy="13623"/>
                  </a:xfrm>
                  <a:prstGeom prst="line">
                    <a:avLst/>
                  </a:prstGeom>
                  <a:noFill/>
                  <a:ln w="19050" cap="rnd" cmpd="sng" algn="ctr">
                    <a:solidFill>
                      <a:srgbClr val="FF0000"/>
                    </a:solidFill>
                    <a:prstDash val="solid"/>
                    <a:round/>
                  </a:ln>
                  <a:effectLst/>
                </p:spPr>
              </p:cxnSp>
              <p:cxnSp>
                <p:nvCxnSpPr>
                  <p:cNvPr id="20" name="Straight Connector 19"/>
                  <p:cNvCxnSpPr/>
                  <p:nvPr/>
                </p:nvCxnSpPr>
                <p:spPr>
                  <a:xfrm rot="60000" flipH="1" flipV="1">
                    <a:off x="37141880" y="35718845"/>
                    <a:ext cx="714026" cy="9432"/>
                  </a:xfrm>
                  <a:prstGeom prst="line">
                    <a:avLst/>
                  </a:prstGeom>
                  <a:noFill/>
                  <a:ln w="19050" cap="rnd" cmpd="sng" algn="ctr">
                    <a:solidFill>
                      <a:srgbClr val="FF0000"/>
                    </a:solidFill>
                    <a:prstDash val="solid"/>
                    <a:round/>
                  </a:ln>
                  <a:effectLst/>
                </p:spPr>
              </p:cxnSp>
              <p:cxnSp>
                <p:nvCxnSpPr>
                  <p:cNvPr id="21" name="Straight Connector 20"/>
                  <p:cNvCxnSpPr/>
                  <p:nvPr/>
                </p:nvCxnSpPr>
                <p:spPr>
                  <a:xfrm rot="60000">
                    <a:off x="37233134" y="34981995"/>
                    <a:ext cx="976458" cy="465273"/>
                  </a:xfrm>
                  <a:prstGeom prst="line">
                    <a:avLst/>
                  </a:prstGeom>
                  <a:noFill/>
                  <a:ln w="25400" cap="rnd" cmpd="sng" algn="ctr">
                    <a:solidFill>
                      <a:srgbClr val="25FF01"/>
                    </a:solidFill>
                    <a:prstDash val="solid"/>
                    <a:round/>
                  </a:ln>
                  <a:effectLst/>
                </p:spPr>
              </p:cxnSp>
              <p:cxnSp>
                <p:nvCxnSpPr>
                  <p:cNvPr id="22" name="Straight Connector 21"/>
                  <p:cNvCxnSpPr/>
                  <p:nvPr/>
                </p:nvCxnSpPr>
                <p:spPr>
                  <a:xfrm rot="60000">
                    <a:off x="38212550" y="35457319"/>
                    <a:ext cx="17318" cy="95360"/>
                  </a:xfrm>
                  <a:prstGeom prst="line">
                    <a:avLst/>
                  </a:prstGeom>
                  <a:noFill/>
                  <a:ln w="19050" cap="rnd" cmpd="sng" algn="ctr">
                    <a:solidFill>
                      <a:srgbClr val="FF0000"/>
                    </a:solidFill>
                    <a:prstDash val="solid"/>
                    <a:round/>
                  </a:ln>
                  <a:effectLst/>
                </p:spPr>
              </p:cxnSp>
              <p:cxnSp>
                <p:nvCxnSpPr>
                  <p:cNvPr id="23" name="Straight Connector 22"/>
                  <p:cNvCxnSpPr/>
                  <p:nvPr/>
                </p:nvCxnSpPr>
                <p:spPr>
                  <a:xfrm rot="60000">
                    <a:off x="38095710" y="35398763"/>
                    <a:ext cx="118560" cy="56587"/>
                  </a:xfrm>
                  <a:prstGeom prst="line">
                    <a:avLst/>
                  </a:prstGeom>
                  <a:noFill/>
                  <a:ln w="19050" cap="rnd" cmpd="sng" algn="ctr">
                    <a:solidFill>
                      <a:srgbClr val="FF0000"/>
                    </a:solidFill>
                    <a:prstDash val="solid"/>
                    <a:round/>
                  </a:ln>
                  <a:effectLst/>
                </p:spPr>
              </p:cxnSp>
              <p:cxnSp>
                <p:nvCxnSpPr>
                  <p:cNvPr id="24" name="Straight Connector 23"/>
                  <p:cNvCxnSpPr/>
                  <p:nvPr/>
                </p:nvCxnSpPr>
                <p:spPr>
                  <a:xfrm rot="60000" flipV="1">
                    <a:off x="38096367" y="35398235"/>
                    <a:ext cx="346356" cy="0"/>
                  </a:xfrm>
                  <a:prstGeom prst="line">
                    <a:avLst/>
                  </a:prstGeom>
                  <a:noFill/>
                  <a:ln w="19050" cap="rnd" cmpd="sng" algn="ctr">
                    <a:solidFill>
                      <a:srgbClr val="FF0000"/>
                    </a:solidFill>
                    <a:prstDash val="solid"/>
                    <a:round/>
                  </a:ln>
                  <a:effectLst/>
                </p:spPr>
              </p:cxnSp>
              <p:cxnSp>
                <p:nvCxnSpPr>
                  <p:cNvPr id="25" name="Straight Connector 24"/>
                  <p:cNvCxnSpPr/>
                  <p:nvPr/>
                </p:nvCxnSpPr>
                <p:spPr>
                  <a:xfrm flipH="1">
                    <a:off x="37852430" y="35673138"/>
                    <a:ext cx="267759" cy="60779"/>
                  </a:xfrm>
                  <a:prstGeom prst="line">
                    <a:avLst/>
                  </a:prstGeom>
                  <a:noFill/>
                  <a:ln w="19050" cap="rnd" cmpd="sng" algn="ctr">
                    <a:solidFill>
                      <a:srgbClr val="FF0000"/>
                    </a:solidFill>
                    <a:prstDash val="solid"/>
                    <a:round/>
                  </a:ln>
                  <a:effectLst/>
                </p:spPr>
              </p:cxnSp>
              <p:cxnSp>
                <p:nvCxnSpPr>
                  <p:cNvPr id="26" name="Straight Connector 25"/>
                  <p:cNvCxnSpPr/>
                  <p:nvPr/>
                </p:nvCxnSpPr>
                <p:spPr>
                  <a:xfrm rot="60000" flipV="1">
                    <a:off x="38444802" y="35329806"/>
                    <a:ext cx="367670" cy="74402"/>
                  </a:xfrm>
                  <a:prstGeom prst="line">
                    <a:avLst/>
                  </a:prstGeom>
                  <a:noFill/>
                  <a:ln w="19050" cap="rnd" cmpd="sng" algn="ctr">
                    <a:solidFill>
                      <a:srgbClr val="FF0000"/>
                    </a:solidFill>
                    <a:prstDash val="solid"/>
                    <a:round/>
                  </a:ln>
                  <a:effectLst/>
                </p:spPr>
              </p:cxnSp>
            </p:grpSp>
            <p:cxnSp>
              <p:nvCxnSpPr>
                <p:cNvPr id="15" name="Straight Connector 14"/>
                <p:cNvCxnSpPr/>
                <p:nvPr/>
              </p:nvCxnSpPr>
              <p:spPr>
                <a:xfrm rot="21540000" flipH="1" flipV="1">
                  <a:off x="31793350" y="39077125"/>
                  <a:ext cx="0" cy="1898511"/>
                </a:xfrm>
                <a:prstGeom prst="line">
                  <a:avLst/>
                </a:prstGeom>
                <a:noFill/>
                <a:ln w="25400" cap="rnd" cmpd="sng" algn="ctr">
                  <a:solidFill>
                    <a:srgbClr val="25FF01"/>
                  </a:solidFill>
                  <a:prstDash val="solid"/>
                  <a:round/>
                </a:ln>
                <a:effectLst/>
              </p:spPr>
            </p:cxnSp>
            <p:cxnSp>
              <p:nvCxnSpPr>
                <p:cNvPr id="16" name="Straight Connector 15"/>
                <p:cNvCxnSpPr/>
                <p:nvPr/>
              </p:nvCxnSpPr>
              <p:spPr>
                <a:xfrm rot="21540000">
                  <a:off x="30113060" y="39075422"/>
                  <a:ext cx="1663709" cy="16368"/>
                </a:xfrm>
                <a:prstGeom prst="line">
                  <a:avLst/>
                </a:prstGeom>
                <a:noFill/>
                <a:ln w="25400" cap="rnd" cmpd="sng" algn="ctr">
                  <a:solidFill>
                    <a:srgbClr val="25FF01"/>
                  </a:solidFill>
                  <a:prstDash val="solid"/>
                  <a:round/>
                </a:ln>
                <a:effectLst/>
              </p:spPr>
            </p:cxnSp>
          </p:grpSp>
          <p:cxnSp>
            <p:nvCxnSpPr>
              <p:cNvPr id="12" name="Straight Connector 11"/>
              <p:cNvCxnSpPr/>
              <p:nvPr/>
            </p:nvCxnSpPr>
            <p:spPr>
              <a:xfrm rot="21540000">
                <a:off x="20939885" y="32110691"/>
                <a:ext cx="15874" cy="666796"/>
              </a:xfrm>
              <a:prstGeom prst="line">
                <a:avLst/>
              </a:prstGeom>
              <a:noFill/>
              <a:ln w="19050" cap="rnd" cmpd="sng" algn="ctr">
                <a:solidFill>
                  <a:srgbClr val="FF0000"/>
                </a:solidFill>
                <a:prstDash val="sysDash"/>
                <a:round/>
              </a:ln>
              <a:effectLst/>
            </p:spPr>
          </p:cxnSp>
          <p:cxnSp>
            <p:nvCxnSpPr>
              <p:cNvPr id="13" name="Straight Connector 12"/>
              <p:cNvCxnSpPr/>
              <p:nvPr/>
            </p:nvCxnSpPr>
            <p:spPr>
              <a:xfrm rot="21540000">
                <a:off x="20934039" y="32107514"/>
                <a:ext cx="385739" cy="0"/>
              </a:xfrm>
              <a:prstGeom prst="line">
                <a:avLst/>
              </a:prstGeom>
              <a:noFill/>
              <a:ln w="19050" cap="rnd" cmpd="sng" algn="ctr">
                <a:solidFill>
                  <a:srgbClr val="FF0000"/>
                </a:solidFill>
                <a:prstDash val="sysDash"/>
                <a:round/>
              </a:ln>
              <a:effectLst/>
            </p:spPr>
          </p:cxnSp>
        </p:grpSp>
      </p:grpSp>
      <p:cxnSp>
        <p:nvCxnSpPr>
          <p:cNvPr id="27" name="Straight Arrow Connector 26"/>
          <p:cNvCxnSpPr/>
          <p:nvPr/>
        </p:nvCxnSpPr>
        <p:spPr>
          <a:xfrm flipV="1">
            <a:off x="3370274" y="4982555"/>
            <a:ext cx="0" cy="534677"/>
          </a:xfrm>
          <a:prstGeom prst="straightConnector1">
            <a:avLst/>
          </a:prstGeom>
          <a:noFill/>
          <a:ln w="25400" cap="flat" cmpd="sng" algn="ctr">
            <a:solidFill>
              <a:srgbClr val="1127F3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28" name="Straight Arrow Connector 27"/>
          <p:cNvCxnSpPr/>
          <p:nvPr/>
        </p:nvCxnSpPr>
        <p:spPr>
          <a:xfrm flipV="1">
            <a:off x="3446574" y="3680081"/>
            <a:ext cx="0" cy="344264"/>
          </a:xfrm>
          <a:prstGeom prst="straightConnector1">
            <a:avLst/>
          </a:prstGeom>
          <a:noFill/>
          <a:ln w="25400" cap="flat" cmpd="sng" algn="ctr">
            <a:solidFill>
              <a:srgbClr val="BC821A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29" name="TextBox 28"/>
          <p:cNvSpPr txBox="1"/>
          <p:nvPr/>
        </p:nvSpPr>
        <p:spPr>
          <a:xfrm>
            <a:off x="4376215" y="1836663"/>
            <a:ext cx="46294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Strong transitions to Auto-ionization states are found by scanning the wavelength of 3</a:t>
            </a:r>
            <a:r>
              <a:rPr kumimoji="0" lang="en-US" sz="1400" b="0" i="0" u="none" strike="noStrike" kern="0" cap="none" spc="0" normalizeH="0" baseline="3000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rd</a:t>
            </a:r>
            <a:r>
              <a:rPr kumimoji="0" lang="en-US" sz="1400" b="0" i="0" u="none" strike="noStrike" kern="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step 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dye laser:</a:t>
            </a:r>
          </a:p>
        </p:txBody>
      </p:sp>
      <p:sp>
        <p:nvSpPr>
          <p:cNvPr id="31" name="Rectangle 30"/>
          <p:cNvSpPr/>
          <p:nvPr/>
        </p:nvSpPr>
        <p:spPr>
          <a:xfrm>
            <a:off x="122361" y="1253237"/>
            <a:ext cx="90045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kern="0" dirty="0" smtClean="0">
                <a:solidFill>
                  <a:sysClr val="windowText" lastClr="000000"/>
                </a:solidFill>
              </a:rPr>
              <a:t>The ionization </a:t>
            </a:r>
            <a:r>
              <a:rPr lang="en-US" kern="0" dirty="0">
                <a:solidFill>
                  <a:sysClr val="windowText" lastClr="000000"/>
                </a:solidFill>
              </a:rPr>
              <a:t>scheme </a:t>
            </a:r>
            <a:r>
              <a:rPr lang="en-US" kern="0" dirty="0" smtClean="0">
                <a:solidFill>
                  <a:sysClr val="windowText" lastClr="000000"/>
                </a:solidFill>
              </a:rPr>
              <a:t> of </a:t>
            </a:r>
            <a:r>
              <a:rPr lang="en-US" kern="0" dirty="0" err="1" smtClean="0">
                <a:solidFill>
                  <a:sysClr val="windowText" lastClr="000000"/>
                </a:solidFill>
              </a:rPr>
              <a:t>Ca</a:t>
            </a:r>
            <a:r>
              <a:rPr lang="en-US" kern="0" dirty="0" smtClean="0">
                <a:solidFill>
                  <a:sysClr val="windowText" lastClr="000000"/>
                </a:solidFill>
              </a:rPr>
              <a:t> is developed applying </a:t>
            </a:r>
            <a:r>
              <a:rPr lang="en-US" kern="0" dirty="0">
                <a:solidFill>
                  <a:sysClr val="windowText" lastClr="000000"/>
                </a:solidFill>
              </a:rPr>
              <a:t>combination of </a:t>
            </a:r>
            <a:r>
              <a:rPr lang="en-US" kern="0" dirty="0" err="1">
                <a:solidFill>
                  <a:sysClr val="windowText" lastClr="000000"/>
                </a:solidFill>
              </a:rPr>
              <a:t>Ti:Sapphire</a:t>
            </a:r>
            <a:r>
              <a:rPr lang="en-US" kern="0" dirty="0">
                <a:solidFill>
                  <a:sysClr val="windowText" lastClr="000000"/>
                </a:solidFill>
              </a:rPr>
              <a:t> and dye lasers</a:t>
            </a:r>
          </a:p>
        </p:txBody>
      </p:sp>
      <p:cxnSp>
        <p:nvCxnSpPr>
          <p:cNvPr id="32" name="Straight Arrow Connector 31"/>
          <p:cNvCxnSpPr/>
          <p:nvPr/>
        </p:nvCxnSpPr>
        <p:spPr>
          <a:xfrm flipV="1">
            <a:off x="3370274" y="2590017"/>
            <a:ext cx="0" cy="344264"/>
          </a:xfrm>
          <a:prstGeom prst="straightConnector1">
            <a:avLst/>
          </a:prstGeom>
          <a:noFill/>
          <a:ln w="25400" cap="flat" cmpd="sng" algn="ctr">
            <a:solidFill>
              <a:srgbClr val="C00000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grpSp>
        <p:nvGrpSpPr>
          <p:cNvPr id="11" name="Group 32"/>
          <p:cNvGrpSpPr/>
          <p:nvPr/>
        </p:nvGrpSpPr>
        <p:grpSpPr>
          <a:xfrm>
            <a:off x="4301585" y="2348880"/>
            <a:ext cx="5073306" cy="4071659"/>
            <a:chOff x="4346530" y="2640088"/>
            <a:chExt cx="5073306" cy="4071659"/>
          </a:xfrm>
        </p:grpSpPr>
        <p:pic>
          <p:nvPicPr>
            <p:cNvPr id="34" name="Picture 33" descr="Ca_thirdStep-I-firstPeaks_PeakNr [Converted].jpg"/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6329" y="4650976"/>
              <a:ext cx="2374339" cy="1996136"/>
            </a:xfrm>
            <a:prstGeom prst="rect">
              <a:avLst/>
            </a:prstGeom>
          </p:spPr>
        </p:pic>
        <p:pic>
          <p:nvPicPr>
            <p:cNvPr id="35" name="Picture 34" descr="Ca-thirdStep-I_PeakNr.png"/>
            <p:cNvPicPr>
              <a:picLocks noChangeAspect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6530" y="2640088"/>
              <a:ext cx="2691748" cy="2079986"/>
            </a:xfrm>
            <a:prstGeom prst="rect">
              <a:avLst/>
            </a:prstGeom>
          </p:spPr>
        </p:pic>
        <p:pic>
          <p:nvPicPr>
            <p:cNvPr id="36" name="Picture 35" descr="Ca-thirdStep-II-firstPeaks_peakNr.png"/>
            <p:cNvPicPr>
              <a:picLocks noChangeAspect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8224" y="4523683"/>
              <a:ext cx="2831612" cy="2188064"/>
            </a:xfrm>
            <a:prstGeom prst="rect">
              <a:avLst/>
            </a:prstGeom>
          </p:spPr>
        </p:pic>
        <p:pic>
          <p:nvPicPr>
            <p:cNvPr id="37" name="Picture 36" descr="Ca_thirdStep-II_PeakNr.png"/>
            <p:cNvPicPr>
              <a:picLocks noChangeAspect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71082" y="2640088"/>
              <a:ext cx="2817819" cy="1967016"/>
            </a:xfrm>
            <a:prstGeom prst="rect">
              <a:avLst/>
            </a:prstGeom>
          </p:spPr>
        </p:pic>
        <p:cxnSp>
          <p:nvCxnSpPr>
            <p:cNvPr id="38" name="Straight Connector 37"/>
            <p:cNvCxnSpPr/>
            <p:nvPr/>
          </p:nvCxnSpPr>
          <p:spPr>
            <a:xfrm>
              <a:off x="4833558" y="4432793"/>
              <a:ext cx="0" cy="360415"/>
            </a:xfrm>
            <a:prstGeom prst="line">
              <a:avLst/>
            </a:prstGeom>
            <a:ln w="15875">
              <a:solidFill>
                <a:srgbClr val="7030A0"/>
              </a:solidFill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5076056" y="4432793"/>
              <a:ext cx="1656184" cy="360415"/>
            </a:xfrm>
            <a:prstGeom prst="line">
              <a:avLst/>
            </a:prstGeom>
            <a:ln w="15875">
              <a:solidFill>
                <a:srgbClr val="7030A0"/>
              </a:solidFill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7812360" y="4300707"/>
              <a:ext cx="1224136" cy="480687"/>
            </a:xfrm>
            <a:prstGeom prst="line">
              <a:avLst/>
            </a:prstGeom>
            <a:ln w="15875">
              <a:solidFill>
                <a:srgbClr val="7030A0"/>
              </a:solidFill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flipH="1">
              <a:off x="7092280" y="4300707"/>
              <a:ext cx="504056" cy="480687"/>
            </a:xfrm>
            <a:prstGeom prst="line">
              <a:avLst/>
            </a:prstGeom>
            <a:ln w="15875">
              <a:solidFill>
                <a:srgbClr val="7030A0"/>
              </a:solidFill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TextBox 41"/>
          <p:cNvSpPr txBox="1"/>
          <p:nvPr/>
        </p:nvSpPr>
        <p:spPr>
          <a:xfrm>
            <a:off x="3443679" y="5002713"/>
            <a:ext cx="9738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i="1" dirty="0" err="1" smtClean="0"/>
              <a:t>Ti:Sa</a:t>
            </a:r>
            <a:r>
              <a:rPr lang="en-GB" sz="1200" i="1" dirty="0" smtClean="0"/>
              <a:t> laser + frequency doubling</a:t>
            </a:r>
            <a:endParaRPr lang="en-GB" sz="1200" i="1" dirty="0"/>
          </a:p>
        </p:txBody>
      </p:sp>
      <p:sp>
        <p:nvSpPr>
          <p:cNvPr id="43" name="TextBox 42"/>
          <p:cNvSpPr txBox="1"/>
          <p:nvPr/>
        </p:nvSpPr>
        <p:spPr>
          <a:xfrm>
            <a:off x="3592540" y="3836917"/>
            <a:ext cx="7184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i="1" dirty="0" smtClean="0"/>
              <a:t>dye laser</a:t>
            </a:r>
            <a:endParaRPr lang="en-GB" sz="1200" i="1" dirty="0"/>
          </a:p>
        </p:txBody>
      </p:sp>
      <p:sp>
        <p:nvSpPr>
          <p:cNvPr id="44" name="TextBox 43"/>
          <p:cNvSpPr txBox="1"/>
          <p:nvPr/>
        </p:nvSpPr>
        <p:spPr>
          <a:xfrm>
            <a:off x="3675937" y="2623649"/>
            <a:ext cx="7184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i="1" dirty="0" smtClean="0"/>
              <a:t>dye laser</a:t>
            </a:r>
            <a:endParaRPr lang="en-GB" sz="1200" i="1" dirty="0"/>
          </a:p>
        </p:txBody>
      </p:sp>
      <p:sp>
        <p:nvSpPr>
          <p:cNvPr id="45" name="TextBox 44"/>
          <p:cNvSpPr txBox="1"/>
          <p:nvPr/>
        </p:nvSpPr>
        <p:spPr>
          <a:xfrm>
            <a:off x="5530905" y="6421514"/>
            <a:ext cx="2274982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 smtClean="0"/>
              <a:t>Laser / Surface &gt; 100</a:t>
            </a:r>
            <a:endParaRPr lang="en-GB" dirty="0"/>
          </a:p>
        </p:txBody>
      </p:sp>
      <p:sp>
        <p:nvSpPr>
          <p:cNvPr id="46" name="TextBox 45"/>
          <p:cNvSpPr txBox="1"/>
          <p:nvPr/>
        </p:nvSpPr>
        <p:spPr>
          <a:xfrm>
            <a:off x="98972" y="6392930"/>
            <a:ext cx="21723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Used for IS529, IS532</a:t>
            </a:r>
            <a:endParaRPr lang="en-GB" dirty="0"/>
          </a:p>
        </p:txBody>
      </p:sp>
      <p:pic>
        <p:nvPicPr>
          <p:cNvPr id="47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804248" y="116632"/>
            <a:ext cx="21367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78937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14400" y="21336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Comic Sans MS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1000" y="914400"/>
            <a:ext cx="33528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Tx/>
              <a:buAutoNum type="arabicParenBoth"/>
            </a:pPr>
            <a:r>
              <a:rPr lang="en-US" sz="1200" dirty="0" smtClean="0">
                <a:latin typeface="Comic Sans MS" pitchFamily="66" charset="0"/>
              </a:rPr>
              <a:t>IS524 123Cd</a:t>
            </a:r>
          </a:p>
          <a:p>
            <a:r>
              <a:rPr lang="en-GB" sz="1200" dirty="0" smtClean="0">
                <a:latin typeface="Comic Sans MS" pitchFamily="66" charset="0"/>
              </a:rPr>
              <a:t> </a:t>
            </a:r>
            <a:endParaRPr lang="en-US" sz="1200" dirty="0" smtClean="0">
              <a:latin typeface="Comic Sans MS" pitchFamily="66" charset="0"/>
            </a:endParaRPr>
          </a:p>
          <a:p>
            <a:r>
              <a:rPr lang="en-GB" sz="1200" dirty="0" smtClean="0">
                <a:latin typeface="Comic Sans MS" pitchFamily="66" charset="0"/>
              </a:rPr>
              <a:t>(2) </a:t>
            </a:r>
            <a:r>
              <a:rPr lang="en-US" sz="1200" dirty="0" smtClean="0">
                <a:latin typeface="Comic Sans MS" pitchFamily="66" charset="0"/>
              </a:rPr>
              <a:t>IS478</a:t>
            </a:r>
            <a:r>
              <a:rPr lang="en-GB" sz="1200" dirty="0" smtClean="0">
                <a:latin typeface="Comic Sans MS" pitchFamily="66" charset="0"/>
              </a:rPr>
              <a:t> </a:t>
            </a:r>
            <a:r>
              <a:rPr lang="en-US" sz="1200" dirty="0" smtClean="0">
                <a:latin typeface="Comic Sans MS" pitchFamily="66" charset="0"/>
              </a:rPr>
              <a:t>72Kr</a:t>
            </a:r>
          </a:p>
          <a:p>
            <a:r>
              <a:rPr lang="en-GB" sz="1200" dirty="0" smtClean="0">
                <a:solidFill>
                  <a:srgbClr val="FF0000"/>
                </a:solidFill>
                <a:latin typeface="Comic Sans MS" pitchFamily="66" charset="0"/>
              </a:rPr>
              <a:t>Finally successful!</a:t>
            </a:r>
          </a:p>
          <a:p>
            <a:endParaRPr lang="en-US" sz="1200" dirty="0" smtClean="0">
              <a:latin typeface="Comic Sans MS" pitchFamily="66" charset="0"/>
            </a:endParaRPr>
          </a:p>
          <a:p>
            <a:r>
              <a:rPr lang="en-GB" sz="1200" dirty="0" smtClean="0">
                <a:latin typeface="Comic Sans MS" pitchFamily="66" charset="0"/>
              </a:rPr>
              <a:t>(3) </a:t>
            </a:r>
            <a:r>
              <a:rPr lang="en-US" sz="1200" dirty="0" smtClean="0">
                <a:latin typeface="Comic Sans MS" pitchFamily="66" charset="0"/>
              </a:rPr>
              <a:t>IS496</a:t>
            </a:r>
            <a:r>
              <a:rPr lang="en-GB" sz="1200" dirty="0" smtClean="0">
                <a:latin typeface="Comic Sans MS" pitchFamily="66" charset="0"/>
              </a:rPr>
              <a:t> </a:t>
            </a:r>
            <a:r>
              <a:rPr lang="en-US" sz="1200" dirty="0" smtClean="0">
                <a:latin typeface="Comic Sans MS" pitchFamily="66" charset="0"/>
              </a:rPr>
              <a:t>140,142Sm</a:t>
            </a:r>
          </a:p>
          <a:p>
            <a:endParaRPr lang="en-US" sz="1200" dirty="0" smtClean="0">
              <a:latin typeface="Comic Sans MS" pitchFamily="66" charset="0"/>
            </a:endParaRPr>
          </a:p>
          <a:p>
            <a:r>
              <a:rPr lang="en-US" sz="1200" dirty="0" smtClean="0">
                <a:latin typeface="Comic Sans MS" pitchFamily="66" charset="0"/>
              </a:rPr>
              <a:t>...</a:t>
            </a:r>
          </a:p>
          <a:p>
            <a:endParaRPr lang="en-GB" sz="1200" dirty="0" smtClean="0">
              <a:latin typeface="Comic Sans MS" pitchFamily="66" charset="0"/>
            </a:endParaRPr>
          </a:p>
          <a:p>
            <a:r>
              <a:rPr lang="en-GB" sz="1200" dirty="0" smtClean="0">
                <a:latin typeface="Comic Sans MS" pitchFamily="66" charset="0"/>
              </a:rPr>
              <a:t> </a:t>
            </a:r>
            <a:endParaRPr lang="en-US" sz="1200" dirty="0" smtClean="0">
              <a:latin typeface="Comic Sans MS" pitchFamily="66" charset="0"/>
            </a:endParaRPr>
          </a:p>
          <a:p>
            <a:endParaRPr lang="en-US" sz="1200" dirty="0" smtClean="0">
              <a:latin typeface="Comic Sans MS" pitchFamily="66" charset="0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705600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REX campaign 2012</a:t>
            </a:r>
            <a:endParaRPr lang="en-US" sz="4000" dirty="0"/>
          </a:p>
        </p:txBody>
      </p:sp>
      <p:sp>
        <p:nvSpPr>
          <p:cNvPr id="9" name="Rectangle 8"/>
          <p:cNvSpPr/>
          <p:nvPr/>
        </p:nvSpPr>
        <p:spPr>
          <a:xfrm>
            <a:off x="2895600" y="1219200"/>
            <a:ext cx="4495800" cy="120032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228600" indent="-228600" eaLnBrk="0" hangingPunct="0">
              <a:defRPr/>
            </a:pPr>
            <a:r>
              <a:rPr lang="en-US" kern="0" dirty="0" smtClean="0">
                <a:latin typeface="Comic Sans MS" pitchFamily="66" charset="0"/>
                <a:sym typeface="Wingdings" pitchFamily="2" charset="2"/>
              </a:rPr>
              <a:t>* Already two successful runs, one ongoing</a:t>
            </a:r>
          </a:p>
          <a:p>
            <a:pPr marL="228600" indent="-228600" eaLnBrk="0" hangingPunct="0">
              <a:defRPr/>
            </a:pPr>
            <a:r>
              <a:rPr lang="en-US" kern="0" dirty="0" smtClean="0">
                <a:latin typeface="Comic Sans MS" pitchFamily="66" charset="0"/>
                <a:sym typeface="Wingdings" pitchFamily="2" charset="2"/>
              </a:rPr>
              <a:t>* 10 runs schedule until September (+ a few more until November)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733800" y="3124200"/>
            <a:ext cx="4953000" cy="32316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US" sz="1600" u="sng" kern="0" dirty="0" smtClean="0">
                <a:latin typeface="Comic Sans MS" pitchFamily="66" charset="0"/>
                <a:sym typeface="Wingdings" pitchFamily="2" charset="2"/>
              </a:rPr>
              <a:t>Many </a:t>
            </a:r>
            <a:r>
              <a:rPr lang="en-US" sz="1600" u="sng" kern="0" dirty="0" err="1" smtClean="0">
                <a:latin typeface="Comic Sans MS" pitchFamily="66" charset="0"/>
                <a:sym typeface="Wingdings" pitchFamily="2" charset="2"/>
              </a:rPr>
              <a:t>beamtime</a:t>
            </a:r>
            <a:r>
              <a:rPr lang="en-US" sz="1600" u="sng" kern="0" dirty="0" smtClean="0">
                <a:latin typeface="Comic Sans MS" pitchFamily="66" charset="0"/>
                <a:sym typeface="Wingdings" pitchFamily="2" charset="2"/>
              </a:rPr>
              <a:t> request for HIE-ISOLDE MDs</a:t>
            </a:r>
          </a:p>
          <a:p>
            <a:pPr>
              <a:spcBef>
                <a:spcPts val="1200"/>
              </a:spcBef>
            </a:pPr>
            <a:r>
              <a:rPr lang="en-US" sz="1600" kern="0" dirty="0" smtClean="0">
                <a:latin typeface="Comic Sans MS" pitchFamily="66" charset="0"/>
                <a:sym typeface="Wingdings" pitchFamily="2" charset="2"/>
              </a:rPr>
              <a:t>-&gt; transverse emittance measurements</a:t>
            </a:r>
          </a:p>
          <a:p>
            <a:pPr>
              <a:spcBef>
                <a:spcPts val="1200"/>
              </a:spcBef>
            </a:pPr>
            <a:r>
              <a:rPr lang="en-US" sz="1600" kern="0" dirty="0" smtClean="0">
                <a:latin typeface="Comic Sans MS" pitchFamily="66" charset="0"/>
                <a:sym typeface="Wingdings" pitchFamily="2" charset="2"/>
              </a:rPr>
              <a:t>-&gt; HIE diagnostics box commissioning</a:t>
            </a:r>
          </a:p>
          <a:p>
            <a:pPr>
              <a:spcBef>
                <a:spcPts val="1200"/>
              </a:spcBef>
            </a:pPr>
            <a:r>
              <a:rPr lang="en-US" sz="1600" kern="0" dirty="0" smtClean="0">
                <a:latin typeface="Comic Sans MS" pitchFamily="66" charset="0"/>
                <a:sym typeface="Wingdings" pitchFamily="2" charset="2"/>
              </a:rPr>
              <a:t>-&gt; Si-</a:t>
            </a:r>
            <a:r>
              <a:rPr lang="en-US" sz="1600" kern="0" dirty="0" err="1" smtClean="0">
                <a:latin typeface="Comic Sans MS" pitchFamily="66" charset="0"/>
                <a:sym typeface="Wingdings" pitchFamily="2" charset="2"/>
              </a:rPr>
              <a:t>det</a:t>
            </a:r>
            <a:r>
              <a:rPr lang="en-US" sz="1600" kern="0" dirty="0" smtClean="0">
                <a:latin typeface="Comic Sans MS" pitchFamily="66" charset="0"/>
                <a:sym typeface="Wingdings" pitchFamily="2" charset="2"/>
              </a:rPr>
              <a:t> test for TOF measurement</a:t>
            </a:r>
          </a:p>
          <a:p>
            <a:pPr>
              <a:spcBef>
                <a:spcPts val="1200"/>
              </a:spcBef>
            </a:pPr>
            <a:r>
              <a:rPr lang="en-US" sz="1600" kern="0" dirty="0" smtClean="0">
                <a:latin typeface="Comic Sans MS" pitchFamily="66" charset="0"/>
                <a:sym typeface="Wingdings" pitchFamily="2" charset="2"/>
              </a:rPr>
              <a:t>-&gt; PIN-diode detector for EBIS slow extraction signal</a:t>
            </a:r>
          </a:p>
          <a:p>
            <a:pPr>
              <a:spcBef>
                <a:spcPts val="1200"/>
              </a:spcBef>
            </a:pPr>
            <a:r>
              <a:rPr lang="en-US" sz="1600" kern="0" dirty="0" smtClean="0">
                <a:latin typeface="Comic Sans MS" pitchFamily="66" charset="0"/>
                <a:sym typeface="Wingdings" pitchFamily="2" charset="2"/>
              </a:rPr>
              <a:t>-&gt; RP measurement of X-ray background in the hall</a:t>
            </a:r>
          </a:p>
          <a:p>
            <a:pPr>
              <a:spcBef>
                <a:spcPts val="1200"/>
              </a:spcBef>
            </a:pPr>
            <a:r>
              <a:rPr lang="en-US" sz="1600" kern="0" dirty="0" smtClean="0">
                <a:latin typeface="Comic Sans MS" pitchFamily="66" charset="0"/>
                <a:sym typeface="Wingdings" pitchFamily="2" charset="2"/>
              </a:rPr>
              <a:t>-&gt;...</a:t>
            </a:r>
          </a:p>
        </p:txBody>
      </p:sp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2590800"/>
            <a:ext cx="24384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4495800"/>
            <a:ext cx="2542018" cy="2088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152400" y="4267200"/>
            <a:ext cx="2371162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100" dirty="0" smtClean="0">
                <a:latin typeface="Comic Sans MS" pitchFamily="66" charset="0"/>
              </a:rPr>
              <a:t>Emittance meter behind the linac</a:t>
            </a:r>
            <a:endParaRPr lang="en-GB" sz="1100" dirty="0">
              <a:latin typeface="Comic Sans MS" pitchFamily="66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52400" y="6400800"/>
            <a:ext cx="2127505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100" dirty="0" smtClean="0">
                <a:latin typeface="Comic Sans MS" pitchFamily="66" charset="0"/>
              </a:rPr>
              <a:t>HIE diag. box on L20 (BE/BI)</a:t>
            </a:r>
            <a:endParaRPr lang="en-GB" sz="1100" dirty="0">
              <a:latin typeface="Comic Sans MS" pitchFamily="66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04248" y="116632"/>
            <a:ext cx="21367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Improvement of RFQ section vacuum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600200"/>
            <a:ext cx="3962400" cy="2286000"/>
          </a:xfrm>
        </p:spPr>
        <p:txBody>
          <a:bodyPr>
            <a:noAutofit/>
          </a:bodyPr>
          <a:lstStyle/>
          <a:p>
            <a:r>
              <a:rPr lang="en-GB" sz="1800" dirty="0" smtClean="0"/>
              <a:t>New turbo installed on RFQ section</a:t>
            </a:r>
          </a:p>
          <a:p>
            <a:r>
              <a:rPr lang="en-GB" sz="1800" dirty="0" smtClean="0"/>
              <a:t>Replacement of vacuum window for MCP system in DB2</a:t>
            </a:r>
          </a:p>
          <a:p>
            <a:r>
              <a:rPr lang="en-GB" sz="1800" dirty="0" smtClean="0"/>
              <a:t>Now all the section is &lt; 5e-7 </a:t>
            </a:r>
            <a:r>
              <a:rPr lang="en-GB" sz="1800" dirty="0" err="1" smtClean="0"/>
              <a:t>mb</a:t>
            </a:r>
            <a:endParaRPr lang="en-GB" sz="1800" dirty="0" smtClean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3505200"/>
            <a:ext cx="20574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 descr="http://elogbook/eLogbook/attach_reader?attach_id=126162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14800" y="1981200"/>
            <a:ext cx="4804667" cy="3245786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3810000" y="556260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 smtClean="0">
                <a:latin typeface="Comic Sans MS" pitchFamily="66" charset="0"/>
              </a:rPr>
              <a:t>Presently running 142Sm34+ no sign of transmission loss</a:t>
            </a:r>
            <a:endParaRPr lang="en-GB" dirty="0">
              <a:latin typeface="Comic Sans MS" pitchFamily="66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5105400" y="3962400"/>
            <a:ext cx="228600" cy="381000"/>
          </a:xfrm>
          <a:prstGeom prst="straightConnector1">
            <a:avLst/>
          </a:prstGeom>
          <a:ln w="635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04248" y="116632"/>
            <a:ext cx="21367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Infrastructure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Migration of GM classes to the CERN standard FESA classes for most of the equipment at ISOLDE.</a:t>
            </a:r>
          </a:p>
          <a:p>
            <a:pPr lvl="1"/>
            <a:r>
              <a:rPr lang="en-US" dirty="0" smtClean="0"/>
              <a:t>Magnet controls to follow suit.</a:t>
            </a:r>
          </a:p>
          <a:p>
            <a:r>
              <a:rPr lang="en-US" dirty="0" smtClean="0"/>
              <a:t>Tests on automatic beam transport optimization successful</a:t>
            </a:r>
          </a:p>
          <a:p>
            <a:r>
              <a:rPr lang="en-US" dirty="0" smtClean="0"/>
              <a:t>Application interlock on beam intercepting devices in path of laser green light</a:t>
            </a:r>
          </a:p>
          <a:p>
            <a:r>
              <a:rPr lang="en-US" dirty="0" smtClean="0"/>
              <a:t>Fencing of ISOLDE hill (to be refined)</a:t>
            </a:r>
          </a:p>
          <a:p>
            <a:pPr lvl="1"/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04248" y="116632"/>
            <a:ext cx="21367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ISCOOL RF amplifier</a:t>
            </a:r>
            <a:endParaRPr lang="en-GB" dirty="0"/>
          </a:p>
        </p:txBody>
      </p:sp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6400" y="1600200"/>
            <a:ext cx="24384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10200" y="3810000"/>
            <a:ext cx="2616786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533400" y="1600200"/>
            <a:ext cx="41910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GB" dirty="0" smtClean="0"/>
              <a:t> New RF amplifier has been tested offline</a:t>
            </a:r>
          </a:p>
          <a:p>
            <a:pPr>
              <a:buFont typeface="Arial" pitchFamily="34" charset="0"/>
              <a:buChar char="•"/>
            </a:pPr>
            <a:r>
              <a:rPr lang="en-GB" dirty="0" smtClean="0"/>
              <a:t> Hardware installed in RFQCB cage, ready for commissioning (waiting for cabling)</a:t>
            </a:r>
          </a:p>
          <a:p>
            <a:pPr>
              <a:buFont typeface="Arial" pitchFamily="34" charset="0"/>
              <a:buChar char="•"/>
            </a:pPr>
            <a:r>
              <a:rPr lang="en-GB" dirty="0" smtClean="0"/>
              <a:t> Control system hardware to be installed in July (VME crate + </a:t>
            </a:r>
            <a:r>
              <a:rPr lang="en-GB" dirty="0" err="1" smtClean="0"/>
              <a:t>fiber</a:t>
            </a:r>
            <a:r>
              <a:rPr lang="en-GB" dirty="0" smtClean="0"/>
              <a:t> optics </a:t>
            </a:r>
            <a:r>
              <a:rPr lang="en-GB" dirty="0" err="1" smtClean="0"/>
              <a:t>ethernet</a:t>
            </a:r>
            <a:r>
              <a:rPr lang="en-GB" dirty="0" smtClean="0"/>
              <a:t> connection)</a:t>
            </a:r>
          </a:p>
          <a:p>
            <a:pPr>
              <a:buFont typeface="Arial" pitchFamily="34" charset="0"/>
              <a:buChar char="•"/>
            </a:pPr>
            <a:r>
              <a:rPr lang="en-GB" dirty="0" smtClean="0"/>
              <a:t> Aiming for operational test and validation in the second half of the runs</a:t>
            </a:r>
          </a:p>
          <a:p>
            <a:r>
              <a:rPr lang="en-GB" dirty="0" smtClean="0"/>
              <a:t> </a:t>
            </a:r>
          </a:p>
          <a:p>
            <a:r>
              <a:rPr lang="en-GB" dirty="0" smtClean="0"/>
              <a:t>(Full control system with OASIS monitoring signals and console application to be deployed later)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04248" y="116632"/>
            <a:ext cx="21367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 l="2875" t="8232" r="3997" b="4056"/>
          <a:stretch>
            <a:fillRect/>
          </a:stretch>
        </p:blipFill>
        <p:spPr bwMode="auto">
          <a:xfrm>
            <a:off x="571472" y="1428735"/>
            <a:ext cx="8001056" cy="4723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40" name="Straight Arrow Connector 39"/>
          <p:cNvCxnSpPr/>
          <p:nvPr/>
        </p:nvCxnSpPr>
        <p:spPr>
          <a:xfrm rot="5400000">
            <a:off x="3607587" y="3393281"/>
            <a:ext cx="2857520" cy="928694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3500430" y="2143116"/>
            <a:ext cx="3786214" cy="2071702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2819400" y="6203667"/>
            <a:ext cx="2514600" cy="384048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GB" smtClean="0"/>
              <a:t>G.Kruk</a:t>
            </a:r>
            <a:endParaRPr lang="en-GB" dirty="0" smtClean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Non-</a:t>
            </a:r>
            <a:r>
              <a:rPr lang="en-GB" dirty="0" err="1" smtClean="0"/>
              <a:t>InCA</a:t>
            </a:r>
            <a:r>
              <a:rPr lang="en-GB" dirty="0" smtClean="0"/>
              <a:t> architecture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286380" y="4857760"/>
            <a:ext cx="92869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 smtClean="0"/>
              <a:t>...</a:t>
            </a:r>
            <a:endParaRPr lang="en-US" sz="6600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2643174" y="2714620"/>
            <a:ext cx="4643470" cy="1357322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3143240" y="2428868"/>
            <a:ext cx="4143404" cy="1571636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4857752" y="2714620"/>
            <a:ext cx="2428892" cy="1143008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5500694" y="2428868"/>
            <a:ext cx="1785950" cy="1500198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rot="16200000" flipH="1">
            <a:off x="5536413" y="2464587"/>
            <a:ext cx="2000264" cy="1500198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rot="16200000" flipH="1">
            <a:off x="1285852" y="3857628"/>
            <a:ext cx="2571768" cy="285752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rot="16200000" flipH="1">
            <a:off x="2178827" y="3107529"/>
            <a:ext cx="2571768" cy="1785950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rot="5400000">
            <a:off x="428596" y="3500438"/>
            <a:ext cx="2571768" cy="1000132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3143240" y="2428868"/>
            <a:ext cx="4000528" cy="2857520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rot="5400000">
            <a:off x="1571604" y="3714752"/>
            <a:ext cx="2857520" cy="285752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rot="16200000" flipH="1">
            <a:off x="2357422" y="3286124"/>
            <a:ext cx="3214710" cy="928694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rot="5400000">
            <a:off x="2428860" y="3286124"/>
            <a:ext cx="2571768" cy="1428760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rot="16200000" flipH="1">
            <a:off x="4964909" y="2964653"/>
            <a:ext cx="3143272" cy="1500198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 l="15000" t="34091" r="14999" b="23295"/>
          <a:stretch>
            <a:fillRect/>
          </a:stretch>
        </p:blipFill>
        <p:spPr bwMode="auto">
          <a:xfrm>
            <a:off x="1928794" y="2285992"/>
            <a:ext cx="1000132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5" name="Picture 3"/>
          <p:cNvPicPr>
            <a:picLocks noChangeAspect="1" noChangeArrowheads="1"/>
          </p:cNvPicPr>
          <p:nvPr/>
        </p:nvPicPr>
        <p:blipFill>
          <a:blip r:embed="rId5" cstate="print"/>
          <a:srcRect l="15000" t="34091" r="14999" b="23295"/>
          <a:stretch>
            <a:fillRect/>
          </a:stretch>
        </p:blipFill>
        <p:spPr bwMode="auto">
          <a:xfrm>
            <a:off x="4286248" y="2285992"/>
            <a:ext cx="1000132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48" name="Straight Arrow Connector 47"/>
          <p:cNvCxnSpPr/>
          <p:nvPr/>
        </p:nvCxnSpPr>
        <p:spPr>
          <a:xfrm>
            <a:off x="5000628" y="5499114"/>
            <a:ext cx="1500198" cy="1588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 rot="10800000" flipV="1">
            <a:off x="3428992" y="5500702"/>
            <a:ext cx="285752" cy="1588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4" name="Picture 7"/>
          <p:cNvPicPr>
            <a:picLocks noChangeAspect="1" noChangeArrowheads="1"/>
          </p:cNvPicPr>
          <p:nvPr/>
        </p:nvPicPr>
        <p:blipFill>
          <a:blip r:embed="rId6" cstate="print"/>
          <a:srcRect l="28125" t="34091" r="25000" b="23295"/>
          <a:stretch>
            <a:fillRect/>
          </a:stretch>
        </p:blipFill>
        <p:spPr bwMode="auto">
          <a:xfrm>
            <a:off x="1500166" y="5357826"/>
            <a:ext cx="357190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5" name="Picture 7"/>
          <p:cNvPicPr>
            <a:picLocks noChangeAspect="1" noChangeArrowheads="1"/>
          </p:cNvPicPr>
          <p:nvPr/>
        </p:nvPicPr>
        <p:blipFill>
          <a:blip r:embed="rId6" cstate="print"/>
          <a:srcRect l="28125" t="34091" r="25000" b="23295"/>
          <a:stretch>
            <a:fillRect/>
          </a:stretch>
        </p:blipFill>
        <p:spPr bwMode="auto">
          <a:xfrm>
            <a:off x="3000364" y="5357826"/>
            <a:ext cx="357190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6" name="Picture 7"/>
          <p:cNvPicPr>
            <a:picLocks noChangeAspect="1" noChangeArrowheads="1"/>
          </p:cNvPicPr>
          <p:nvPr/>
        </p:nvPicPr>
        <p:blipFill>
          <a:blip r:embed="rId6" cstate="print"/>
          <a:srcRect l="28125" t="34091" r="25000" b="23295"/>
          <a:stretch>
            <a:fillRect/>
          </a:stretch>
        </p:blipFill>
        <p:spPr bwMode="auto">
          <a:xfrm>
            <a:off x="4572000" y="5357826"/>
            <a:ext cx="357190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7" name="Picture 7"/>
          <p:cNvPicPr>
            <a:picLocks noChangeAspect="1" noChangeArrowheads="1"/>
          </p:cNvPicPr>
          <p:nvPr/>
        </p:nvPicPr>
        <p:blipFill>
          <a:blip r:embed="rId6" cstate="print"/>
          <a:srcRect l="28125" t="34091" r="25000" b="23295"/>
          <a:stretch>
            <a:fillRect/>
          </a:stretch>
        </p:blipFill>
        <p:spPr bwMode="auto">
          <a:xfrm>
            <a:off x="7358082" y="5357826"/>
            <a:ext cx="357190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04248" y="116632"/>
            <a:ext cx="21367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26038000"/>
      </p:ext>
    </p:extLst>
  </p:cSld>
  <p:clrMapOvr>
    <a:masterClrMapping/>
  </p:clrMapOvr>
  <p:transition advTm="14943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4" cstate="print"/>
          <a:srcRect l="10000" t="34091" r="9999" b="23295"/>
          <a:stretch>
            <a:fillRect/>
          </a:stretch>
        </p:blipFill>
        <p:spPr bwMode="auto">
          <a:xfrm>
            <a:off x="2571736" y="1785926"/>
            <a:ext cx="1143008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4" cstate="print"/>
          <a:srcRect l="10000" t="34091" r="9999" b="23295"/>
          <a:stretch>
            <a:fillRect/>
          </a:stretch>
        </p:blipFill>
        <p:spPr bwMode="auto">
          <a:xfrm>
            <a:off x="4786314" y="1785926"/>
            <a:ext cx="1143008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4" cstate="print"/>
          <a:srcRect l="10000" t="34091" r="9999" b="23295"/>
          <a:stretch>
            <a:fillRect/>
          </a:stretch>
        </p:blipFill>
        <p:spPr bwMode="auto">
          <a:xfrm>
            <a:off x="4357686" y="2000240"/>
            <a:ext cx="1143008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4" cstate="print"/>
          <a:srcRect l="10000" t="34091" r="9999" b="23295"/>
          <a:stretch>
            <a:fillRect/>
          </a:stretch>
        </p:blipFill>
        <p:spPr bwMode="auto">
          <a:xfrm>
            <a:off x="2214546" y="2000240"/>
            <a:ext cx="1143008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</p:spPr>
        <p:txBody>
          <a:bodyPr/>
          <a:lstStyle/>
          <a:p>
            <a:fld id="{E2CA2B05-1326-46BD-B4D2-EC41CC4805BA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2514600" y="6203667"/>
            <a:ext cx="3200400" cy="384048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GB" smtClean="0"/>
              <a:t>G.Kruk</a:t>
            </a:r>
            <a:endParaRPr lang="en-GB" dirty="0" smtClean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00FF00"/>
                </a:solidFill>
              </a:rPr>
              <a:t>In</a:t>
            </a:r>
            <a:r>
              <a:rPr lang="en-GB" dirty="0" smtClean="0"/>
              <a:t>jector </a:t>
            </a:r>
            <a:r>
              <a:rPr lang="en-GB" dirty="0" smtClean="0">
                <a:solidFill>
                  <a:srgbClr val="00FF00"/>
                </a:solidFill>
              </a:rPr>
              <a:t>C</a:t>
            </a:r>
            <a:r>
              <a:rPr lang="en-GB" dirty="0" smtClean="0"/>
              <a:t>ontrols </a:t>
            </a:r>
            <a:r>
              <a:rPr lang="en-GB" dirty="0" smtClean="0">
                <a:solidFill>
                  <a:srgbClr val="00FF00"/>
                </a:solidFill>
              </a:rPr>
              <a:t>A</a:t>
            </a:r>
            <a:r>
              <a:rPr lang="en-GB" dirty="0" smtClean="0"/>
              <a:t>rchitecture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/>
          <a:srcRect l="6250" t="19108" r="4166" b="9235"/>
          <a:stretch>
            <a:fillRect/>
          </a:stretch>
        </p:blipFill>
        <p:spPr bwMode="auto">
          <a:xfrm>
            <a:off x="1771630" y="1428736"/>
            <a:ext cx="4300568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 cstate="print"/>
          <a:srcRect l="10714" t="20000" r="14285" b="9999"/>
          <a:stretch>
            <a:fillRect/>
          </a:stretch>
        </p:blipFill>
        <p:spPr bwMode="auto">
          <a:xfrm>
            <a:off x="7215206" y="3357562"/>
            <a:ext cx="1428760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 cstate="print"/>
          <a:srcRect l="4018" t="27273" r="3571" b="18181"/>
          <a:stretch>
            <a:fillRect/>
          </a:stretch>
        </p:blipFill>
        <p:spPr bwMode="auto">
          <a:xfrm>
            <a:off x="642910" y="5235656"/>
            <a:ext cx="7215238" cy="836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/>
          <a:srcRect l="10000" t="34091" r="9999" b="23295"/>
          <a:stretch>
            <a:fillRect/>
          </a:stretch>
        </p:blipFill>
        <p:spPr bwMode="auto">
          <a:xfrm>
            <a:off x="1857356" y="2357430"/>
            <a:ext cx="1143008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5286380" y="4857760"/>
            <a:ext cx="92869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 smtClean="0"/>
              <a:t>...</a:t>
            </a:r>
            <a:endParaRPr lang="en-US" sz="6600" dirty="0"/>
          </a:p>
        </p:txBody>
      </p:sp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4" cstate="print"/>
          <a:srcRect l="10000" t="34091" r="9999" b="23295"/>
          <a:stretch>
            <a:fillRect/>
          </a:stretch>
        </p:blipFill>
        <p:spPr bwMode="auto">
          <a:xfrm>
            <a:off x="4071934" y="2285992"/>
            <a:ext cx="1143008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8" cstate="print"/>
          <a:srcRect l="2674" t="13274" r="3743" b="7079"/>
          <a:stretch>
            <a:fillRect/>
          </a:stretch>
        </p:blipFill>
        <p:spPr bwMode="auto">
          <a:xfrm>
            <a:off x="714348" y="3000372"/>
            <a:ext cx="6042464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9" cstate="print"/>
          <a:srcRect l="28125" t="34091" r="25000" b="23295"/>
          <a:stretch>
            <a:fillRect/>
          </a:stretch>
        </p:blipFill>
        <p:spPr bwMode="auto">
          <a:xfrm>
            <a:off x="1500166" y="5357826"/>
            <a:ext cx="357190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" name="Picture 7"/>
          <p:cNvPicPr>
            <a:picLocks noChangeAspect="1" noChangeArrowheads="1"/>
          </p:cNvPicPr>
          <p:nvPr/>
        </p:nvPicPr>
        <p:blipFill>
          <a:blip r:embed="rId9" cstate="print"/>
          <a:srcRect l="28125" t="34091" r="25000" b="23295"/>
          <a:stretch>
            <a:fillRect/>
          </a:stretch>
        </p:blipFill>
        <p:spPr bwMode="auto">
          <a:xfrm>
            <a:off x="3000364" y="5357826"/>
            <a:ext cx="357190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" name="Picture 7"/>
          <p:cNvPicPr>
            <a:picLocks noChangeAspect="1" noChangeArrowheads="1"/>
          </p:cNvPicPr>
          <p:nvPr/>
        </p:nvPicPr>
        <p:blipFill>
          <a:blip r:embed="rId9" cstate="print"/>
          <a:srcRect l="28125" t="34091" r="25000" b="23295"/>
          <a:stretch>
            <a:fillRect/>
          </a:stretch>
        </p:blipFill>
        <p:spPr bwMode="auto">
          <a:xfrm>
            <a:off x="4572000" y="5357826"/>
            <a:ext cx="357190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" name="Picture 7"/>
          <p:cNvPicPr>
            <a:picLocks noChangeAspect="1" noChangeArrowheads="1"/>
          </p:cNvPicPr>
          <p:nvPr/>
        </p:nvPicPr>
        <p:blipFill>
          <a:blip r:embed="rId9" cstate="print"/>
          <a:srcRect l="28125" t="34091" r="25000" b="23295"/>
          <a:stretch>
            <a:fillRect/>
          </a:stretch>
        </p:blipFill>
        <p:spPr bwMode="auto">
          <a:xfrm>
            <a:off x="7358082" y="5357826"/>
            <a:ext cx="357190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24" name="Straight Arrow Connector 23"/>
          <p:cNvCxnSpPr/>
          <p:nvPr/>
        </p:nvCxnSpPr>
        <p:spPr>
          <a:xfrm>
            <a:off x="6643702" y="3929066"/>
            <a:ext cx="714380" cy="1588"/>
          </a:xfrm>
          <a:prstGeom prst="straightConnector1">
            <a:avLst/>
          </a:prstGeom>
          <a:ln w="38100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rot="5400000">
            <a:off x="2214546" y="2928934"/>
            <a:ext cx="285752" cy="1588"/>
          </a:xfrm>
          <a:prstGeom prst="straightConnector1">
            <a:avLst/>
          </a:prstGeom>
          <a:ln w="38100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rot="5400000">
            <a:off x="2821769" y="2750339"/>
            <a:ext cx="642942" cy="1588"/>
          </a:xfrm>
          <a:prstGeom prst="straightConnector1">
            <a:avLst/>
          </a:prstGeom>
          <a:ln w="38100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rot="5400000">
            <a:off x="3036877" y="2606669"/>
            <a:ext cx="928694" cy="1588"/>
          </a:xfrm>
          <a:prstGeom prst="straightConnector1">
            <a:avLst/>
          </a:prstGeom>
          <a:ln w="38100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rot="5400000">
            <a:off x="4357686" y="2857496"/>
            <a:ext cx="428628" cy="1588"/>
          </a:xfrm>
          <a:prstGeom prst="straightConnector1">
            <a:avLst/>
          </a:prstGeom>
          <a:ln w="38100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rot="5400000">
            <a:off x="5035553" y="2750339"/>
            <a:ext cx="643736" cy="794"/>
          </a:xfrm>
          <a:prstGeom prst="straightConnector1">
            <a:avLst/>
          </a:prstGeom>
          <a:ln w="38100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rot="5400000">
            <a:off x="5180017" y="2606669"/>
            <a:ext cx="928694" cy="1588"/>
          </a:xfrm>
          <a:prstGeom prst="straightConnector1">
            <a:avLst/>
          </a:prstGeom>
          <a:ln w="38100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rot="5400000">
            <a:off x="1072332" y="5143512"/>
            <a:ext cx="427834" cy="794"/>
          </a:xfrm>
          <a:prstGeom prst="straightConnector1">
            <a:avLst/>
          </a:prstGeom>
          <a:ln w="38100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 rot="5400000">
            <a:off x="2572530" y="5142718"/>
            <a:ext cx="427834" cy="794"/>
          </a:xfrm>
          <a:prstGeom prst="straightConnector1">
            <a:avLst/>
          </a:prstGeom>
          <a:ln w="38100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rot="5400000">
            <a:off x="4143372" y="5142718"/>
            <a:ext cx="427834" cy="794"/>
          </a:xfrm>
          <a:prstGeom prst="straightConnector1">
            <a:avLst/>
          </a:prstGeom>
          <a:ln w="38100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>
            <a:off x="6072992" y="4929198"/>
            <a:ext cx="1070776" cy="428628"/>
          </a:xfrm>
          <a:prstGeom prst="straightConnector1">
            <a:avLst/>
          </a:prstGeom>
          <a:ln w="38100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>
            <a:off x="6643702" y="4152904"/>
            <a:ext cx="714380" cy="1588"/>
          </a:xfrm>
          <a:prstGeom prst="straightConnector1">
            <a:avLst/>
          </a:prstGeom>
          <a:ln w="38100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>
            <a:off x="6643702" y="4356106"/>
            <a:ext cx="714380" cy="1588"/>
          </a:xfrm>
          <a:prstGeom prst="straightConnector1">
            <a:avLst/>
          </a:prstGeom>
          <a:ln w="38100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804248" y="116632"/>
            <a:ext cx="21367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81360072"/>
      </p:ext>
    </p:extLst>
  </p:cSld>
  <p:clrMapOvr>
    <a:masterClrMapping/>
  </p:clrMapOvr>
  <p:transition advTm="8704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4.07407E-6 L 0.12395 0.2386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00" y="119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59259E-6 L 0.09288 0.287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00" y="1440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-2.59259E-6 L 0.04601 0.3187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0" y="1590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7.40741E-7 L -0.08663 0.2458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00" y="1230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59259E-6 L -0.11788 0.2979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00" y="1490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59259E-6 L -0.17257 0.308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00" y="1540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4.07407E-6 L 0.21406 -0.2020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00" y="-1010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4.07407E-6 L 0.05799 -0.19167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00" y="-960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4.07407E-6 L -0.11388 -0.20209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00" y="-1010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4.07407E-6 L -0.41857 -0.21274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900" y="-10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8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"/>
                            </p:stCondLst>
                            <p:childTnLst>
                              <p:par>
                                <p:cTn id="90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179512" y="332655"/>
            <a:ext cx="8784976" cy="1080121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179512" y="4941168"/>
            <a:ext cx="8856984" cy="18002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Screen shot 2012-05-08 at 15.53.40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605709"/>
            <a:ext cx="4320480" cy="292715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3528" y="2204864"/>
            <a:ext cx="3744416" cy="16260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457200">
              <a:spcBef>
                <a:spcPts val="580"/>
              </a:spcBef>
              <a:buClr>
                <a:schemeClr val="accent1"/>
              </a:buClr>
            </a:pPr>
            <a:r>
              <a:rPr lang="en-US" dirty="0"/>
              <a:t>Safety course specific to </a:t>
            </a:r>
            <a:r>
              <a:rPr lang="en-US" dirty="0" smtClean="0"/>
              <a:t>ISOLDE primary </a:t>
            </a:r>
            <a:r>
              <a:rPr lang="en-US" dirty="0"/>
              <a:t>area </a:t>
            </a:r>
            <a:r>
              <a:rPr lang="en-US" dirty="0" smtClean="0"/>
              <a:t>on line on SIR </a:t>
            </a:r>
            <a:r>
              <a:rPr lang="en-US" dirty="0" smtClean="0">
                <a:sym typeface="Wingdings"/>
              </a:rPr>
              <a:t></a:t>
            </a:r>
            <a:endParaRPr lang="en-US" dirty="0" smtClean="0"/>
          </a:p>
          <a:p>
            <a:pPr indent="-457200">
              <a:spcBef>
                <a:spcPts val="580"/>
              </a:spcBef>
              <a:buClr>
                <a:schemeClr val="accent1"/>
              </a:buClr>
            </a:pPr>
            <a:r>
              <a:rPr lang="en-US" u="sng" dirty="0" smtClean="0"/>
              <a:t>Objective</a:t>
            </a:r>
            <a:r>
              <a:rPr lang="en-US" dirty="0" smtClean="0"/>
              <a:t>: </a:t>
            </a:r>
            <a:r>
              <a:rPr lang="en-US" dirty="0"/>
              <a:t>Be prepared for the LS1</a:t>
            </a:r>
          </a:p>
          <a:p>
            <a:pPr indent="-457200">
              <a:spcBef>
                <a:spcPts val="580"/>
              </a:spcBef>
              <a:buClr>
                <a:schemeClr val="accent1"/>
              </a:buClr>
            </a:pPr>
            <a:r>
              <a:rPr lang="en-US" dirty="0" smtClean="0"/>
              <a:t>(Link with access data base planned for </a:t>
            </a:r>
            <a:r>
              <a:rPr lang="en-US" dirty="0"/>
              <a:t>D</a:t>
            </a:r>
            <a:r>
              <a:rPr lang="en-US" dirty="0" smtClean="0"/>
              <a:t>ecember 2012)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292080" y="5336048"/>
            <a:ext cx="35283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sym typeface="Wingdings"/>
              </a:rPr>
              <a:t> </a:t>
            </a:r>
            <a:r>
              <a:rPr lang="en-US" dirty="0" smtClean="0">
                <a:solidFill>
                  <a:schemeClr val="bg1"/>
                </a:solidFill>
              </a:rPr>
              <a:t>CEA</a:t>
            </a:r>
            <a:r>
              <a:rPr lang="en-US" dirty="0">
                <a:solidFill>
                  <a:schemeClr val="bg1"/>
                </a:solidFill>
              </a:rPr>
              <a:t>/IRFU/LENAC and </a:t>
            </a:r>
            <a:r>
              <a:rPr lang="en-US" dirty="0" smtClean="0">
                <a:solidFill>
                  <a:schemeClr val="bg1"/>
                </a:solidFill>
              </a:rPr>
              <a:t>CERN Safety collaboration started to </a:t>
            </a:r>
            <a:r>
              <a:rPr lang="en-US" dirty="0">
                <a:solidFill>
                  <a:schemeClr val="bg1"/>
                </a:solidFill>
              </a:rPr>
              <a:t>perform various safety </a:t>
            </a:r>
            <a:r>
              <a:rPr lang="en-US" dirty="0" smtClean="0">
                <a:solidFill>
                  <a:schemeClr val="bg1"/>
                </a:solidFill>
              </a:rPr>
              <a:t>studies on target prototype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8" name="Picture 7" descr="Screen shot 2012-05-08 at 18.08.57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5013176"/>
            <a:ext cx="4535575" cy="142455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95536" y="332656"/>
            <a:ext cx="8424936" cy="1072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>
              <a:spcBef>
                <a:spcPts val="580"/>
              </a:spcBef>
              <a:buClr>
                <a:schemeClr val="accent1"/>
              </a:buClr>
              <a:buSzPct val="70000"/>
              <a:defRPr/>
            </a:pPr>
            <a:r>
              <a:rPr lang="en-US" dirty="0" smtClean="0">
                <a:solidFill>
                  <a:schemeClr val="bg1"/>
                </a:solidFill>
              </a:rPr>
              <a:t>ALARA </a:t>
            </a:r>
            <a:r>
              <a:rPr lang="en-US" dirty="0">
                <a:solidFill>
                  <a:schemeClr val="bg1"/>
                </a:solidFill>
              </a:rPr>
              <a:t>addressed by EN-STI-RBS in 2012 ISOLDE </a:t>
            </a:r>
          </a:p>
          <a:p>
            <a:pPr marL="548640" lvl="2" indent="-274320">
              <a:spcBef>
                <a:spcPts val="580"/>
              </a:spcBef>
              <a:buClr>
                <a:schemeClr val="accent1"/>
              </a:buClr>
              <a:buSzPct val="75000"/>
              <a:buFont typeface="Wingdings"/>
              <a:buChar char=""/>
              <a:defRPr/>
            </a:pPr>
            <a:r>
              <a:rPr lang="en-US" dirty="0" smtClean="0">
                <a:solidFill>
                  <a:schemeClr val="bg1"/>
                </a:solidFill>
              </a:rPr>
              <a:t>5 </a:t>
            </a:r>
            <a:r>
              <a:rPr lang="en-US" dirty="0">
                <a:solidFill>
                  <a:schemeClr val="bg1"/>
                </a:solidFill>
              </a:rPr>
              <a:t>ALARA </a:t>
            </a:r>
            <a:r>
              <a:rPr lang="en-US" dirty="0" smtClean="0">
                <a:solidFill>
                  <a:schemeClr val="bg1"/>
                </a:solidFill>
              </a:rPr>
              <a:t>III</a:t>
            </a:r>
          </a:p>
          <a:p>
            <a:pPr marL="548640" lvl="2" indent="-274320">
              <a:spcBef>
                <a:spcPts val="580"/>
              </a:spcBef>
              <a:buClr>
                <a:schemeClr val="accent1"/>
              </a:buClr>
              <a:buSzPct val="75000"/>
              <a:buFont typeface="Wingdings"/>
              <a:buChar char=""/>
              <a:defRPr/>
            </a:pPr>
            <a:r>
              <a:rPr lang="en-US" dirty="0" smtClean="0">
                <a:solidFill>
                  <a:schemeClr val="bg1"/>
                </a:solidFill>
              </a:rPr>
              <a:t>9 ALARA II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04248" y="116632"/>
            <a:ext cx="21367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19773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04800"/>
            <a:ext cx="6705600" cy="1143000"/>
          </a:xfrm>
        </p:spPr>
        <p:txBody>
          <a:bodyPr/>
          <a:lstStyle/>
          <a:p>
            <a:r>
              <a:rPr lang="en-US" dirty="0" smtClean="0"/>
              <a:t>Agenda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28600" y="2133600"/>
            <a:ext cx="3960440" cy="4047728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Operations</a:t>
            </a:r>
          </a:p>
          <a:p>
            <a:pPr lvl="1"/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Targets (T. Stora)</a:t>
            </a:r>
          </a:p>
          <a:p>
            <a:pPr lvl="1"/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REX (D. Voulot)</a:t>
            </a:r>
          </a:p>
          <a:p>
            <a:pPr lvl="1"/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RILIS (V. Fedosseev)</a:t>
            </a:r>
          </a:p>
          <a:p>
            <a:pPr lvl="1"/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Infrastructure</a:t>
            </a:r>
          </a:p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Safety</a:t>
            </a:r>
          </a:p>
          <a:p>
            <a:r>
              <a:rPr lang="en-US" dirty="0" smtClean="0"/>
              <a:t>Target Area Upgrade</a:t>
            </a:r>
          </a:p>
          <a:p>
            <a:pPr lvl="1"/>
            <a:r>
              <a:rPr lang="en-US" dirty="0" smtClean="0"/>
              <a:t>Design Study</a:t>
            </a:r>
          </a:p>
          <a:p>
            <a:pPr lvl="1"/>
            <a:r>
              <a:rPr lang="en-US" dirty="0" smtClean="0"/>
              <a:t>Robot replacement</a:t>
            </a:r>
          </a:p>
          <a:p>
            <a:pPr lvl="1"/>
            <a:r>
              <a:rPr lang="en-US" dirty="0" smtClean="0"/>
              <a:t>Hot Cell</a:t>
            </a:r>
          </a:p>
          <a:p>
            <a:pPr lvl="1"/>
            <a:r>
              <a:rPr lang="en-US" dirty="0" smtClean="0"/>
              <a:t>PAD/MAD</a:t>
            </a:r>
          </a:p>
          <a:p>
            <a:pPr lvl="1"/>
            <a:r>
              <a:rPr lang="en-US" dirty="0" err="1" smtClean="0"/>
              <a:t>Medicis</a:t>
            </a:r>
            <a:endParaRPr lang="en-US" dirty="0" smtClean="0"/>
          </a:p>
          <a:p>
            <a:pPr lvl="1"/>
            <a:r>
              <a:rPr lang="en-US" dirty="0" smtClean="0"/>
              <a:t>Handling &amp; transport</a:t>
            </a:r>
          </a:p>
          <a:p>
            <a:pPr lvl="1"/>
            <a:r>
              <a:rPr lang="en-US" dirty="0" smtClean="0"/>
              <a:t>Proposition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04248" y="116632"/>
            <a:ext cx="21367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 l="20932" t="8046" r="8194" b="7478"/>
          <a:stretch>
            <a:fillRect/>
          </a:stretch>
        </p:blipFill>
        <p:spPr bwMode="auto">
          <a:xfrm>
            <a:off x="4038600" y="2133600"/>
            <a:ext cx="4776236" cy="4269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113" y="1952035"/>
            <a:ext cx="3528392" cy="48613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Content Placeholder 2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sz="2000" b="1" u="sng" dirty="0" smtClean="0"/>
              <a:t>Activated air release/ventilation</a:t>
            </a:r>
          </a:p>
          <a:p>
            <a:endParaRPr lang="en-US" b="1" u="sng" dirty="0" smtClean="0"/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WP of HIE Design study (by Andrea Polato)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Creation of a SAS between target area and the class A laboratory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Target and beam dump cooling </a:t>
            </a:r>
          </a:p>
          <a:p>
            <a:pPr lvl="1"/>
            <a:endParaRPr lang="en-US" dirty="0" smtClean="0"/>
          </a:p>
          <a:p>
            <a:pPr lvl="1">
              <a:buFont typeface="Symbol" pitchFamily="18" charset="2"/>
              <a:buChar char="Þ"/>
            </a:pPr>
            <a:r>
              <a:rPr lang="en-US" dirty="0" smtClean="0"/>
              <a:t>Reduction of contamination risks from target area to class A laboratory</a:t>
            </a:r>
          </a:p>
          <a:p>
            <a:pPr lvl="1">
              <a:buFont typeface="Symbol" pitchFamily="18" charset="2"/>
              <a:buChar char="Þ"/>
            </a:pPr>
            <a:r>
              <a:rPr lang="en-US" dirty="0" smtClean="0"/>
              <a:t>Best efficiency of the ventilation </a:t>
            </a:r>
          </a:p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CDC2F-4223-433C-A3A8-C35EFD14A409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066256" y="1412776"/>
            <a:ext cx="5898232" cy="79208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Freeform 7"/>
          <p:cNvSpPr/>
          <p:nvPr/>
        </p:nvSpPr>
        <p:spPr bwMode="auto">
          <a:xfrm>
            <a:off x="6608269" y="2850776"/>
            <a:ext cx="737667" cy="791456"/>
          </a:xfrm>
          <a:custGeom>
            <a:avLst/>
            <a:gdLst>
              <a:gd name="connsiteX0" fmla="*/ 0 w 737667"/>
              <a:gd name="connsiteY0" fmla="*/ 776088 h 791456"/>
              <a:gd name="connsiteX1" fmla="*/ 0 w 737667"/>
              <a:gd name="connsiteY1" fmla="*/ 776088 h 791456"/>
              <a:gd name="connsiteX2" fmla="*/ 15368 w 737667"/>
              <a:gd name="connsiteY2" fmla="*/ 683879 h 791456"/>
              <a:gd name="connsiteX3" fmla="*/ 122944 w 737667"/>
              <a:gd name="connsiteY3" fmla="*/ 0 h 791456"/>
              <a:gd name="connsiteX4" fmla="*/ 737667 w 737667"/>
              <a:gd name="connsiteY4" fmla="*/ 107577 h 791456"/>
              <a:gd name="connsiteX5" fmla="*/ 722299 w 737667"/>
              <a:gd name="connsiteY5" fmla="*/ 291994 h 791456"/>
              <a:gd name="connsiteX6" fmla="*/ 169049 w 737667"/>
              <a:gd name="connsiteY6" fmla="*/ 791456 h 791456"/>
              <a:gd name="connsiteX7" fmla="*/ 0 w 737667"/>
              <a:gd name="connsiteY7" fmla="*/ 776088 h 791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37667" h="791456">
                <a:moveTo>
                  <a:pt x="0" y="776088"/>
                </a:moveTo>
                <a:lnTo>
                  <a:pt x="0" y="776088"/>
                </a:lnTo>
                <a:lnTo>
                  <a:pt x="15368" y="683879"/>
                </a:lnTo>
                <a:lnTo>
                  <a:pt x="122944" y="0"/>
                </a:lnTo>
                <a:lnTo>
                  <a:pt x="737667" y="107577"/>
                </a:lnTo>
                <a:lnTo>
                  <a:pt x="722299" y="291994"/>
                </a:lnTo>
                <a:lnTo>
                  <a:pt x="169049" y="791456"/>
                </a:lnTo>
                <a:lnTo>
                  <a:pt x="0" y="776088"/>
                </a:lnTo>
                <a:close/>
              </a:path>
            </a:pathLst>
          </a:cu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740352" y="3284984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SAS ?</a:t>
            </a:r>
            <a:endParaRPr lang="en-US" dirty="0"/>
          </a:p>
        </p:txBody>
      </p:sp>
      <p:cxnSp>
        <p:nvCxnSpPr>
          <p:cNvPr id="11" name="Straight Arrow Connector 10"/>
          <p:cNvCxnSpPr>
            <a:stCxn id="9" idx="1"/>
          </p:cNvCxnSpPr>
          <p:nvPr/>
        </p:nvCxnSpPr>
        <p:spPr bwMode="auto">
          <a:xfrm rot="10800000">
            <a:off x="7092280" y="3140968"/>
            <a:ext cx="648072" cy="328682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0" name="Right Arrow 9"/>
          <p:cNvSpPr/>
          <p:nvPr/>
        </p:nvSpPr>
        <p:spPr bwMode="auto">
          <a:xfrm rot="16974802">
            <a:off x="6758532" y="2610620"/>
            <a:ext cx="216024" cy="124592"/>
          </a:xfrm>
          <a:prstGeom prst="rightArrow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2" name="Right Arrow 11"/>
          <p:cNvSpPr/>
          <p:nvPr/>
        </p:nvSpPr>
        <p:spPr bwMode="auto">
          <a:xfrm rot="16974802">
            <a:off x="6853102" y="2261770"/>
            <a:ext cx="216024" cy="124592"/>
          </a:xfrm>
          <a:prstGeom prst="rightArrow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3" name="Right Arrow 12"/>
          <p:cNvSpPr/>
          <p:nvPr/>
        </p:nvSpPr>
        <p:spPr bwMode="auto">
          <a:xfrm rot="19059711">
            <a:off x="7178073" y="2621403"/>
            <a:ext cx="216024" cy="124592"/>
          </a:xfrm>
          <a:prstGeom prst="rightArrow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4" name="Right Arrow 13"/>
          <p:cNvSpPr/>
          <p:nvPr/>
        </p:nvSpPr>
        <p:spPr bwMode="auto">
          <a:xfrm rot="19059711">
            <a:off x="7466105" y="2333371"/>
            <a:ext cx="216024" cy="124592"/>
          </a:xfrm>
          <a:prstGeom prst="rightArrow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5" name="Right Arrow 14"/>
          <p:cNvSpPr/>
          <p:nvPr/>
        </p:nvSpPr>
        <p:spPr bwMode="auto">
          <a:xfrm rot="19059711">
            <a:off x="7754137" y="2045339"/>
            <a:ext cx="216024" cy="124592"/>
          </a:xfrm>
          <a:prstGeom prst="rightArrow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6" name="Right Arrow 15"/>
          <p:cNvSpPr/>
          <p:nvPr/>
        </p:nvSpPr>
        <p:spPr bwMode="auto">
          <a:xfrm rot="5400000">
            <a:off x="6542508" y="4338812"/>
            <a:ext cx="216024" cy="124592"/>
          </a:xfrm>
          <a:prstGeom prst="rightArrow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7" name="Right Arrow 16"/>
          <p:cNvSpPr/>
          <p:nvPr/>
        </p:nvSpPr>
        <p:spPr bwMode="auto">
          <a:xfrm rot="5400000">
            <a:off x="6542508" y="4770860"/>
            <a:ext cx="216024" cy="124592"/>
          </a:xfrm>
          <a:prstGeom prst="rightArrow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8" name="Right Arrow 17"/>
          <p:cNvSpPr/>
          <p:nvPr/>
        </p:nvSpPr>
        <p:spPr bwMode="auto">
          <a:xfrm rot="2913750">
            <a:off x="6958437" y="3560914"/>
            <a:ext cx="216024" cy="124592"/>
          </a:xfrm>
          <a:prstGeom prst="rightArrow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9" name="Right Arrow 18"/>
          <p:cNvSpPr/>
          <p:nvPr/>
        </p:nvSpPr>
        <p:spPr bwMode="auto">
          <a:xfrm rot="4627370">
            <a:off x="7213085" y="3989939"/>
            <a:ext cx="216024" cy="124592"/>
          </a:xfrm>
          <a:prstGeom prst="rightArrow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20" name="Right Arrow 19"/>
          <p:cNvSpPr/>
          <p:nvPr/>
        </p:nvSpPr>
        <p:spPr bwMode="auto">
          <a:xfrm rot="7681214">
            <a:off x="7228885" y="4363054"/>
            <a:ext cx="216024" cy="124592"/>
          </a:xfrm>
          <a:prstGeom prst="rightArrow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21" name="Right Arrow 20"/>
          <p:cNvSpPr/>
          <p:nvPr/>
        </p:nvSpPr>
        <p:spPr bwMode="auto">
          <a:xfrm rot="10268293">
            <a:off x="6886429" y="4497018"/>
            <a:ext cx="216024" cy="124592"/>
          </a:xfrm>
          <a:prstGeom prst="rightArrow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  <a:solidFill>
            <a:schemeClr val="bg1"/>
          </a:solidFill>
        </p:spPr>
        <p:txBody>
          <a:bodyPr/>
          <a:lstStyle/>
          <a:p>
            <a:r>
              <a:rPr lang="en-US" b="1" kern="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HIE-DS design study</a:t>
            </a:r>
            <a:endParaRPr lang="en-US" dirty="0"/>
          </a:p>
        </p:txBody>
      </p:sp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04248" y="116632"/>
            <a:ext cx="21367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04800"/>
            <a:ext cx="6705600" cy="1143000"/>
          </a:xfrm>
        </p:spPr>
        <p:txBody>
          <a:bodyPr/>
          <a:lstStyle/>
          <a:p>
            <a:r>
              <a:rPr lang="en-US" dirty="0" smtClean="0"/>
              <a:t>Agenda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28600" y="2133600"/>
            <a:ext cx="3960440" cy="4047728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Operations</a:t>
            </a:r>
          </a:p>
          <a:p>
            <a:pPr lvl="1"/>
            <a:r>
              <a:rPr lang="en-US" dirty="0" smtClean="0"/>
              <a:t>Targets (T. Stora)</a:t>
            </a:r>
          </a:p>
          <a:p>
            <a:pPr lvl="1"/>
            <a:r>
              <a:rPr lang="en-US" dirty="0" smtClean="0"/>
              <a:t>REX (D. Voulot)</a:t>
            </a:r>
          </a:p>
          <a:p>
            <a:pPr lvl="1"/>
            <a:r>
              <a:rPr lang="en-US" dirty="0" smtClean="0"/>
              <a:t>RILIS (V. Fedosseev)</a:t>
            </a:r>
          </a:p>
          <a:p>
            <a:pPr lvl="1"/>
            <a:r>
              <a:rPr lang="en-US" dirty="0" smtClean="0"/>
              <a:t>Infrastructure</a:t>
            </a:r>
          </a:p>
          <a:p>
            <a:r>
              <a:rPr lang="en-US" dirty="0" smtClean="0"/>
              <a:t>Safety</a:t>
            </a:r>
          </a:p>
          <a:p>
            <a:r>
              <a:rPr lang="en-US" dirty="0" smtClean="0"/>
              <a:t>Target Area Upgrade</a:t>
            </a:r>
          </a:p>
          <a:p>
            <a:pPr lvl="1"/>
            <a:r>
              <a:rPr lang="en-US" dirty="0" smtClean="0"/>
              <a:t>Design Study</a:t>
            </a:r>
          </a:p>
          <a:p>
            <a:pPr lvl="1"/>
            <a:r>
              <a:rPr lang="en-US" dirty="0" smtClean="0"/>
              <a:t>Robot replacement</a:t>
            </a:r>
          </a:p>
          <a:p>
            <a:pPr lvl="1"/>
            <a:r>
              <a:rPr lang="en-US" dirty="0" smtClean="0"/>
              <a:t>Hot Cell</a:t>
            </a:r>
          </a:p>
          <a:p>
            <a:pPr lvl="1"/>
            <a:r>
              <a:rPr lang="en-US" dirty="0" smtClean="0"/>
              <a:t>PAD/MAD</a:t>
            </a:r>
          </a:p>
          <a:p>
            <a:pPr lvl="1"/>
            <a:r>
              <a:rPr lang="en-US" dirty="0" err="1" smtClean="0"/>
              <a:t>Medicis</a:t>
            </a:r>
            <a:endParaRPr lang="en-US" dirty="0" smtClean="0"/>
          </a:p>
          <a:p>
            <a:pPr lvl="1"/>
            <a:r>
              <a:rPr lang="en-US" dirty="0" smtClean="0"/>
              <a:t>Handling &amp; transport</a:t>
            </a:r>
          </a:p>
          <a:p>
            <a:pPr lvl="1"/>
            <a:r>
              <a:rPr lang="en-US" dirty="0" smtClean="0"/>
              <a:t>Proposition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04248" y="116632"/>
            <a:ext cx="21367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 l="20932" t="8046" r="8194" b="7478"/>
          <a:stretch>
            <a:fillRect/>
          </a:stretch>
        </p:blipFill>
        <p:spPr bwMode="auto">
          <a:xfrm>
            <a:off x="4038600" y="2133600"/>
            <a:ext cx="4776236" cy="4269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3" cstate="print"/>
          <a:srcRect l="13333" r="10666" b="23279"/>
          <a:stretch>
            <a:fillRect/>
          </a:stretch>
        </p:blipFill>
        <p:spPr bwMode="auto">
          <a:xfrm>
            <a:off x="4800600" y="1981200"/>
            <a:ext cx="4171235" cy="3859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381000" y="381000"/>
            <a:ext cx="8229600" cy="1143000"/>
          </a:xfrm>
        </p:spPr>
        <p:txBody>
          <a:bodyPr/>
          <a:lstStyle/>
          <a:p>
            <a:r>
              <a:rPr lang="en-US" b="1" kern="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HIE-DS design study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 </a:t>
            </a:r>
            <a:r>
              <a:rPr lang="en-US" sz="2000" b="1" u="sng" dirty="0" smtClean="0"/>
              <a:t>Additional shielding</a:t>
            </a:r>
          </a:p>
          <a:p>
            <a:endParaRPr lang="en-US" b="1" u="sng" dirty="0" smtClean="0"/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WP of HIE Design study (L. Morejon)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Creation of 2 removable shielded close to targets</a:t>
            </a:r>
          </a:p>
          <a:p>
            <a:pPr lvl="1"/>
            <a:endParaRPr lang="en-US" dirty="0" smtClean="0"/>
          </a:p>
          <a:p>
            <a:pPr lvl="1">
              <a:buFont typeface="Symbol" pitchFamily="18" charset="2"/>
              <a:buChar char="Þ"/>
            </a:pPr>
            <a:r>
              <a:rPr lang="en-US" dirty="0" smtClean="0"/>
              <a:t>Reduction of air activation into the target area</a:t>
            </a:r>
          </a:p>
          <a:p>
            <a:pPr lvl="1">
              <a:buFont typeface="Symbol" pitchFamily="18" charset="2"/>
              <a:buChar char="Þ"/>
            </a:pPr>
            <a:r>
              <a:rPr lang="en-US" dirty="0" err="1" smtClean="0"/>
              <a:t>Fluka</a:t>
            </a:r>
            <a:r>
              <a:rPr lang="en-US" dirty="0" smtClean="0"/>
              <a:t> Simulation under study</a:t>
            </a:r>
          </a:p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CDC2F-4223-433C-A3A8-C35EFD14A409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971800" y="1066800"/>
            <a:ext cx="5898232" cy="79208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Rectangle 8"/>
          <p:cNvSpPr/>
          <p:nvPr/>
        </p:nvSpPr>
        <p:spPr bwMode="auto">
          <a:xfrm rot="2637939">
            <a:off x="6042924" y="4485617"/>
            <a:ext cx="356288" cy="132338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0" name="Rectangle 9"/>
          <p:cNvSpPr/>
          <p:nvPr/>
        </p:nvSpPr>
        <p:spPr bwMode="auto">
          <a:xfrm rot="1850597">
            <a:off x="6071227" y="3354093"/>
            <a:ext cx="346167" cy="144632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cxnSp>
        <p:nvCxnSpPr>
          <p:cNvPr id="12" name="Straight Arrow Connector 11"/>
          <p:cNvCxnSpPr/>
          <p:nvPr/>
        </p:nvCxnSpPr>
        <p:spPr bwMode="auto">
          <a:xfrm rot="16200000" flipH="1">
            <a:off x="5970888" y="4293096"/>
            <a:ext cx="288032" cy="288032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7030A0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13" name="Straight Arrow Connector 12"/>
          <p:cNvCxnSpPr/>
          <p:nvPr/>
        </p:nvCxnSpPr>
        <p:spPr bwMode="auto">
          <a:xfrm>
            <a:off x="5921932" y="3231196"/>
            <a:ext cx="360040" cy="216024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7030A0"/>
            </a:solidFill>
            <a:prstDash val="solid"/>
            <a:round/>
            <a:headEnd type="arrow"/>
            <a:tailEnd type="arrow"/>
          </a:ln>
          <a:effectLst/>
        </p:spPr>
      </p:cxn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04248" y="116632"/>
            <a:ext cx="21367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/>
          <a:lstStyle/>
          <a:p>
            <a:r>
              <a:rPr lang="fr-CH" dirty="0" smtClean="0"/>
              <a:t>Robot Upgrade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JL GRENARD EN/HE</a:t>
            </a:r>
            <a:endParaRPr lang="en-GB"/>
          </a:p>
        </p:txBody>
      </p:sp>
      <p:pic>
        <p:nvPicPr>
          <p:cNvPr id="1026" name="Picture 2" descr="G:\Departments\EN\Groups\HE\HT\08_ISOLDE ROBOT\Maquette\photos\IMG_042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000" y="981328"/>
            <a:ext cx="7200000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04248" y="116632"/>
            <a:ext cx="21367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62794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fr-CH" dirty="0" smtClean="0"/>
              <a:t>Robot Upgrade</a:t>
            </a:r>
            <a:endParaRPr lang="en-GB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Test stand almost complete</a:t>
            </a:r>
          </a:p>
          <a:p>
            <a:r>
              <a:rPr lang="en-US" dirty="0" smtClean="0"/>
              <a:t>Test of long cables done</a:t>
            </a:r>
          </a:p>
          <a:p>
            <a:r>
              <a:rPr lang="en-US" dirty="0" smtClean="0"/>
              <a:t>Integration on-going</a:t>
            </a:r>
          </a:p>
          <a:p>
            <a:pPr lvl="1"/>
            <a:r>
              <a:rPr lang="en-US" dirty="0" smtClean="0"/>
              <a:t>Issue in front of GPS faraday cage</a:t>
            </a:r>
          </a:p>
          <a:p>
            <a:r>
              <a:rPr lang="en-US" dirty="0" smtClean="0"/>
              <a:t>New gripper design with quick release</a:t>
            </a:r>
          </a:p>
          <a:p>
            <a:r>
              <a:rPr lang="en-US" dirty="0" smtClean="0"/>
              <a:t>Interlocks, redundancy, functional requirements …etc</a:t>
            </a:r>
            <a:endParaRPr lang="en-US" dirty="0"/>
          </a:p>
        </p:txBody>
      </p:sp>
      <p:pic>
        <p:nvPicPr>
          <p:cNvPr id="1026" name="Picture 2" descr="C:\JL Perso\nokia n8\2012-05\2012-05-29-10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66" t="31761" r="15468"/>
          <a:stretch>
            <a:fillRect/>
          </a:stretch>
        </p:blipFill>
        <p:spPr bwMode="auto">
          <a:xfrm>
            <a:off x="4572000" y="3910100"/>
            <a:ext cx="4394230" cy="279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G:\Departments\EN\Groups\HE\HT\08_ISOLDE ROBOT\ISOLDE_Robot\Photos\30-03-2011\DSCN001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838200"/>
            <a:ext cx="4130675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04248" y="116632"/>
            <a:ext cx="21367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62794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Hot Cell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1"/>
            <a:ext cx="5257800" cy="2209800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Functional specs completed</a:t>
            </a:r>
          </a:p>
          <a:p>
            <a:r>
              <a:rPr lang="en-US" dirty="0" smtClean="0"/>
              <a:t>Technical specs under completion</a:t>
            </a:r>
          </a:p>
          <a:p>
            <a:r>
              <a:rPr lang="en-US" dirty="0" smtClean="0"/>
              <a:t>Market survey has been launched</a:t>
            </a:r>
          </a:p>
          <a:p>
            <a:r>
              <a:rPr lang="en-US" dirty="0" smtClean="0"/>
              <a:t>Aiming for the December 2012 Finance Committee</a:t>
            </a:r>
          </a:p>
          <a:p>
            <a:r>
              <a:rPr lang="en-US" dirty="0" smtClean="0"/>
              <a:t>Oxidation process to be finalized this year</a:t>
            </a:r>
          </a:p>
          <a:p>
            <a:r>
              <a:rPr lang="en-US" dirty="0" smtClean="0"/>
              <a:t>New buffer zone in IS5 complete</a:t>
            </a:r>
          </a:p>
          <a:p>
            <a:endParaRPr lang="en-US" dirty="0"/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4" cstate="print"/>
          <a:srcRect l="9143"/>
          <a:stretch>
            <a:fillRect/>
          </a:stretch>
        </p:blipFill>
        <p:spPr bwMode="auto">
          <a:xfrm>
            <a:off x="152400" y="3886200"/>
            <a:ext cx="4318000" cy="2783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5361" name="Object 1"/>
          <p:cNvGraphicFramePr>
            <a:graphicFrameLocks noChangeAspect="1"/>
          </p:cNvGraphicFramePr>
          <p:nvPr/>
        </p:nvGraphicFramePr>
        <p:xfrm>
          <a:off x="4495800" y="3429000"/>
          <a:ext cx="4648200" cy="32878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2" name="Acrobat Document" r:id="rId5" imgW="32099250" imgH="22707600" progId="AcroExch.Document.7">
                  <p:embed/>
                </p:oleObj>
              </mc:Choice>
              <mc:Fallback>
                <p:oleObj name="Acrobat Document" r:id="rId5" imgW="32099250" imgH="22707600" progId="AcroExch.Document.7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95800" y="3429000"/>
                        <a:ext cx="4648200" cy="328785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7" descr="Screen shot 2012-06-25 at 16.10.44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1295400"/>
            <a:ext cx="3150178" cy="5301208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04248" y="116632"/>
            <a:ext cx="21367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609600" y="1752600"/>
            <a:ext cx="8007832" cy="4291201"/>
            <a:chOff x="20533" y="990600"/>
            <a:chExt cx="8977899" cy="5053201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37" t="6956" r="5250" b="10990"/>
            <a:stretch/>
          </p:blipFill>
          <p:spPr bwMode="auto">
            <a:xfrm>
              <a:off x="20533" y="990600"/>
              <a:ext cx="8977899" cy="50532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8" name="Straight Arrow Connector 7"/>
            <p:cNvCxnSpPr>
              <a:stCxn id="9" idx="1"/>
            </p:cNvCxnSpPr>
            <p:nvPr/>
          </p:nvCxnSpPr>
          <p:spPr>
            <a:xfrm flipH="1">
              <a:off x="1273602" y="5801893"/>
              <a:ext cx="990599" cy="21573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2264201" y="5638800"/>
              <a:ext cx="1899037" cy="326186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GB" sz="1200" dirty="0" smtClean="0"/>
                <a:t>CHECK POINT RP</a:t>
              </a:r>
              <a:endParaRPr lang="fr-FR" sz="1200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953000" y="1828800"/>
              <a:ext cx="612576" cy="326186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GB" sz="1200" dirty="0" smtClean="0"/>
                <a:t>PAD</a:t>
              </a:r>
              <a:endParaRPr lang="fr-FR" sz="1200" dirty="0"/>
            </a:p>
          </p:txBody>
        </p:sp>
        <p:cxnSp>
          <p:nvCxnSpPr>
            <p:cNvPr id="11" name="Straight Arrow Connector 10"/>
            <p:cNvCxnSpPr>
              <a:stCxn id="13" idx="3"/>
            </p:cNvCxnSpPr>
            <p:nvPr/>
          </p:nvCxnSpPr>
          <p:spPr>
            <a:xfrm>
              <a:off x="4338101" y="3230514"/>
              <a:ext cx="342764" cy="21573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2362200" y="5105400"/>
              <a:ext cx="720080" cy="326186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GB" sz="1200" dirty="0" smtClean="0"/>
                <a:t>CLEFS</a:t>
              </a:r>
              <a:endParaRPr lang="fr-FR" sz="1200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401997" y="3067420"/>
              <a:ext cx="936104" cy="326186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GB" sz="1200" dirty="0" smtClean="0"/>
                <a:t>MMAD</a:t>
              </a:r>
              <a:endParaRPr lang="fr-FR" sz="1200" dirty="0"/>
            </a:p>
          </p:txBody>
        </p:sp>
        <p:cxnSp>
          <p:nvCxnSpPr>
            <p:cNvPr id="14" name="Straight Arrow Connector 13"/>
            <p:cNvCxnSpPr>
              <a:stCxn id="12" idx="0"/>
            </p:cNvCxnSpPr>
            <p:nvPr/>
          </p:nvCxnSpPr>
          <p:spPr>
            <a:xfrm flipH="1" flipV="1">
              <a:off x="2722240" y="4547488"/>
              <a:ext cx="1" cy="557913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>
              <a:stCxn id="10" idx="2"/>
            </p:cNvCxnSpPr>
            <p:nvPr/>
          </p:nvCxnSpPr>
          <p:spPr>
            <a:xfrm>
              <a:off x="5259288" y="2154986"/>
              <a:ext cx="0" cy="370215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extBox 16"/>
          <p:cNvSpPr txBox="1"/>
          <p:nvPr/>
        </p:nvSpPr>
        <p:spPr>
          <a:xfrm>
            <a:off x="1600200" y="6248400"/>
            <a:ext cx="1915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C00000"/>
                </a:solidFill>
              </a:rPr>
              <a:t>EDMS no.1145495</a:t>
            </a:r>
            <a:endParaRPr lang="fr-FR" dirty="0">
              <a:solidFill>
                <a:srgbClr val="C00000"/>
              </a:solidFill>
            </a:endParaRPr>
          </a:p>
        </p:txBody>
      </p:sp>
      <p:sp>
        <p:nvSpPr>
          <p:cNvPr id="19" name="Title 1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PAD-MAD Access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304800" y="1219200"/>
            <a:ext cx="495300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Installation planned for the end of 2013</a:t>
            </a:r>
          </a:p>
          <a:p>
            <a:r>
              <a:rPr lang="en-US" dirty="0" smtClean="0"/>
              <a:t>Version with new target storage being investigated</a:t>
            </a:r>
          </a:p>
          <a:p>
            <a:r>
              <a:rPr lang="en-US" dirty="0" smtClean="0"/>
              <a:t>Robot barrier will be integrated</a:t>
            </a:r>
          </a:p>
          <a:p>
            <a:r>
              <a:rPr lang="en-US" dirty="0" smtClean="0"/>
              <a:t>MAD can be removed for Front End passage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648200" y="5715000"/>
            <a:ext cx="4370620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No PAD/MAD in the hall for secondary zones</a:t>
            </a:r>
          </a:p>
          <a:p>
            <a:r>
              <a:rPr lang="en-US" dirty="0" smtClean="0"/>
              <a:t>	- physically impossible</a:t>
            </a:r>
          </a:p>
          <a:p>
            <a:r>
              <a:rPr lang="en-US" dirty="0" smtClean="0"/>
              <a:t>An alternative solution is under investigation</a:t>
            </a: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04248" y="116632"/>
            <a:ext cx="21367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79127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5257800" cy="1143000"/>
          </a:xfrm>
        </p:spPr>
        <p:txBody>
          <a:bodyPr/>
          <a:lstStyle/>
          <a:p>
            <a:r>
              <a:rPr lang="en-US" b="1" kern="0" dirty="0" smtClean="0">
                <a:solidFill>
                  <a:srgbClr val="004E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MEDICIS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CDC2F-4223-433C-A3A8-C35EFD14A409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066256" y="1412776"/>
            <a:ext cx="5898232" cy="79208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7504" y="2060848"/>
            <a:ext cx="482453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 </a:t>
            </a:r>
            <a:r>
              <a:rPr lang="en-US" sz="2000" b="1" u="sng" dirty="0" smtClean="0"/>
              <a:t>New RABIT for MEDICIS</a:t>
            </a:r>
          </a:p>
          <a:p>
            <a:pPr>
              <a:buFont typeface="Arial" pitchFamily="34" charset="0"/>
              <a:buChar char="•"/>
            </a:pPr>
            <a:endParaRPr lang="en-US" b="1" u="sng" dirty="0" smtClean="0"/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Project under inquiry (</a:t>
            </a:r>
            <a:r>
              <a:rPr lang="en-US" dirty="0" err="1" smtClean="0"/>
              <a:t>S.Marzari</a:t>
            </a:r>
            <a:r>
              <a:rPr lang="en-US" dirty="0" smtClean="0"/>
              <a:t>)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Informal market survey done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Functional specification done</a:t>
            </a:r>
          </a:p>
          <a:p>
            <a:pPr lvl="1"/>
            <a:endParaRPr lang="en-US" dirty="0" smtClean="0"/>
          </a:p>
          <a:p>
            <a:pPr lvl="1">
              <a:buFont typeface="Symbol" pitchFamily="18" charset="2"/>
              <a:buChar char="Þ"/>
            </a:pPr>
            <a:r>
              <a:rPr lang="en-US" dirty="0" smtClean="0"/>
              <a:t>Possibility to irradiate samples just ahead the beam dump</a:t>
            </a:r>
          </a:p>
          <a:p>
            <a:pPr lvl="1">
              <a:buFont typeface="Symbol" pitchFamily="18" charset="2"/>
              <a:buChar char="Þ"/>
            </a:pPr>
            <a:endParaRPr lang="en-US" dirty="0" smtClean="0"/>
          </a:p>
          <a:p>
            <a:pPr lvl="1">
              <a:buFont typeface="Symbol" pitchFamily="18" charset="2"/>
              <a:buChar char="Þ"/>
            </a:pPr>
            <a:r>
              <a:rPr lang="en-US" dirty="0" smtClean="0"/>
              <a:t>Pneumatic fast transportation from irradiation station to the hot cell</a:t>
            </a: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5373216"/>
            <a:ext cx="2719916" cy="115212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6136" y="3243712"/>
            <a:ext cx="3275856" cy="3603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96136" y="496057"/>
            <a:ext cx="3347865" cy="2639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Straight Arrow Connector 8"/>
          <p:cNvCxnSpPr/>
          <p:nvPr/>
        </p:nvCxnSpPr>
        <p:spPr bwMode="auto">
          <a:xfrm rot="5400000">
            <a:off x="7452320" y="2852936"/>
            <a:ext cx="1296144" cy="144016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04248" y="116632"/>
            <a:ext cx="21367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63" y="1871976"/>
            <a:ext cx="9077117" cy="4986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kern="0" dirty="0" smtClean="0">
                <a:solidFill>
                  <a:srgbClr val="004E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MEDICIS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CDC2F-4223-433C-A3A8-C35EFD14A409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139952" y="2492896"/>
            <a:ext cx="25922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 smtClean="0"/>
              <a:t>MEDICIS principle</a:t>
            </a:r>
            <a:endParaRPr lang="en-US" b="1" u="sng" dirty="0" smtClean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2086" b="93047" l="57341" r="80240"/>
                    </a14:imgEffect>
                  </a14:imgLayer>
                </a14:imgProps>
              </a:ext>
            </a:extLst>
          </a:blip>
          <a:srcRect/>
          <a:stretch/>
        </p:blipFill>
        <p:spPr bwMode="auto">
          <a:xfrm>
            <a:off x="2094055" y="5067205"/>
            <a:ext cx="360040" cy="580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971600" y="3284984"/>
            <a:ext cx="1065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KT </a:t>
            </a:r>
            <a:r>
              <a:rPr lang="fr-FR" dirty="0" err="1" smtClean="0"/>
              <a:t>Fund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275856" y="3140968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Freely</a:t>
            </a:r>
            <a:r>
              <a:rPr lang="fr-FR" dirty="0" smtClean="0"/>
              <a:t> </a:t>
            </a:r>
            <a:r>
              <a:rPr lang="fr-FR" dirty="0" err="1" smtClean="0"/>
              <a:t>available</a:t>
            </a:r>
            <a:endParaRPr lang="en-US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3066256" y="1412776"/>
            <a:ext cx="2441848" cy="79208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04248" y="116632"/>
            <a:ext cx="21367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4320" y="1676400"/>
            <a:ext cx="2643352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9" name="Straight Arrow Connector 48"/>
          <p:cNvCxnSpPr/>
          <p:nvPr/>
        </p:nvCxnSpPr>
        <p:spPr>
          <a:xfrm rot="5400000">
            <a:off x="3489648" y="1432810"/>
            <a:ext cx="533400" cy="533400"/>
          </a:xfrm>
          <a:prstGeom prst="straightConnector1">
            <a:avLst/>
          </a:prstGeom>
          <a:ln w="381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 rot="5400000">
            <a:off x="3157282" y="1653915"/>
            <a:ext cx="534194" cy="76994"/>
          </a:xfrm>
          <a:prstGeom prst="straightConnector1">
            <a:avLst/>
          </a:prstGeom>
          <a:ln w="381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Rectangle 59"/>
          <p:cNvSpPr/>
          <p:nvPr/>
        </p:nvSpPr>
        <p:spPr>
          <a:xfrm>
            <a:off x="5940152" y="139824"/>
            <a:ext cx="3096344" cy="372122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629400" y="1545610"/>
            <a:ext cx="1981200" cy="34163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1200" dirty="0" smtClean="0"/>
          </a:p>
          <a:p>
            <a:r>
              <a:rPr lang="en-US" sz="1200" dirty="0" smtClean="0"/>
              <a:t>Move by lots of 6 hot target/pallet to ISR</a:t>
            </a:r>
          </a:p>
          <a:p>
            <a:endParaRPr lang="en-US" sz="1200" dirty="0" smtClean="0"/>
          </a:p>
          <a:p>
            <a:r>
              <a:rPr lang="en-US" sz="1200" dirty="0" smtClean="0"/>
              <a:t>Return by lots of 6 decayed targets/pallet to Isolde for dismantling in the hot cell</a:t>
            </a:r>
          </a:p>
          <a:p>
            <a:endParaRPr lang="en-US" sz="1200" dirty="0" smtClean="0"/>
          </a:p>
          <a:p>
            <a:r>
              <a:rPr lang="en-US" sz="1200" dirty="0" smtClean="0"/>
              <a:t>Move waste containers into the truck for Paul </a:t>
            </a:r>
            <a:r>
              <a:rPr lang="en-US" sz="1200" dirty="0" err="1" smtClean="0"/>
              <a:t>Schaerer</a:t>
            </a:r>
            <a:r>
              <a:rPr lang="en-US" sz="1200" dirty="0" smtClean="0"/>
              <a:t> </a:t>
            </a:r>
            <a:r>
              <a:rPr lang="en-US" sz="1200" dirty="0" err="1" smtClean="0"/>
              <a:t>Institut</a:t>
            </a:r>
            <a:r>
              <a:rPr lang="en-US" sz="1200" dirty="0" smtClean="0"/>
              <a:t> (PSI)</a:t>
            </a:r>
          </a:p>
          <a:p>
            <a:endParaRPr lang="en-US" sz="1200" dirty="0" smtClean="0"/>
          </a:p>
          <a:p>
            <a:endParaRPr lang="en-US" sz="1200" dirty="0" smtClean="0"/>
          </a:p>
          <a:p>
            <a:r>
              <a:rPr lang="en-US" sz="1200" dirty="0" smtClean="0"/>
              <a:t>Deliver the new target to the exchange point for the robots by hand</a:t>
            </a:r>
          </a:p>
          <a:p>
            <a:endParaRPr lang="en-US" sz="1200" dirty="0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6248400" y="4219500"/>
            <a:ext cx="381000" cy="1588"/>
          </a:xfrm>
          <a:prstGeom prst="straightConnector1">
            <a:avLst/>
          </a:prstGeom>
          <a:ln w="28575">
            <a:solidFill>
              <a:srgbClr val="00B05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6248400" y="1828800"/>
            <a:ext cx="381000" cy="1588"/>
          </a:xfrm>
          <a:prstGeom prst="straightConnector1">
            <a:avLst/>
          </a:prstGeom>
          <a:ln w="28575">
            <a:solidFill>
              <a:srgbClr val="FF00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6248400" y="3355404"/>
            <a:ext cx="381000" cy="1588"/>
          </a:xfrm>
          <a:prstGeom prst="straightConnector1">
            <a:avLst/>
          </a:prstGeom>
          <a:ln w="28575">
            <a:solidFill>
              <a:srgbClr val="0070C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>
            <a:off x="5943600" y="228600"/>
            <a:ext cx="15240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Pallet Handling with</a:t>
            </a:r>
          </a:p>
          <a:p>
            <a:pPr algn="ctr"/>
            <a:r>
              <a:rPr lang="en-US" sz="1400" dirty="0" smtClean="0"/>
              <a:t>1 remote controlled </a:t>
            </a:r>
          </a:p>
          <a:p>
            <a:pPr algn="ctr"/>
            <a:r>
              <a:rPr lang="en-US" sz="1400" dirty="0" smtClean="0"/>
              <a:t>Vehicle (existing)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6948264" y="6546830"/>
            <a:ext cx="12583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To PSI (1/y)</a:t>
            </a:r>
            <a:endParaRPr lang="en-US" sz="1600" dirty="0"/>
          </a:p>
        </p:txBody>
      </p:sp>
      <p:sp>
        <p:nvSpPr>
          <p:cNvPr id="67" name="Rectangle 66"/>
          <p:cNvSpPr/>
          <p:nvPr/>
        </p:nvSpPr>
        <p:spPr>
          <a:xfrm>
            <a:off x="1938082" y="3954905"/>
            <a:ext cx="609600" cy="228600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TextBox 67"/>
          <p:cNvSpPr txBox="1"/>
          <p:nvPr/>
        </p:nvSpPr>
        <p:spPr>
          <a:xfrm>
            <a:off x="1889458" y="3927157"/>
            <a:ext cx="86433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New hot</a:t>
            </a:r>
          </a:p>
          <a:p>
            <a:r>
              <a:rPr lang="en-US" sz="1200" dirty="0" smtClean="0"/>
              <a:t>Cell (2013</a:t>
            </a:r>
            <a:r>
              <a:rPr lang="en-US" sz="1400" dirty="0" smtClean="0"/>
              <a:t>)</a:t>
            </a:r>
            <a:endParaRPr lang="en-US" sz="1400" dirty="0"/>
          </a:p>
        </p:txBody>
      </p:sp>
      <p:sp>
        <p:nvSpPr>
          <p:cNvPr id="75" name="TextBox 74"/>
          <p:cNvSpPr txBox="1"/>
          <p:nvPr/>
        </p:nvSpPr>
        <p:spPr>
          <a:xfrm>
            <a:off x="3479319" y="3657600"/>
            <a:ext cx="5707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New  </a:t>
            </a:r>
          </a:p>
          <a:p>
            <a:r>
              <a:rPr lang="en-US" sz="1200" dirty="0" smtClean="0"/>
              <a:t>Target</a:t>
            </a:r>
          </a:p>
        </p:txBody>
      </p:sp>
      <p:cxnSp>
        <p:nvCxnSpPr>
          <p:cNvPr id="39" name="Straight Connector 38"/>
          <p:cNvCxnSpPr/>
          <p:nvPr/>
        </p:nvCxnSpPr>
        <p:spPr>
          <a:xfrm>
            <a:off x="5996880" y="3861048"/>
            <a:ext cx="2895600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Oval 40"/>
          <p:cNvSpPr/>
          <p:nvPr/>
        </p:nvSpPr>
        <p:spPr>
          <a:xfrm>
            <a:off x="3670585" y="3626469"/>
            <a:ext cx="76200" cy="76200"/>
          </a:xfrm>
          <a:prstGeom prst="ellipse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6" name="Picture 8" descr="http://www.parlementia.com/blog/wp-content/uploads/2010/08/nucleaire-bidons_dechet_danger_retraitement_bombe_retardement_planete_terre_risque.jpg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V="1">
            <a:off x="1953072" y="3429000"/>
            <a:ext cx="685800" cy="228600"/>
          </a:xfrm>
          <a:prstGeom prst="rect">
            <a:avLst/>
          </a:prstGeom>
          <a:noFill/>
        </p:spPr>
      </p:pic>
      <p:sp>
        <p:nvSpPr>
          <p:cNvPr id="44" name="Freeform 43"/>
          <p:cNvSpPr/>
          <p:nvPr/>
        </p:nvSpPr>
        <p:spPr>
          <a:xfrm>
            <a:off x="3400872" y="2039910"/>
            <a:ext cx="562131" cy="1617690"/>
          </a:xfrm>
          <a:custGeom>
            <a:avLst/>
            <a:gdLst>
              <a:gd name="connsiteX0" fmla="*/ 415977 w 653321"/>
              <a:gd name="connsiteY0" fmla="*/ 1776334 h 1776334"/>
              <a:gd name="connsiteX1" fmla="*/ 595859 w 653321"/>
              <a:gd name="connsiteY1" fmla="*/ 1686393 h 1776334"/>
              <a:gd name="connsiteX2" fmla="*/ 648324 w 653321"/>
              <a:gd name="connsiteY2" fmla="*/ 1491521 h 1776334"/>
              <a:gd name="connsiteX3" fmla="*/ 565878 w 653321"/>
              <a:gd name="connsiteY3" fmla="*/ 1244183 h 1776334"/>
              <a:gd name="connsiteX4" fmla="*/ 333531 w 653321"/>
              <a:gd name="connsiteY4" fmla="*/ 951875 h 1776334"/>
              <a:gd name="connsiteX5" fmla="*/ 108678 w 653321"/>
              <a:gd name="connsiteY5" fmla="*/ 764498 h 1776334"/>
              <a:gd name="connsiteX6" fmla="*/ 3747 w 653321"/>
              <a:gd name="connsiteY6" fmla="*/ 524656 h 1776334"/>
              <a:gd name="connsiteX7" fmla="*/ 86193 w 653321"/>
              <a:gd name="connsiteY7" fmla="*/ 329783 h 1776334"/>
              <a:gd name="connsiteX8" fmla="*/ 153649 w 653321"/>
              <a:gd name="connsiteY8" fmla="*/ 179882 h 1776334"/>
              <a:gd name="connsiteX9" fmla="*/ 63708 w 653321"/>
              <a:gd name="connsiteY9" fmla="*/ 0 h 1776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53321" h="1776334">
                <a:moveTo>
                  <a:pt x="415977" y="1776334"/>
                </a:moveTo>
                <a:cubicBezTo>
                  <a:pt x="486556" y="1755098"/>
                  <a:pt x="557135" y="1733862"/>
                  <a:pt x="595859" y="1686393"/>
                </a:cubicBezTo>
                <a:cubicBezTo>
                  <a:pt x="634583" y="1638924"/>
                  <a:pt x="653321" y="1565223"/>
                  <a:pt x="648324" y="1491521"/>
                </a:cubicBezTo>
                <a:cubicBezTo>
                  <a:pt x="643327" y="1417819"/>
                  <a:pt x="618344" y="1334124"/>
                  <a:pt x="565878" y="1244183"/>
                </a:cubicBezTo>
                <a:cubicBezTo>
                  <a:pt x="513413" y="1154242"/>
                  <a:pt x="409731" y="1031823"/>
                  <a:pt x="333531" y="951875"/>
                </a:cubicBezTo>
                <a:cubicBezTo>
                  <a:pt x="257331" y="871928"/>
                  <a:pt x="163642" y="835701"/>
                  <a:pt x="108678" y="764498"/>
                </a:cubicBezTo>
                <a:cubicBezTo>
                  <a:pt x="53714" y="693295"/>
                  <a:pt x="7494" y="597108"/>
                  <a:pt x="3747" y="524656"/>
                </a:cubicBezTo>
                <a:cubicBezTo>
                  <a:pt x="0" y="452204"/>
                  <a:pt x="61209" y="387245"/>
                  <a:pt x="86193" y="329783"/>
                </a:cubicBezTo>
                <a:cubicBezTo>
                  <a:pt x="111177" y="272321"/>
                  <a:pt x="157397" y="234846"/>
                  <a:pt x="153649" y="179882"/>
                </a:cubicBezTo>
                <a:cubicBezTo>
                  <a:pt x="149902" y="124918"/>
                  <a:pt x="106805" y="62459"/>
                  <a:pt x="63708" y="0"/>
                </a:cubicBezTo>
              </a:path>
            </a:pathLst>
          </a:custGeom>
          <a:ln w="12700">
            <a:solidFill>
              <a:srgbClr val="00B050"/>
            </a:solidFill>
            <a:prstDash val="sysDash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0" name="Straight Arrow Connector 89"/>
          <p:cNvCxnSpPr/>
          <p:nvPr/>
        </p:nvCxnSpPr>
        <p:spPr>
          <a:xfrm>
            <a:off x="6248400" y="2438400"/>
            <a:ext cx="381000" cy="1588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Freeform 68"/>
          <p:cNvSpPr/>
          <p:nvPr/>
        </p:nvSpPr>
        <p:spPr>
          <a:xfrm>
            <a:off x="2010207" y="3631367"/>
            <a:ext cx="2921833" cy="2921833"/>
          </a:xfrm>
          <a:custGeom>
            <a:avLst/>
            <a:gdLst>
              <a:gd name="connsiteX0" fmla="*/ 2443397 w 2443397"/>
              <a:gd name="connsiteY0" fmla="*/ 2956810 h 2981793"/>
              <a:gd name="connsiteX1" fmla="*/ 2023672 w 2443397"/>
              <a:gd name="connsiteY1" fmla="*/ 2979295 h 2981793"/>
              <a:gd name="connsiteX2" fmla="*/ 1409076 w 2443397"/>
              <a:gd name="connsiteY2" fmla="*/ 2941820 h 2981793"/>
              <a:gd name="connsiteX3" fmla="*/ 974361 w 2443397"/>
              <a:gd name="connsiteY3" fmla="*/ 2844384 h 2981793"/>
              <a:gd name="connsiteX4" fmla="*/ 786984 w 2443397"/>
              <a:gd name="connsiteY4" fmla="*/ 2552076 h 2981793"/>
              <a:gd name="connsiteX5" fmla="*/ 794479 w 2443397"/>
              <a:gd name="connsiteY5" fmla="*/ 2079885 h 2981793"/>
              <a:gd name="connsiteX6" fmla="*/ 809469 w 2443397"/>
              <a:gd name="connsiteY6" fmla="*/ 1607695 h 2981793"/>
              <a:gd name="connsiteX7" fmla="*/ 816964 w 2443397"/>
              <a:gd name="connsiteY7" fmla="*/ 1143000 h 2981793"/>
              <a:gd name="connsiteX8" fmla="*/ 824459 w 2443397"/>
              <a:gd name="connsiteY8" fmla="*/ 588364 h 2981793"/>
              <a:gd name="connsiteX9" fmla="*/ 824459 w 2443397"/>
              <a:gd name="connsiteY9" fmla="*/ 191125 h 2981793"/>
              <a:gd name="connsiteX10" fmla="*/ 614597 w 2443397"/>
              <a:gd name="connsiteY10" fmla="*/ 33728 h 2981793"/>
              <a:gd name="connsiteX11" fmla="*/ 307299 w 2443397"/>
              <a:gd name="connsiteY11" fmla="*/ 18738 h 2981793"/>
              <a:gd name="connsiteX12" fmla="*/ 52466 w 2443397"/>
              <a:gd name="connsiteY12" fmla="*/ 146154 h 2981793"/>
              <a:gd name="connsiteX13" fmla="*/ 0 w 2443397"/>
              <a:gd name="connsiteY13" fmla="*/ 393492 h 29817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443397" h="2981793">
                <a:moveTo>
                  <a:pt x="2443397" y="2956810"/>
                </a:moveTo>
                <a:cubicBezTo>
                  <a:pt x="2319728" y="2969301"/>
                  <a:pt x="2196059" y="2981793"/>
                  <a:pt x="2023672" y="2979295"/>
                </a:cubicBezTo>
                <a:cubicBezTo>
                  <a:pt x="1851285" y="2976797"/>
                  <a:pt x="1583961" y="2964305"/>
                  <a:pt x="1409076" y="2941820"/>
                </a:cubicBezTo>
                <a:cubicBezTo>
                  <a:pt x="1234191" y="2919335"/>
                  <a:pt x="1078043" y="2909341"/>
                  <a:pt x="974361" y="2844384"/>
                </a:cubicBezTo>
                <a:cubicBezTo>
                  <a:pt x="870679" y="2779427"/>
                  <a:pt x="816964" y="2679493"/>
                  <a:pt x="786984" y="2552076"/>
                </a:cubicBezTo>
                <a:cubicBezTo>
                  <a:pt x="757004" y="2424660"/>
                  <a:pt x="790732" y="2237282"/>
                  <a:pt x="794479" y="2079885"/>
                </a:cubicBezTo>
                <a:cubicBezTo>
                  <a:pt x="798226" y="1922488"/>
                  <a:pt x="805722" y="1763843"/>
                  <a:pt x="809469" y="1607695"/>
                </a:cubicBezTo>
                <a:cubicBezTo>
                  <a:pt x="813217" y="1451548"/>
                  <a:pt x="814466" y="1312888"/>
                  <a:pt x="816964" y="1143000"/>
                </a:cubicBezTo>
                <a:cubicBezTo>
                  <a:pt x="819462" y="973112"/>
                  <a:pt x="823210" y="747010"/>
                  <a:pt x="824459" y="588364"/>
                </a:cubicBezTo>
                <a:cubicBezTo>
                  <a:pt x="825708" y="429718"/>
                  <a:pt x="859436" y="283564"/>
                  <a:pt x="824459" y="191125"/>
                </a:cubicBezTo>
                <a:cubicBezTo>
                  <a:pt x="789482" y="98686"/>
                  <a:pt x="700790" y="62459"/>
                  <a:pt x="614597" y="33728"/>
                </a:cubicBezTo>
                <a:cubicBezTo>
                  <a:pt x="528404" y="4997"/>
                  <a:pt x="400988" y="0"/>
                  <a:pt x="307299" y="18738"/>
                </a:cubicBezTo>
                <a:cubicBezTo>
                  <a:pt x="213611" y="37476"/>
                  <a:pt x="103683" y="83695"/>
                  <a:pt x="52466" y="146154"/>
                </a:cubicBezTo>
                <a:cubicBezTo>
                  <a:pt x="1250" y="208613"/>
                  <a:pt x="625" y="301052"/>
                  <a:pt x="0" y="393492"/>
                </a:cubicBezTo>
              </a:path>
            </a:pathLst>
          </a:custGeom>
          <a:ln w="28575">
            <a:solidFill>
              <a:schemeClr val="accent6">
                <a:lumMod val="75000"/>
              </a:schemeClr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8" name="Straight Connector 87"/>
          <p:cNvCxnSpPr>
            <a:stCxn id="67" idx="1"/>
          </p:cNvCxnSpPr>
          <p:nvPr/>
        </p:nvCxnSpPr>
        <p:spPr>
          <a:xfrm rot="10800000" flipH="1">
            <a:off x="1938081" y="3573019"/>
            <a:ext cx="113641" cy="496186"/>
          </a:xfrm>
          <a:prstGeom prst="line">
            <a:avLst/>
          </a:prstGeom>
          <a:ln w="28575">
            <a:solidFill>
              <a:srgbClr val="0070C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camion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4307020" y="5542547"/>
            <a:ext cx="635496" cy="478741"/>
          </a:xfrm>
          <a:prstGeom prst="rect">
            <a:avLst/>
          </a:prstGeom>
          <a:noFill/>
        </p:spPr>
      </p:pic>
      <p:pic>
        <p:nvPicPr>
          <p:cNvPr id="96" name="Picture 2" descr="camion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8244408" y="6324600"/>
            <a:ext cx="708052" cy="533400"/>
          </a:xfrm>
          <a:prstGeom prst="rect">
            <a:avLst/>
          </a:prstGeom>
          <a:noFill/>
        </p:spPr>
      </p:pic>
      <p:sp>
        <p:nvSpPr>
          <p:cNvPr id="102" name="TextBox 101"/>
          <p:cNvSpPr txBox="1"/>
          <p:nvPr/>
        </p:nvSpPr>
        <p:spPr>
          <a:xfrm>
            <a:off x="4499993" y="5013176"/>
            <a:ext cx="2376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To ISR (~3 transports/year 3x10 = 30 targets/year)</a:t>
            </a:r>
            <a:endParaRPr lang="en-US" sz="1400" dirty="0"/>
          </a:p>
        </p:txBody>
      </p:sp>
      <p:sp>
        <p:nvSpPr>
          <p:cNvPr id="106" name="TextBox 105"/>
          <p:cNvSpPr txBox="1"/>
          <p:nvPr/>
        </p:nvSpPr>
        <p:spPr>
          <a:xfrm>
            <a:off x="7092280" y="5805264"/>
            <a:ext cx="18826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Back from ISR (~4/y)</a:t>
            </a:r>
            <a:endParaRPr lang="en-US" sz="1400" dirty="0"/>
          </a:p>
        </p:txBody>
      </p:sp>
      <p:pic>
        <p:nvPicPr>
          <p:cNvPr id="107" name="Picture 10" descr="http://www.parlementia.com/blog/wp-content/uploads/2010/08/nucleaire-bidons_dechet_danger_retraitement_bombe_retardement_planete_terre_risque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388424" y="6377065"/>
            <a:ext cx="161654" cy="291060"/>
          </a:xfrm>
          <a:prstGeom prst="rect">
            <a:avLst/>
          </a:prstGeom>
          <a:noFill/>
        </p:spPr>
      </p:pic>
      <p:pic>
        <p:nvPicPr>
          <p:cNvPr id="108" name="Picture 10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5400000">
            <a:off x="7248797" y="447404"/>
            <a:ext cx="1458688" cy="1021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1" name="Freeform 110"/>
          <p:cNvSpPr/>
          <p:nvPr/>
        </p:nvSpPr>
        <p:spPr>
          <a:xfrm>
            <a:off x="2205407" y="3680085"/>
            <a:ext cx="197370" cy="187377"/>
          </a:xfrm>
          <a:custGeom>
            <a:avLst/>
            <a:gdLst>
              <a:gd name="connsiteX0" fmla="*/ 39973 w 197370"/>
              <a:gd name="connsiteY0" fmla="*/ 0 h 187377"/>
              <a:gd name="connsiteX1" fmla="*/ 9993 w 197370"/>
              <a:gd name="connsiteY1" fmla="*/ 74951 h 187377"/>
              <a:gd name="connsiteX2" fmla="*/ 99934 w 197370"/>
              <a:gd name="connsiteY2" fmla="*/ 149902 h 187377"/>
              <a:gd name="connsiteX3" fmla="*/ 197370 w 197370"/>
              <a:gd name="connsiteY3" fmla="*/ 187377 h 187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7370" h="187377">
                <a:moveTo>
                  <a:pt x="39973" y="0"/>
                </a:moveTo>
                <a:cubicBezTo>
                  <a:pt x="19986" y="24983"/>
                  <a:pt x="0" y="49967"/>
                  <a:pt x="9993" y="74951"/>
                </a:cubicBezTo>
                <a:cubicBezTo>
                  <a:pt x="19987" y="99935"/>
                  <a:pt x="68705" y="131164"/>
                  <a:pt x="99934" y="149902"/>
                </a:cubicBezTo>
                <a:cubicBezTo>
                  <a:pt x="131163" y="168640"/>
                  <a:pt x="164266" y="178008"/>
                  <a:pt x="197370" y="187377"/>
                </a:cubicBezTo>
              </a:path>
            </a:pathLst>
          </a:custGeom>
          <a:ln w="28575">
            <a:solidFill>
              <a:schemeClr val="accent6">
                <a:lumMod val="75000"/>
              </a:schemeClr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2" name="Picture 4" descr="http://www.resot-alsace.fr/sites/default/files/attention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29816" y="3352800"/>
            <a:ext cx="685800" cy="685800"/>
          </a:xfrm>
          <a:prstGeom prst="rect">
            <a:avLst/>
          </a:prstGeom>
          <a:noFill/>
        </p:spPr>
      </p:pic>
      <p:sp>
        <p:nvSpPr>
          <p:cNvPr id="112" name="TextBox 111"/>
          <p:cNvSpPr txBox="1"/>
          <p:nvPr/>
        </p:nvSpPr>
        <p:spPr>
          <a:xfrm>
            <a:off x="74712" y="4038600"/>
            <a:ext cx="16889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19 m2 area for container storage and  for targets back from ISR  waiting for hot cell dismantling (too small ?)</a:t>
            </a:r>
            <a:endParaRPr lang="en-US" sz="1200" dirty="0"/>
          </a:p>
        </p:txBody>
      </p:sp>
      <p:pic>
        <p:nvPicPr>
          <p:cNvPr id="45" name="Picture 2" descr="camion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4957944" y="5542547"/>
            <a:ext cx="635496" cy="478741"/>
          </a:xfrm>
          <a:prstGeom prst="rect">
            <a:avLst/>
          </a:prstGeom>
          <a:noFill/>
        </p:spPr>
      </p:pic>
      <p:pic>
        <p:nvPicPr>
          <p:cNvPr id="48" name="Picture 2" descr="camion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5606016" y="5542547"/>
            <a:ext cx="635496" cy="478741"/>
          </a:xfrm>
          <a:prstGeom prst="rect">
            <a:avLst/>
          </a:prstGeom>
          <a:noFill/>
        </p:spPr>
      </p:pic>
      <p:pic>
        <p:nvPicPr>
          <p:cNvPr id="62" name="Picture 2" descr="camion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16016" y="6093296"/>
            <a:ext cx="648072" cy="488214"/>
          </a:xfrm>
          <a:prstGeom prst="rect">
            <a:avLst/>
          </a:prstGeom>
          <a:noFill/>
        </p:spPr>
      </p:pic>
      <p:pic>
        <p:nvPicPr>
          <p:cNvPr id="54" name="Picture 2" descr="camion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97676" y="6093296"/>
            <a:ext cx="648072" cy="488214"/>
          </a:xfrm>
          <a:prstGeom prst="rect">
            <a:avLst/>
          </a:prstGeom>
          <a:noFill/>
        </p:spPr>
      </p:pic>
      <p:pic>
        <p:nvPicPr>
          <p:cNvPr id="56" name="Picture 2" descr="camion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84168" y="6109138"/>
            <a:ext cx="648072" cy="488214"/>
          </a:xfrm>
          <a:prstGeom prst="rect">
            <a:avLst/>
          </a:prstGeom>
          <a:noFill/>
        </p:spPr>
      </p:pic>
      <p:sp>
        <p:nvSpPr>
          <p:cNvPr id="65" name="TextBox 64"/>
          <p:cNvSpPr txBox="1"/>
          <p:nvPr/>
        </p:nvSpPr>
        <p:spPr>
          <a:xfrm>
            <a:off x="3347864" y="1124744"/>
            <a:ext cx="1249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By Robots</a:t>
            </a:r>
            <a:endParaRPr lang="en-US" dirty="0"/>
          </a:p>
        </p:txBody>
      </p:sp>
      <p:sp>
        <p:nvSpPr>
          <p:cNvPr id="71" name="Freeform 70"/>
          <p:cNvSpPr/>
          <p:nvPr/>
        </p:nvSpPr>
        <p:spPr bwMode="auto">
          <a:xfrm>
            <a:off x="3068538" y="2105425"/>
            <a:ext cx="1483018" cy="4320988"/>
          </a:xfrm>
          <a:custGeom>
            <a:avLst/>
            <a:gdLst>
              <a:gd name="connsiteX0" fmla="*/ 302238 w 1483018"/>
              <a:gd name="connsiteY0" fmla="*/ 0 h 4320988"/>
              <a:gd name="connsiteX1" fmla="*/ 348342 w 1483018"/>
              <a:gd name="connsiteY1" fmla="*/ 130629 h 4320988"/>
              <a:gd name="connsiteX2" fmla="*/ 248450 w 1483018"/>
              <a:gd name="connsiteY2" fmla="*/ 368834 h 4320988"/>
              <a:gd name="connsiteX3" fmla="*/ 332974 w 1483018"/>
              <a:gd name="connsiteY3" fmla="*/ 630091 h 4320988"/>
              <a:gd name="connsiteX4" fmla="*/ 532759 w 1483018"/>
              <a:gd name="connsiteY4" fmla="*/ 899032 h 4320988"/>
              <a:gd name="connsiteX5" fmla="*/ 632652 w 1483018"/>
              <a:gd name="connsiteY5" fmla="*/ 1175657 h 4320988"/>
              <a:gd name="connsiteX6" fmla="*/ 571179 w 1483018"/>
              <a:gd name="connsiteY6" fmla="*/ 1490703 h 4320988"/>
              <a:gd name="connsiteX7" fmla="*/ 210030 w 1483018"/>
              <a:gd name="connsiteY7" fmla="*/ 1813432 h 4320988"/>
              <a:gd name="connsiteX8" fmla="*/ 64033 w 1483018"/>
              <a:gd name="connsiteY8" fmla="*/ 2428155 h 4320988"/>
              <a:gd name="connsiteX9" fmla="*/ 25613 w 1483018"/>
              <a:gd name="connsiteY9" fmla="*/ 3265714 h 4320988"/>
              <a:gd name="connsiteX10" fmla="*/ 2561 w 1483018"/>
              <a:gd name="connsiteY10" fmla="*/ 3788229 h 4320988"/>
              <a:gd name="connsiteX11" fmla="*/ 40981 w 1483018"/>
              <a:gd name="connsiteY11" fmla="*/ 4072538 h 4320988"/>
              <a:gd name="connsiteX12" fmla="*/ 156242 w 1483018"/>
              <a:gd name="connsiteY12" fmla="*/ 4195483 h 4320988"/>
              <a:gd name="connsiteX13" fmla="*/ 486655 w 1483018"/>
              <a:gd name="connsiteY13" fmla="*/ 4287691 h 4320988"/>
              <a:gd name="connsiteX14" fmla="*/ 1078326 w 1483018"/>
              <a:gd name="connsiteY14" fmla="*/ 4318427 h 4320988"/>
              <a:gd name="connsiteX15" fmla="*/ 1354951 w 1483018"/>
              <a:gd name="connsiteY15" fmla="*/ 4272323 h 4320988"/>
              <a:gd name="connsiteX16" fmla="*/ 1462527 w 1483018"/>
              <a:gd name="connsiteY16" fmla="*/ 4080222 h 4320988"/>
              <a:gd name="connsiteX17" fmla="*/ 1477895 w 1483018"/>
              <a:gd name="connsiteY17" fmla="*/ 3872753 h 4320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483018" h="4320988">
                <a:moveTo>
                  <a:pt x="302238" y="0"/>
                </a:moveTo>
                <a:cubicBezTo>
                  <a:pt x="329772" y="34578"/>
                  <a:pt x="357307" y="69157"/>
                  <a:pt x="348342" y="130629"/>
                </a:cubicBezTo>
                <a:cubicBezTo>
                  <a:pt x="339377" y="192101"/>
                  <a:pt x="251011" y="285590"/>
                  <a:pt x="248450" y="368834"/>
                </a:cubicBezTo>
                <a:cubicBezTo>
                  <a:pt x="245889" y="452078"/>
                  <a:pt x="285589" y="541725"/>
                  <a:pt x="332974" y="630091"/>
                </a:cubicBezTo>
                <a:cubicBezTo>
                  <a:pt x="380359" y="718457"/>
                  <a:pt x="482813" y="808104"/>
                  <a:pt x="532759" y="899032"/>
                </a:cubicBezTo>
                <a:cubicBezTo>
                  <a:pt x="582705" y="989960"/>
                  <a:pt x="626249" y="1077045"/>
                  <a:pt x="632652" y="1175657"/>
                </a:cubicBezTo>
                <a:cubicBezTo>
                  <a:pt x="639055" y="1274269"/>
                  <a:pt x="641616" y="1384407"/>
                  <a:pt x="571179" y="1490703"/>
                </a:cubicBezTo>
                <a:cubicBezTo>
                  <a:pt x="500742" y="1596999"/>
                  <a:pt x="294554" y="1657190"/>
                  <a:pt x="210030" y="1813432"/>
                </a:cubicBezTo>
                <a:cubicBezTo>
                  <a:pt x="125506" y="1969674"/>
                  <a:pt x="94769" y="2186108"/>
                  <a:pt x="64033" y="2428155"/>
                </a:cubicBezTo>
                <a:cubicBezTo>
                  <a:pt x="33297" y="2670202"/>
                  <a:pt x="35858" y="3039035"/>
                  <a:pt x="25613" y="3265714"/>
                </a:cubicBezTo>
                <a:cubicBezTo>
                  <a:pt x="15368" y="3492393"/>
                  <a:pt x="0" y="3653758"/>
                  <a:pt x="2561" y="3788229"/>
                </a:cubicBezTo>
                <a:cubicBezTo>
                  <a:pt x="5122" y="3922700"/>
                  <a:pt x="15368" y="4004662"/>
                  <a:pt x="40981" y="4072538"/>
                </a:cubicBezTo>
                <a:cubicBezTo>
                  <a:pt x="66594" y="4140414"/>
                  <a:pt x="81963" y="4159624"/>
                  <a:pt x="156242" y="4195483"/>
                </a:cubicBezTo>
                <a:cubicBezTo>
                  <a:pt x="230521" y="4231342"/>
                  <a:pt x="332974" y="4267200"/>
                  <a:pt x="486655" y="4287691"/>
                </a:cubicBezTo>
                <a:cubicBezTo>
                  <a:pt x="640336" y="4308182"/>
                  <a:pt x="933610" y="4320988"/>
                  <a:pt x="1078326" y="4318427"/>
                </a:cubicBezTo>
                <a:cubicBezTo>
                  <a:pt x="1223042" y="4315866"/>
                  <a:pt x="1290918" y="4312024"/>
                  <a:pt x="1354951" y="4272323"/>
                </a:cubicBezTo>
                <a:cubicBezTo>
                  <a:pt x="1418984" y="4232622"/>
                  <a:pt x="1442036" y="4146817"/>
                  <a:pt x="1462527" y="4080222"/>
                </a:cubicBezTo>
                <a:cubicBezTo>
                  <a:pt x="1483018" y="4013627"/>
                  <a:pt x="1480456" y="3943190"/>
                  <a:pt x="1477895" y="3872753"/>
                </a:cubicBezTo>
              </a:path>
            </a:pathLst>
          </a:custGeom>
          <a:ln w="28575">
            <a:solidFill>
              <a:srgbClr val="FF00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73" name="Freeform 72"/>
          <p:cNvSpPr/>
          <p:nvPr/>
        </p:nvSpPr>
        <p:spPr bwMode="auto">
          <a:xfrm>
            <a:off x="2339752" y="3565392"/>
            <a:ext cx="4595052" cy="3179908"/>
          </a:xfrm>
          <a:custGeom>
            <a:avLst/>
            <a:gdLst>
              <a:gd name="connsiteX0" fmla="*/ 0 w 4595052"/>
              <a:gd name="connsiteY0" fmla="*/ 0 h 3179908"/>
              <a:gd name="connsiteX1" fmla="*/ 138312 w 4595052"/>
              <a:gd name="connsiteY1" fmla="*/ 192100 h 3179908"/>
              <a:gd name="connsiteX2" fmla="*/ 414937 w 4595052"/>
              <a:gd name="connsiteY2" fmla="*/ 215153 h 3179908"/>
              <a:gd name="connsiteX3" fmla="*/ 545566 w 4595052"/>
              <a:gd name="connsiteY3" fmla="*/ 261257 h 3179908"/>
              <a:gd name="connsiteX4" fmla="*/ 568618 w 4595052"/>
              <a:gd name="connsiteY4" fmla="*/ 499462 h 3179908"/>
              <a:gd name="connsiteX5" fmla="*/ 583986 w 4595052"/>
              <a:gd name="connsiteY5" fmla="*/ 1360074 h 3179908"/>
              <a:gd name="connsiteX6" fmla="*/ 560934 w 4595052"/>
              <a:gd name="connsiteY6" fmla="*/ 1874904 h 3179908"/>
              <a:gd name="connsiteX7" fmla="*/ 545566 w 4595052"/>
              <a:gd name="connsiteY7" fmla="*/ 2274474 h 3179908"/>
              <a:gd name="connsiteX8" fmla="*/ 560934 w 4595052"/>
              <a:gd name="connsiteY8" fmla="*/ 2635623 h 3179908"/>
              <a:gd name="connsiteX9" fmla="*/ 622406 w 4595052"/>
              <a:gd name="connsiteY9" fmla="*/ 2835408 h 3179908"/>
              <a:gd name="connsiteX10" fmla="*/ 814507 w 4595052"/>
              <a:gd name="connsiteY10" fmla="*/ 3019825 h 3179908"/>
              <a:gd name="connsiteX11" fmla="*/ 1367758 w 4595052"/>
              <a:gd name="connsiteY11" fmla="*/ 3135085 h 3179908"/>
              <a:gd name="connsiteX12" fmla="*/ 2581835 w 4595052"/>
              <a:gd name="connsiteY12" fmla="*/ 3173505 h 3179908"/>
              <a:gd name="connsiteX13" fmla="*/ 4595052 w 4595052"/>
              <a:gd name="connsiteY13" fmla="*/ 3173505 h 3179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595052" h="3179908">
                <a:moveTo>
                  <a:pt x="0" y="0"/>
                </a:moveTo>
                <a:cubicBezTo>
                  <a:pt x="34578" y="78120"/>
                  <a:pt x="69156" y="156241"/>
                  <a:pt x="138312" y="192100"/>
                </a:cubicBezTo>
                <a:cubicBezTo>
                  <a:pt x="207468" y="227959"/>
                  <a:pt x="347061" y="203627"/>
                  <a:pt x="414937" y="215153"/>
                </a:cubicBezTo>
                <a:cubicBezTo>
                  <a:pt x="482813" y="226679"/>
                  <a:pt x="519953" y="213872"/>
                  <a:pt x="545566" y="261257"/>
                </a:cubicBezTo>
                <a:cubicBezTo>
                  <a:pt x="571179" y="308642"/>
                  <a:pt x="562215" y="316326"/>
                  <a:pt x="568618" y="499462"/>
                </a:cubicBezTo>
                <a:cubicBezTo>
                  <a:pt x="575021" y="682598"/>
                  <a:pt x="585267" y="1130834"/>
                  <a:pt x="583986" y="1360074"/>
                </a:cubicBezTo>
                <a:cubicBezTo>
                  <a:pt x="582705" y="1589314"/>
                  <a:pt x="567337" y="1722504"/>
                  <a:pt x="560934" y="1874904"/>
                </a:cubicBezTo>
                <a:cubicBezTo>
                  <a:pt x="554531" y="2027304"/>
                  <a:pt x="545566" y="2147688"/>
                  <a:pt x="545566" y="2274474"/>
                </a:cubicBezTo>
                <a:cubicBezTo>
                  <a:pt x="545566" y="2401260"/>
                  <a:pt x="548127" y="2542134"/>
                  <a:pt x="560934" y="2635623"/>
                </a:cubicBezTo>
                <a:cubicBezTo>
                  <a:pt x="573741" y="2729112"/>
                  <a:pt x="580144" y="2771374"/>
                  <a:pt x="622406" y="2835408"/>
                </a:cubicBezTo>
                <a:cubicBezTo>
                  <a:pt x="664668" y="2899442"/>
                  <a:pt x="690282" y="2969879"/>
                  <a:pt x="814507" y="3019825"/>
                </a:cubicBezTo>
                <a:cubicBezTo>
                  <a:pt x="938732" y="3069771"/>
                  <a:pt x="1073203" y="3109472"/>
                  <a:pt x="1367758" y="3135085"/>
                </a:cubicBezTo>
                <a:cubicBezTo>
                  <a:pt x="1662313" y="3160698"/>
                  <a:pt x="2043953" y="3167102"/>
                  <a:pt x="2581835" y="3173505"/>
                </a:cubicBezTo>
                <a:cubicBezTo>
                  <a:pt x="3119717" y="3179908"/>
                  <a:pt x="4251832" y="3176066"/>
                  <a:pt x="4595052" y="3173505"/>
                </a:cubicBezTo>
              </a:path>
            </a:pathLst>
          </a:custGeom>
          <a:ln w="28575">
            <a:solidFill>
              <a:srgbClr val="0070C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pic>
        <p:nvPicPr>
          <p:cNvPr id="74" name="Picture 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383088" y="5589240"/>
            <a:ext cx="216024" cy="241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" name="Picture 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029952" y="5589240"/>
            <a:ext cx="216024" cy="241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" name="Picture 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678024" y="5589240"/>
            <a:ext cx="216024" cy="241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" name="Picture 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076056" y="6165304"/>
            <a:ext cx="216024" cy="241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" name="Picture 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724128" y="6165304"/>
            <a:ext cx="216024" cy="241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" name="Picture 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444208" y="6165304"/>
            <a:ext cx="216024" cy="241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" name="Picture 2" descr="camion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65828" y="6093296"/>
            <a:ext cx="648072" cy="488214"/>
          </a:xfrm>
          <a:prstGeom prst="rect">
            <a:avLst/>
          </a:prstGeom>
          <a:noFill/>
        </p:spPr>
      </p:pic>
      <p:pic>
        <p:nvPicPr>
          <p:cNvPr id="82" name="Picture 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125868" y="6149462"/>
            <a:ext cx="216024" cy="241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6" name="Straight Arrow Connector 85"/>
          <p:cNvCxnSpPr/>
          <p:nvPr/>
        </p:nvCxnSpPr>
        <p:spPr bwMode="auto">
          <a:xfrm>
            <a:off x="1115616" y="3573016"/>
            <a:ext cx="648072" cy="1588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99" name="Right Arrow 98"/>
          <p:cNvSpPr/>
          <p:nvPr/>
        </p:nvSpPr>
        <p:spPr bwMode="auto">
          <a:xfrm>
            <a:off x="6300192" y="5661248"/>
            <a:ext cx="504056" cy="216024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00" name="Right Arrow 99"/>
          <p:cNvSpPr/>
          <p:nvPr/>
        </p:nvSpPr>
        <p:spPr bwMode="auto">
          <a:xfrm rot="10800000">
            <a:off x="7429268" y="6191208"/>
            <a:ext cx="504056" cy="216024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51" name="Title 50"/>
          <p:cNvSpPr>
            <a:spLocks noGrp="1"/>
          </p:cNvSpPr>
          <p:nvPr>
            <p:ph type="title"/>
          </p:nvPr>
        </p:nvSpPr>
        <p:spPr>
          <a:xfrm>
            <a:off x="457200" y="274638"/>
            <a:ext cx="54102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Target life cycle and Handling</a:t>
            </a:r>
            <a:br>
              <a:rPr lang="en-US" b="1" dirty="0" smtClean="0"/>
            </a:b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itle 3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CDC2F-4223-433C-A3A8-C35EFD14A409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752600" y="1600200"/>
            <a:ext cx="5898232" cy="5760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Strong interactions between</a:t>
            </a:r>
            <a:r>
              <a:rPr kumimoji="0" lang="en-US" sz="2400" b="1" i="0" u="none" strike="noStrike" kern="0" cap="none" spc="0" normalizeH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projects</a:t>
            </a: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55576" y="2708920"/>
            <a:ext cx="1334020" cy="338554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New Hot cell</a:t>
            </a:r>
            <a:endParaRPr 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2555776" y="2708920"/>
            <a:ext cx="1471878" cy="338554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2 New Robots</a:t>
            </a:r>
            <a:endParaRPr 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5148064" y="2708920"/>
            <a:ext cx="1483098" cy="338554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New Cameras</a:t>
            </a:r>
            <a:endParaRPr lang="en-US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7380312" y="2708920"/>
            <a:ext cx="1113575" cy="338554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PAD-MAD</a:t>
            </a:r>
            <a:endParaRPr lang="en-US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683568" y="3564305"/>
            <a:ext cx="1572866" cy="584775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New ventilation</a:t>
            </a:r>
          </a:p>
          <a:p>
            <a:pPr algn="ctr"/>
            <a:r>
              <a:rPr lang="en-US" sz="1600" dirty="0" smtClean="0"/>
              <a:t>and cooling</a:t>
            </a:r>
            <a:endParaRPr lang="en-US" sz="1600" dirty="0"/>
          </a:p>
        </p:txBody>
      </p:sp>
      <p:sp>
        <p:nvSpPr>
          <p:cNvPr id="13" name="TextBox 12"/>
          <p:cNvSpPr txBox="1"/>
          <p:nvPr/>
        </p:nvSpPr>
        <p:spPr>
          <a:xfrm>
            <a:off x="7392384" y="3564305"/>
            <a:ext cx="1140056" cy="584775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Additional </a:t>
            </a:r>
          </a:p>
          <a:p>
            <a:pPr algn="ctr"/>
            <a:r>
              <a:rPr lang="en-US" sz="1600" dirty="0" smtClean="0"/>
              <a:t>shielding</a:t>
            </a:r>
            <a:endParaRPr lang="en-US" sz="1600" dirty="0"/>
          </a:p>
        </p:txBody>
      </p:sp>
      <p:sp>
        <p:nvSpPr>
          <p:cNvPr id="14" name="TextBox 13"/>
          <p:cNvSpPr txBox="1"/>
          <p:nvPr/>
        </p:nvSpPr>
        <p:spPr>
          <a:xfrm>
            <a:off x="755576" y="5805264"/>
            <a:ext cx="1438214" cy="338554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New storages</a:t>
            </a:r>
            <a:endParaRPr lang="en-US" sz="1600" dirty="0"/>
          </a:p>
        </p:txBody>
      </p:sp>
      <p:sp>
        <p:nvSpPr>
          <p:cNvPr id="15" name="TextBox 14"/>
          <p:cNvSpPr txBox="1"/>
          <p:nvPr/>
        </p:nvSpPr>
        <p:spPr>
          <a:xfrm>
            <a:off x="2483768" y="5805264"/>
            <a:ext cx="2427268" cy="338554"/>
          </a:xfrm>
          <a:prstGeom prst="rect">
            <a:avLst/>
          </a:prstGeom>
          <a:solidFill>
            <a:srgbClr val="00B0F0"/>
          </a:solidFill>
          <a:ln w="76200">
            <a:solidFill>
              <a:srgbClr val="33CC33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/>
              <a:t>Remote handling vehicle</a:t>
            </a:r>
            <a:endParaRPr lang="en-US" sz="1600" dirty="0"/>
          </a:p>
        </p:txBody>
      </p:sp>
      <p:sp>
        <p:nvSpPr>
          <p:cNvPr id="16" name="TextBox 15"/>
          <p:cNvSpPr txBox="1"/>
          <p:nvPr/>
        </p:nvSpPr>
        <p:spPr>
          <a:xfrm>
            <a:off x="5292080" y="5805264"/>
            <a:ext cx="1253869" cy="338554"/>
          </a:xfrm>
          <a:prstGeom prst="rect">
            <a:avLst/>
          </a:prstGeom>
          <a:solidFill>
            <a:srgbClr val="00B0F0"/>
          </a:solidFill>
          <a:ln w="76200">
            <a:solidFill>
              <a:srgbClr val="33CC33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/>
              <a:t>New RABIT</a:t>
            </a:r>
            <a:endParaRPr lang="en-US" sz="1600" dirty="0"/>
          </a:p>
        </p:txBody>
      </p:sp>
      <p:sp>
        <p:nvSpPr>
          <p:cNvPr id="17" name="TextBox 16"/>
          <p:cNvSpPr txBox="1"/>
          <p:nvPr/>
        </p:nvSpPr>
        <p:spPr>
          <a:xfrm>
            <a:off x="7092280" y="5805264"/>
            <a:ext cx="1369285" cy="338554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MEDICIS lab</a:t>
            </a:r>
            <a:endParaRPr lang="en-US" sz="1600" dirty="0"/>
          </a:p>
        </p:txBody>
      </p:sp>
      <p:sp>
        <p:nvSpPr>
          <p:cNvPr id="18" name="TextBox 17"/>
          <p:cNvSpPr txBox="1"/>
          <p:nvPr/>
        </p:nvSpPr>
        <p:spPr>
          <a:xfrm>
            <a:off x="3779912" y="3564305"/>
            <a:ext cx="1728192" cy="58477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Targets-frontend</a:t>
            </a:r>
          </a:p>
          <a:p>
            <a:pPr algn="ctr"/>
            <a:r>
              <a:rPr lang="en-US" sz="1600" dirty="0" smtClean="0"/>
              <a:t>upgrade</a:t>
            </a:r>
            <a:endParaRPr lang="en-US" sz="1600" dirty="0"/>
          </a:p>
        </p:txBody>
      </p:sp>
      <p:sp>
        <p:nvSpPr>
          <p:cNvPr id="56" name="Rectangle 55"/>
          <p:cNvSpPr/>
          <p:nvPr/>
        </p:nvSpPr>
        <p:spPr bwMode="auto">
          <a:xfrm>
            <a:off x="611560" y="2636912"/>
            <a:ext cx="8064896" cy="504056"/>
          </a:xfrm>
          <a:prstGeom prst="rect">
            <a:avLst/>
          </a:prstGeom>
          <a:noFill/>
          <a:ln w="28575" cap="flat" cmpd="sng" algn="ctr">
            <a:solidFill>
              <a:srgbClr val="0080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58" name="Rectangle 57"/>
          <p:cNvSpPr/>
          <p:nvPr/>
        </p:nvSpPr>
        <p:spPr bwMode="auto">
          <a:xfrm>
            <a:off x="611560" y="3501008"/>
            <a:ext cx="8064896" cy="720080"/>
          </a:xfrm>
          <a:prstGeom prst="rect">
            <a:avLst/>
          </a:prstGeom>
          <a:noFill/>
          <a:ln w="28575" cap="flat" cmpd="sng" algn="ctr">
            <a:solidFill>
              <a:srgbClr val="FFC0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66" name="Rectangle 65"/>
          <p:cNvSpPr/>
          <p:nvPr/>
        </p:nvSpPr>
        <p:spPr bwMode="auto">
          <a:xfrm>
            <a:off x="683568" y="5661248"/>
            <a:ext cx="4320480" cy="648072"/>
          </a:xfrm>
          <a:prstGeom prst="rect">
            <a:avLst/>
          </a:prstGeom>
          <a:noFill/>
          <a:ln w="28575" cap="flat" cmpd="sng" algn="ctr">
            <a:solidFill>
              <a:srgbClr val="004EEA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547705" y="2318144"/>
            <a:ext cx="25090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Approved projects 2013</a:t>
            </a:r>
            <a:endParaRPr lang="en-US" sz="1600" b="1" dirty="0">
              <a:solidFill>
                <a:srgbClr val="33CC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539552" y="4221088"/>
            <a:ext cx="18822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HIE-Design study</a:t>
            </a:r>
            <a:endParaRPr lang="en-US" sz="16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2" name="Rectangle 31"/>
          <p:cNvSpPr/>
          <p:nvPr/>
        </p:nvSpPr>
        <p:spPr bwMode="auto">
          <a:xfrm>
            <a:off x="5220072" y="5661248"/>
            <a:ext cx="3384376" cy="648072"/>
          </a:xfrm>
          <a:prstGeom prst="rect">
            <a:avLst/>
          </a:prstGeom>
          <a:noFill/>
          <a:ln w="28575" cap="flat" cmpd="sng" algn="ctr">
            <a:solidFill>
              <a:srgbClr val="004EEA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83568" y="6309320"/>
            <a:ext cx="23407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 smtClean="0">
                <a:solidFill>
                  <a:srgbClr val="004EEA"/>
                </a:solidFill>
              </a:rPr>
              <a:t>Handling optimisation</a:t>
            </a:r>
            <a:endParaRPr lang="en-GB" sz="1600" b="1" dirty="0">
              <a:solidFill>
                <a:srgbClr val="004EEA"/>
              </a:solidFill>
            </a:endParaRPr>
          </a:p>
        </p:txBody>
      </p:sp>
      <p:cxnSp>
        <p:nvCxnSpPr>
          <p:cNvPr id="50" name="Straight Arrow Connector 49"/>
          <p:cNvCxnSpPr/>
          <p:nvPr/>
        </p:nvCxnSpPr>
        <p:spPr bwMode="auto">
          <a:xfrm rot="16200000" flipV="1">
            <a:off x="1043608" y="4869160"/>
            <a:ext cx="1440160" cy="144016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53" name="Straight Arrow Connector 52"/>
          <p:cNvCxnSpPr/>
          <p:nvPr/>
        </p:nvCxnSpPr>
        <p:spPr bwMode="auto">
          <a:xfrm rot="10800000">
            <a:off x="2267744" y="3861048"/>
            <a:ext cx="3528392" cy="1728192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55" name="Straight Arrow Connector 54"/>
          <p:cNvCxnSpPr/>
          <p:nvPr/>
        </p:nvCxnSpPr>
        <p:spPr bwMode="auto">
          <a:xfrm flipV="1">
            <a:off x="4211960" y="4221088"/>
            <a:ext cx="3312368" cy="1368153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60" name="Straight Arrow Connector 59"/>
          <p:cNvCxnSpPr/>
          <p:nvPr/>
        </p:nvCxnSpPr>
        <p:spPr bwMode="auto">
          <a:xfrm rot="5400000" flipH="1" flipV="1">
            <a:off x="6696236" y="4473116"/>
            <a:ext cx="1368152" cy="864096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71" name="Straight Arrow Connector 70"/>
          <p:cNvCxnSpPr/>
          <p:nvPr/>
        </p:nvCxnSpPr>
        <p:spPr bwMode="auto">
          <a:xfrm rot="10800000">
            <a:off x="4932040" y="6309320"/>
            <a:ext cx="381044" cy="158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74" name="Straight Arrow Connector 73"/>
          <p:cNvCxnSpPr/>
          <p:nvPr/>
        </p:nvCxnSpPr>
        <p:spPr bwMode="auto">
          <a:xfrm flipV="1">
            <a:off x="1907704" y="3068960"/>
            <a:ext cx="1023969" cy="525542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77" name="Straight Arrow Connector 76"/>
          <p:cNvCxnSpPr/>
          <p:nvPr/>
        </p:nvCxnSpPr>
        <p:spPr bwMode="auto">
          <a:xfrm rot="10800000">
            <a:off x="4067944" y="2996952"/>
            <a:ext cx="3240360" cy="72008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80" name="Straight Arrow Connector 79"/>
          <p:cNvCxnSpPr/>
          <p:nvPr/>
        </p:nvCxnSpPr>
        <p:spPr bwMode="auto">
          <a:xfrm rot="16200000" flipV="1">
            <a:off x="1439652" y="3681028"/>
            <a:ext cx="2520280" cy="1296144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96" name="Straight Arrow Connector 95"/>
          <p:cNvCxnSpPr/>
          <p:nvPr/>
        </p:nvCxnSpPr>
        <p:spPr bwMode="auto">
          <a:xfrm rot="10800000">
            <a:off x="6695868" y="5980016"/>
            <a:ext cx="381044" cy="158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97" name="Straight Arrow Connector 96"/>
          <p:cNvCxnSpPr/>
          <p:nvPr/>
        </p:nvCxnSpPr>
        <p:spPr bwMode="auto">
          <a:xfrm rot="10800000">
            <a:off x="2123728" y="5980016"/>
            <a:ext cx="381044" cy="158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99" name="Straight Arrow Connector 98"/>
          <p:cNvCxnSpPr/>
          <p:nvPr/>
        </p:nvCxnSpPr>
        <p:spPr bwMode="auto">
          <a:xfrm rot="10800000">
            <a:off x="3419874" y="3068962"/>
            <a:ext cx="936103" cy="504055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102" name="Straight Arrow Connector 101"/>
          <p:cNvCxnSpPr/>
          <p:nvPr/>
        </p:nvCxnSpPr>
        <p:spPr bwMode="auto">
          <a:xfrm rot="10800000">
            <a:off x="6516216" y="2996952"/>
            <a:ext cx="936103" cy="504055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105" name="Straight Arrow Connector 104"/>
          <p:cNvCxnSpPr>
            <a:stCxn id="12" idx="0"/>
          </p:cNvCxnSpPr>
          <p:nvPr/>
        </p:nvCxnSpPr>
        <p:spPr bwMode="auto">
          <a:xfrm rot="5400000" flipH="1" flipV="1">
            <a:off x="1189152" y="3277802"/>
            <a:ext cx="567353" cy="5655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35" name="TextBox 34"/>
          <p:cNvSpPr txBox="1"/>
          <p:nvPr/>
        </p:nvSpPr>
        <p:spPr>
          <a:xfrm>
            <a:off x="5436096" y="6309320"/>
            <a:ext cx="10390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 smtClean="0">
                <a:solidFill>
                  <a:srgbClr val="004EEA"/>
                </a:solidFill>
              </a:rPr>
              <a:t>MEDICIS</a:t>
            </a:r>
            <a:endParaRPr lang="en-GB" sz="1600" b="1" dirty="0">
              <a:solidFill>
                <a:srgbClr val="004EEA"/>
              </a:solidFill>
            </a:endParaRPr>
          </a:p>
        </p:txBody>
      </p:sp>
      <p:cxnSp>
        <p:nvCxnSpPr>
          <p:cNvPr id="36" name="Straight Arrow Connector 35"/>
          <p:cNvCxnSpPr/>
          <p:nvPr/>
        </p:nvCxnSpPr>
        <p:spPr bwMode="auto">
          <a:xfrm flipV="1">
            <a:off x="3923928" y="2996952"/>
            <a:ext cx="3384376" cy="259228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arrow"/>
            <a:tailEnd type="arrow"/>
          </a:ln>
          <a:effectLst/>
        </p:spPr>
      </p:cxnSp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04248" y="116632"/>
            <a:ext cx="21367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30426"/>
            <a:ext cx="4499992" cy="68275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TextBox 28"/>
          <p:cNvSpPr txBox="1"/>
          <p:nvPr/>
        </p:nvSpPr>
        <p:spPr>
          <a:xfrm>
            <a:off x="179512" y="2132856"/>
            <a:ext cx="3744416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FF00"/>
                </a:solidFill>
              </a:rPr>
              <a:t> </a:t>
            </a:r>
            <a:r>
              <a:rPr lang="en-US" sz="2000" dirty="0" smtClean="0"/>
              <a:t>Proposed Layout</a:t>
            </a:r>
            <a:r>
              <a:rPr lang="en-US" sz="2400" b="1" dirty="0" smtClean="0"/>
              <a:t> : </a:t>
            </a:r>
          </a:p>
          <a:p>
            <a:pPr>
              <a:buFont typeface="Arial" pitchFamily="34" charset="0"/>
              <a:buChar char="•"/>
            </a:pPr>
            <a:endParaRPr lang="en-US" b="1" u="sng" dirty="0" smtClean="0"/>
          </a:p>
          <a:p>
            <a:r>
              <a:rPr lang="en-US" u="sng" dirty="0" smtClean="0">
                <a:solidFill>
                  <a:srgbClr val="11E15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green: Approved projects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new robots, 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cameras, 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PAD-MAD, 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hot cell</a:t>
            </a:r>
          </a:p>
          <a:p>
            <a:pPr>
              <a:buFont typeface="Arial" pitchFamily="34" charset="0"/>
              <a:buChar char="•"/>
            </a:pPr>
            <a:endParaRPr lang="en-US" dirty="0" smtClean="0"/>
          </a:p>
          <a:p>
            <a:r>
              <a:rPr lang="en-US" u="sng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orange: HIE-DS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new ventilation and cooling,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additional shielding, 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targets and frontend upgrade</a:t>
            </a:r>
          </a:p>
          <a:p>
            <a:pPr>
              <a:buFont typeface="Arial" pitchFamily="34" charset="0"/>
              <a:buChar char="•"/>
            </a:pPr>
            <a:endParaRPr lang="en-US" dirty="0" smtClean="0"/>
          </a:p>
          <a:p>
            <a:r>
              <a:rPr lang="en-US" u="sng" dirty="0" smtClean="0">
                <a:solidFill>
                  <a:srgbClr val="004E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blue: new storage and MEDICIS</a:t>
            </a:r>
          </a:p>
        </p:txBody>
      </p:sp>
      <p:sp>
        <p:nvSpPr>
          <p:cNvPr id="6" name="Oval 5"/>
          <p:cNvSpPr/>
          <p:nvPr/>
        </p:nvSpPr>
        <p:spPr bwMode="auto">
          <a:xfrm>
            <a:off x="6732240" y="2564904"/>
            <a:ext cx="216024" cy="216024"/>
          </a:xfrm>
          <a:prstGeom prst="ellipse">
            <a:avLst/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7020272" y="2747340"/>
            <a:ext cx="216024" cy="216024"/>
          </a:xfrm>
          <a:prstGeom prst="ellipse">
            <a:avLst/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5569576" y="4778932"/>
            <a:ext cx="504056" cy="288032"/>
          </a:xfrm>
          <a:prstGeom prst="rect">
            <a:avLst/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6680432" y="2060848"/>
            <a:ext cx="72008" cy="72008"/>
          </a:xfrm>
          <a:prstGeom prst="ellipse">
            <a:avLst/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6786028" y="1412776"/>
            <a:ext cx="72008" cy="72008"/>
          </a:xfrm>
          <a:prstGeom prst="ellipse">
            <a:avLst/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7524328" y="2564904"/>
            <a:ext cx="72008" cy="72008"/>
          </a:xfrm>
          <a:prstGeom prst="ellipse">
            <a:avLst/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7956376" y="2132856"/>
            <a:ext cx="72008" cy="72008"/>
          </a:xfrm>
          <a:prstGeom prst="ellipse">
            <a:avLst/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3" name="Freeform 12"/>
          <p:cNvSpPr/>
          <p:nvPr/>
        </p:nvSpPr>
        <p:spPr bwMode="auto">
          <a:xfrm>
            <a:off x="6508532" y="4357420"/>
            <a:ext cx="299677" cy="568045"/>
          </a:xfrm>
          <a:custGeom>
            <a:avLst/>
            <a:gdLst>
              <a:gd name="connsiteX0" fmla="*/ 0 w 299677"/>
              <a:gd name="connsiteY0" fmla="*/ 0 h 660827"/>
              <a:gd name="connsiteX1" fmla="*/ 107577 w 299677"/>
              <a:gd name="connsiteY1" fmla="*/ 660827 h 660827"/>
              <a:gd name="connsiteX2" fmla="*/ 299677 w 299677"/>
              <a:gd name="connsiteY2" fmla="*/ 630091 h 660827"/>
              <a:gd name="connsiteX3" fmla="*/ 192101 w 299677"/>
              <a:gd name="connsiteY3" fmla="*/ 30737 h 660827"/>
              <a:gd name="connsiteX4" fmla="*/ 0 w 299677"/>
              <a:gd name="connsiteY4" fmla="*/ 0 h 660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9677" h="660827">
                <a:moveTo>
                  <a:pt x="0" y="0"/>
                </a:moveTo>
                <a:lnTo>
                  <a:pt x="107577" y="660827"/>
                </a:lnTo>
                <a:lnTo>
                  <a:pt x="299677" y="630091"/>
                </a:lnTo>
                <a:lnTo>
                  <a:pt x="192101" y="30737"/>
                </a:lnTo>
                <a:lnTo>
                  <a:pt x="0" y="0"/>
                </a:lnTo>
                <a:close/>
              </a:path>
            </a:pathLst>
          </a:cu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5" name="Oval 14"/>
          <p:cNvSpPr/>
          <p:nvPr/>
        </p:nvSpPr>
        <p:spPr bwMode="auto">
          <a:xfrm rot="578844">
            <a:off x="7390856" y="476094"/>
            <a:ext cx="432048" cy="288032"/>
          </a:xfrm>
          <a:prstGeom prst="ellipse">
            <a:avLst/>
          </a:prstGeom>
          <a:solidFill>
            <a:srgbClr val="FFC000">
              <a:alpha val="74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6" name="Oval 15"/>
          <p:cNvSpPr/>
          <p:nvPr/>
        </p:nvSpPr>
        <p:spPr bwMode="auto">
          <a:xfrm rot="1908204">
            <a:off x="8416968" y="1896616"/>
            <a:ext cx="432048" cy="288032"/>
          </a:xfrm>
          <a:prstGeom prst="ellipse">
            <a:avLst/>
          </a:prstGeom>
          <a:solidFill>
            <a:srgbClr val="FFC000">
              <a:alpha val="74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7" name="Oval 16"/>
          <p:cNvSpPr/>
          <p:nvPr/>
        </p:nvSpPr>
        <p:spPr bwMode="auto">
          <a:xfrm rot="578844">
            <a:off x="7099737" y="305974"/>
            <a:ext cx="156286" cy="319624"/>
          </a:xfrm>
          <a:prstGeom prst="ellipse">
            <a:avLst/>
          </a:prstGeom>
          <a:solidFill>
            <a:srgbClr val="FFC000">
              <a:alpha val="74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8" name="Oval 17"/>
          <p:cNvSpPr/>
          <p:nvPr/>
        </p:nvSpPr>
        <p:spPr bwMode="auto">
          <a:xfrm rot="1821793">
            <a:off x="8215526" y="1486961"/>
            <a:ext cx="187577" cy="410623"/>
          </a:xfrm>
          <a:prstGeom prst="ellipse">
            <a:avLst/>
          </a:prstGeom>
          <a:solidFill>
            <a:srgbClr val="FFC000">
              <a:alpha val="74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9" name="Rectangle 18"/>
          <p:cNvSpPr/>
          <p:nvPr/>
        </p:nvSpPr>
        <p:spPr bwMode="auto">
          <a:xfrm rot="2747589">
            <a:off x="7052688" y="2541788"/>
            <a:ext cx="432048" cy="72008"/>
          </a:xfrm>
          <a:prstGeom prst="rect">
            <a:avLst/>
          </a:prstGeom>
          <a:solidFill>
            <a:srgbClr val="FFC000">
              <a:alpha val="74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20" name="Rectangle 19"/>
          <p:cNvSpPr/>
          <p:nvPr/>
        </p:nvSpPr>
        <p:spPr bwMode="auto">
          <a:xfrm rot="1803219">
            <a:off x="7081269" y="1093405"/>
            <a:ext cx="432048" cy="72008"/>
          </a:xfrm>
          <a:prstGeom prst="rect">
            <a:avLst/>
          </a:prstGeom>
          <a:solidFill>
            <a:srgbClr val="FFC000">
              <a:alpha val="74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3066256" y="1412776"/>
            <a:ext cx="2585864" cy="79208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6" name="Rectangle 25"/>
          <p:cNvSpPr/>
          <p:nvPr/>
        </p:nvSpPr>
        <p:spPr bwMode="auto">
          <a:xfrm>
            <a:off x="4716016" y="2276872"/>
            <a:ext cx="1440160" cy="72008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28" name="Freeform 27"/>
          <p:cNvSpPr/>
          <p:nvPr/>
        </p:nvSpPr>
        <p:spPr bwMode="auto">
          <a:xfrm>
            <a:off x="4802521" y="3196558"/>
            <a:ext cx="1644383" cy="2881513"/>
          </a:xfrm>
          <a:custGeom>
            <a:avLst/>
            <a:gdLst>
              <a:gd name="connsiteX0" fmla="*/ 1644383 w 1644383"/>
              <a:gd name="connsiteY0" fmla="*/ 399570 h 2881513"/>
              <a:gd name="connsiteX1" fmla="*/ 1198709 w 1644383"/>
              <a:gd name="connsiteY1" fmla="*/ 0 h 2881513"/>
              <a:gd name="connsiteX2" fmla="*/ 0 w 1644383"/>
              <a:gd name="connsiteY2" fmla="*/ 7684 h 2881513"/>
              <a:gd name="connsiteX3" fmla="*/ 15368 w 1644383"/>
              <a:gd name="connsiteY3" fmla="*/ 2881513 h 2881513"/>
              <a:gd name="connsiteX4" fmla="*/ 729983 w 1644383"/>
              <a:gd name="connsiteY4" fmla="*/ 2881513 h 2881513"/>
              <a:gd name="connsiteX5" fmla="*/ 737667 w 1644383"/>
              <a:gd name="connsiteY5" fmla="*/ 1106501 h 2881513"/>
              <a:gd name="connsiteX6" fmla="*/ 1513755 w 1644383"/>
              <a:gd name="connsiteY6" fmla="*/ 1098817 h 2881513"/>
              <a:gd name="connsiteX7" fmla="*/ 1644383 w 1644383"/>
              <a:gd name="connsiteY7" fmla="*/ 399570 h 2881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44383" h="2881513">
                <a:moveTo>
                  <a:pt x="1644383" y="399570"/>
                </a:moveTo>
                <a:lnTo>
                  <a:pt x="1198709" y="0"/>
                </a:lnTo>
                <a:lnTo>
                  <a:pt x="0" y="7684"/>
                </a:lnTo>
                <a:cubicBezTo>
                  <a:pt x="5123" y="965627"/>
                  <a:pt x="10245" y="1923570"/>
                  <a:pt x="15368" y="2881513"/>
                </a:cubicBezTo>
                <a:lnTo>
                  <a:pt x="729983" y="2881513"/>
                </a:lnTo>
                <a:cubicBezTo>
                  <a:pt x="732544" y="2289842"/>
                  <a:pt x="735106" y="1698172"/>
                  <a:pt x="737667" y="1106501"/>
                </a:cubicBezTo>
                <a:lnTo>
                  <a:pt x="1513755" y="1098817"/>
                </a:lnTo>
                <a:lnTo>
                  <a:pt x="1644383" y="399570"/>
                </a:lnTo>
                <a:close/>
              </a:path>
            </a:pathLst>
          </a:custGeom>
          <a:solidFill>
            <a:srgbClr val="00B0F0">
              <a:alpha val="39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30" name="Freeform 29"/>
          <p:cNvSpPr/>
          <p:nvPr/>
        </p:nvSpPr>
        <p:spPr bwMode="auto">
          <a:xfrm>
            <a:off x="6439220" y="3065929"/>
            <a:ext cx="706931" cy="814508"/>
          </a:xfrm>
          <a:custGeom>
            <a:avLst/>
            <a:gdLst>
              <a:gd name="connsiteX0" fmla="*/ 0 w 706931"/>
              <a:gd name="connsiteY0" fmla="*/ 753036 h 814508"/>
              <a:gd name="connsiteX1" fmla="*/ 99893 w 706931"/>
              <a:gd name="connsiteY1" fmla="*/ 0 h 814508"/>
              <a:gd name="connsiteX2" fmla="*/ 706931 w 706931"/>
              <a:gd name="connsiteY2" fmla="*/ 107577 h 814508"/>
              <a:gd name="connsiteX3" fmla="*/ 699247 w 706931"/>
              <a:gd name="connsiteY3" fmla="*/ 276626 h 814508"/>
              <a:gd name="connsiteX4" fmla="*/ 422622 w 706931"/>
              <a:gd name="connsiteY4" fmla="*/ 530199 h 814508"/>
              <a:gd name="connsiteX5" fmla="*/ 361150 w 706931"/>
              <a:gd name="connsiteY5" fmla="*/ 814508 h 814508"/>
              <a:gd name="connsiteX6" fmla="*/ 0 w 706931"/>
              <a:gd name="connsiteY6" fmla="*/ 753036 h 814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06931" h="814508">
                <a:moveTo>
                  <a:pt x="0" y="753036"/>
                </a:moveTo>
                <a:lnTo>
                  <a:pt x="99893" y="0"/>
                </a:lnTo>
                <a:lnTo>
                  <a:pt x="706931" y="107577"/>
                </a:lnTo>
                <a:lnTo>
                  <a:pt x="699247" y="276626"/>
                </a:lnTo>
                <a:lnTo>
                  <a:pt x="422622" y="530199"/>
                </a:lnTo>
                <a:lnTo>
                  <a:pt x="361150" y="814508"/>
                </a:lnTo>
                <a:lnTo>
                  <a:pt x="0" y="753036"/>
                </a:lnTo>
                <a:close/>
              </a:path>
            </a:pathLst>
          </a:custGeom>
          <a:solidFill>
            <a:srgbClr val="FFC000">
              <a:alpha val="74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>
          <a:xfrm>
            <a:off x="457200" y="274638"/>
            <a:ext cx="4114800" cy="1143000"/>
          </a:xfrm>
        </p:spPr>
        <p:txBody>
          <a:bodyPr/>
          <a:lstStyle/>
          <a:p>
            <a:r>
              <a:rPr lang="en-US" b="1" kern="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Integration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2"/>
          <p:cNvSpPr txBox="1">
            <a:spLocks noChangeArrowheads="1"/>
          </p:cNvSpPr>
          <p:nvPr/>
        </p:nvSpPr>
        <p:spPr bwMode="auto">
          <a:xfrm>
            <a:off x="1813625" y="-27384"/>
            <a:ext cx="743889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D26E3"/>
                </a:solidFill>
                <a:latin typeface="Garamond" pitchFamily="18" charset="0"/>
              </a:rPr>
              <a:t>Molten salt target for </a:t>
            </a:r>
            <a:r>
              <a:rPr lang="en-US" sz="2400" b="1" dirty="0" smtClean="0">
                <a:solidFill>
                  <a:srgbClr val="0D26E3"/>
                </a:solidFill>
                <a:latin typeface="Symbol" pitchFamily="18" charset="2"/>
              </a:rPr>
              <a:t>b</a:t>
            </a:r>
            <a:r>
              <a:rPr lang="en-US" sz="2400" b="1" dirty="0" smtClean="0">
                <a:solidFill>
                  <a:srgbClr val="0D26E3"/>
                </a:solidFill>
                <a:latin typeface="Garamond" pitchFamily="18" charset="0"/>
              </a:rPr>
              <a:t>-beams </a:t>
            </a:r>
            <a:r>
              <a:rPr lang="en-US" sz="2400" b="1" baseline="30000" dirty="0" smtClean="0">
                <a:solidFill>
                  <a:srgbClr val="0D26E3"/>
                </a:solidFill>
                <a:latin typeface="Garamond" pitchFamily="18" charset="0"/>
              </a:rPr>
              <a:t>18</a:t>
            </a:r>
            <a:r>
              <a:rPr lang="en-US" sz="2400" b="1" dirty="0" smtClean="0">
                <a:solidFill>
                  <a:srgbClr val="0D26E3"/>
                </a:solidFill>
                <a:latin typeface="Garamond" pitchFamily="18" charset="0"/>
              </a:rPr>
              <a:t>Ne beams (</a:t>
            </a:r>
            <a:r>
              <a:rPr lang="en-US" sz="2400" b="1" dirty="0" smtClean="0">
                <a:solidFill>
                  <a:srgbClr val="0D26E3"/>
                </a:solidFill>
                <a:latin typeface="Symbol" pitchFamily="18" charset="2"/>
              </a:rPr>
              <a:t>n</a:t>
            </a:r>
            <a:r>
              <a:rPr lang="en-US" sz="2400" b="1" dirty="0" smtClean="0">
                <a:solidFill>
                  <a:srgbClr val="0D26E3"/>
                </a:solidFill>
                <a:latin typeface="Garamond" pitchFamily="18" charset="0"/>
              </a:rPr>
              <a:t> emitter)</a:t>
            </a:r>
            <a:r>
              <a:rPr lang="pt-PT" sz="2400" b="1" u="sng" dirty="0" smtClean="0">
                <a:latin typeface="Garamond" pitchFamily="18" charset="0"/>
              </a:rPr>
              <a:t> </a:t>
            </a:r>
            <a:endParaRPr lang="pt-PT" sz="2400" b="1" baseline="30000" dirty="0" smtClean="0">
              <a:latin typeface="Garamond" pitchFamily="18" charset="0"/>
            </a:endParaRPr>
          </a:p>
        </p:txBody>
      </p:sp>
      <p:pic>
        <p:nvPicPr>
          <p:cNvPr id="6" name="Imagem 8" descr="EN-STI-LOGO_small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692696"/>
            <a:ext cx="724892" cy="600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1763688" y="404664"/>
            <a:ext cx="72008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1600" b="1" u="sng" dirty="0">
                <a:latin typeface="Arial" pitchFamily="34" charset="0"/>
                <a:cs typeface="Arial" pitchFamily="34" charset="0"/>
              </a:rPr>
              <a:t>T.M. Mendonça</a:t>
            </a:r>
            <a:r>
              <a:rPr lang="pt-PT" sz="1600" b="1" u="sng" baseline="30000" dirty="0">
                <a:latin typeface="Arial" pitchFamily="34" charset="0"/>
                <a:cs typeface="Arial" pitchFamily="34" charset="0"/>
              </a:rPr>
              <a:t>1</a:t>
            </a:r>
            <a:r>
              <a:rPr lang="pt-PT" sz="1600" b="1" dirty="0">
                <a:latin typeface="Arial" pitchFamily="34" charset="0"/>
                <a:cs typeface="Arial" pitchFamily="34" charset="0"/>
              </a:rPr>
              <a:t>, B. Crepieux</a:t>
            </a:r>
            <a:r>
              <a:rPr lang="pt-PT" sz="1600" b="1" baseline="30000" dirty="0">
                <a:latin typeface="Arial" pitchFamily="34" charset="0"/>
                <a:cs typeface="Arial" pitchFamily="34" charset="0"/>
              </a:rPr>
              <a:t>1</a:t>
            </a:r>
            <a:r>
              <a:rPr lang="pt-PT" sz="1600" b="1" dirty="0">
                <a:latin typeface="Arial" pitchFamily="34" charset="0"/>
                <a:cs typeface="Arial" pitchFamily="34" charset="0"/>
              </a:rPr>
              <a:t>, M. Owen</a:t>
            </a:r>
            <a:r>
              <a:rPr lang="pt-PT" sz="1600" b="1" baseline="30000" dirty="0">
                <a:latin typeface="Arial" pitchFamily="34" charset="0"/>
                <a:cs typeface="Arial" pitchFamily="34" charset="0"/>
              </a:rPr>
              <a:t>1</a:t>
            </a:r>
            <a:r>
              <a:rPr lang="pt-PT" sz="1600" b="1" dirty="0">
                <a:latin typeface="Arial" pitchFamily="34" charset="0"/>
                <a:cs typeface="Arial" pitchFamily="34" charset="0"/>
              </a:rPr>
              <a:t>, E. Barbero</a:t>
            </a:r>
            <a:r>
              <a:rPr lang="pt-PT" sz="1600" b="1" baseline="30000" dirty="0">
                <a:latin typeface="Arial" pitchFamily="34" charset="0"/>
                <a:cs typeface="Arial" pitchFamily="34" charset="0"/>
              </a:rPr>
              <a:t>1</a:t>
            </a:r>
            <a:r>
              <a:rPr lang="pt-PT" sz="1600" b="1" dirty="0">
                <a:latin typeface="Arial" pitchFamily="34" charset="0"/>
                <a:cs typeface="Arial" pitchFamily="34" charset="0"/>
              </a:rPr>
              <a:t>, </a:t>
            </a:r>
            <a:r>
              <a:rPr lang="pt-PT" sz="1600" b="1" dirty="0" smtClean="0">
                <a:latin typeface="Arial" pitchFamily="34" charset="0"/>
                <a:cs typeface="Arial" pitchFamily="34" charset="0"/>
              </a:rPr>
              <a:t>S. Marzari</a:t>
            </a:r>
            <a:r>
              <a:rPr lang="pt-PT" sz="1600" b="1" baseline="30000" dirty="0">
                <a:latin typeface="Arial" pitchFamily="34" charset="0"/>
                <a:cs typeface="Arial" pitchFamily="34" charset="0"/>
              </a:rPr>
              <a:t>1</a:t>
            </a:r>
            <a:r>
              <a:rPr lang="pt-PT" sz="1600" b="1" dirty="0" smtClean="0">
                <a:latin typeface="Arial" pitchFamily="34" charset="0"/>
                <a:cs typeface="Arial" pitchFamily="34" charset="0"/>
              </a:rPr>
              <a:t>, S. Cimino</a:t>
            </a:r>
            <a:r>
              <a:rPr lang="pt-PT" sz="1600" b="1" baseline="30000" dirty="0">
                <a:latin typeface="Arial" pitchFamily="34" charset="0"/>
                <a:cs typeface="Arial" pitchFamily="34" charset="0"/>
              </a:rPr>
              <a:t>1</a:t>
            </a:r>
            <a:r>
              <a:rPr lang="pt-PT" sz="16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pt-PT" sz="1600" dirty="0" smtClean="0">
                <a:latin typeface="Arial" pitchFamily="34" charset="0"/>
                <a:cs typeface="Arial" pitchFamily="34" charset="0"/>
              </a:rPr>
              <a:t>R</a:t>
            </a:r>
            <a:r>
              <a:rPr lang="pt-PT" sz="1600" dirty="0">
                <a:latin typeface="Arial" pitchFamily="34" charset="0"/>
                <a:cs typeface="Arial" pitchFamily="34" charset="0"/>
              </a:rPr>
              <a:t>. Hodak</a:t>
            </a:r>
            <a:r>
              <a:rPr lang="pt-PT" sz="1600" baseline="30000" dirty="0">
                <a:latin typeface="Arial" pitchFamily="34" charset="0"/>
                <a:cs typeface="Arial" pitchFamily="34" charset="0"/>
              </a:rPr>
              <a:t>2</a:t>
            </a:r>
            <a:r>
              <a:rPr lang="pt-PT" sz="1600" dirty="0">
                <a:latin typeface="Arial" pitchFamily="34" charset="0"/>
                <a:cs typeface="Arial" pitchFamily="34" charset="0"/>
              </a:rPr>
              <a:t>, M. Allibert</a:t>
            </a:r>
            <a:r>
              <a:rPr lang="pt-PT" sz="1600" baseline="30000" dirty="0">
                <a:latin typeface="Arial" pitchFamily="34" charset="0"/>
                <a:cs typeface="Arial" pitchFamily="34" charset="0"/>
              </a:rPr>
              <a:t>3</a:t>
            </a:r>
            <a:r>
              <a:rPr lang="pt-PT" sz="1600" dirty="0">
                <a:latin typeface="Arial" pitchFamily="34" charset="0"/>
                <a:cs typeface="Arial" pitchFamily="34" charset="0"/>
              </a:rPr>
              <a:t>, V. Ghetta</a:t>
            </a:r>
            <a:r>
              <a:rPr lang="pt-PT" sz="1600" baseline="30000" dirty="0">
                <a:latin typeface="Arial" pitchFamily="34" charset="0"/>
                <a:cs typeface="Arial" pitchFamily="34" charset="0"/>
              </a:rPr>
              <a:t>3</a:t>
            </a:r>
            <a:r>
              <a:rPr lang="pt-PT" sz="1600" dirty="0">
                <a:latin typeface="Arial" pitchFamily="34" charset="0"/>
                <a:cs typeface="Arial" pitchFamily="34" charset="0"/>
              </a:rPr>
              <a:t>, D. Heuer</a:t>
            </a:r>
            <a:r>
              <a:rPr lang="pt-PT" sz="1600" baseline="30000" dirty="0">
                <a:latin typeface="Arial" pitchFamily="34" charset="0"/>
                <a:cs typeface="Arial" pitchFamily="34" charset="0"/>
              </a:rPr>
              <a:t>3</a:t>
            </a:r>
            <a:r>
              <a:rPr lang="pt-PT" sz="1600" dirty="0">
                <a:latin typeface="Arial" pitchFamily="34" charset="0"/>
                <a:cs typeface="Arial" pitchFamily="34" charset="0"/>
              </a:rPr>
              <a:t>,  E. Noah</a:t>
            </a:r>
            <a:r>
              <a:rPr lang="pt-PT" sz="1600" baseline="30000" dirty="0">
                <a:latin typeface="Arial" pitchFamily="34" charset="0"/>
                <a:cs typeface="Arial" pitchFamily="34" charset="0"/>
              </a:rPr>
              <a:t>4</a:t>
            </a:r>
            <a:r>
              <a:rPr lang="pt-PT" sz="1600" dirty="0">
                <a:latin typeface="Arial" pitchFamily="34" charset="0"/>
                <a:cs typeface="Arial" pitchFamily="34" charset="0"/>
              </a:rPr>
              <a:t>, </a:t>
            </a:r>
            <a:r>
              <a:rPr lang="pt-PT" sz="1600" b="1" dirty="0">
                <a:latin typeface="Arial" pitchFamily="34" charset="0"/>
                <a:cs typeface="Arial" pitchFamily="34" charset="0"/>
              </a:rPr>
              <a:t>T. Stora</a:t>
            </a:r>
            <a:r>
              <a:rPr lang="pt-PT" sz="1600" b="1" baseline="30000" dirty="0">
                <a:latin typeface="Arial" pitchFamily="34" charset="0"/>
                <a:cs typeface="Arial" pitchFamily="34" charset="0"/>
              </a:rPr>
              <a:t>1</a:t>
            </a:r>
          </a:p>
          <a:p>
            <a:pPr algn="ctr"/>
            <a:r>
              <a:rPr lang="pt-PT" sz="1400" dirty="0" smtClean="0">
                <a:latin typeface="Arial" pitchFamily="34" charset="0"/>
                <a:cs typeface="Arial" pitchFamily="34" charset="0"/>
              </a:rPr>
              <a:t>TISD team </a:t>
            </a:r>
            <a:r>
              <a:rPr lang="pt-PT" sz="1400" i="1" dirty="0" smtClean="0">
                <a:latin typeface="Arial" pitchFamily="34" charset="0"/>
                <a:cs typeface="Arial" pitchFamily="34" charset="0"/>
              </a:rPr>
              <a:t>+ </a:t>
            </a:r>
            <a:r>
              <a:rPr lang="pt-PT" sz="1400" dirty="0" smtClean="0">
                <a:latin typeface="Arial" pitchFamily="34" charset="0"/>
                <a:cs typeface="Arial" pitchFamily="34" charset="0"/>
              </a:rPr>
              <a:t>MM-MME &amp; TE-VSC contributions </a:t>
            </a:r>
            <a:endParaRPr lang="pt-PT" sz="1400" baseline="3000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pt-PT" sz="1400" b="1" i="1" baseline="30000" dirty="0" smtClean="0">
                <a:latin typeface="Arial" pitchFamily="34" charset="0"/>
                <a:cs typeface="Arial" pitchFamily="34" charset="0"/>
              </a:rPr>
              <a:t>1 </a:t>
            </a:r>
            <a:r>
              <a:rPr lang="pt-PT" sz="1400" b="1" i="1" dirty="0">
                <a:latin typeface="Arial" pitchFamily="34" charset="0"/>
                <a:cs typeface="Arial" pitchFamily="34" charset="0"/>
              </a:rPr>
              <a:t>EN-STI-RBS</a:t>
            </a:r>
            <a:r>
              <a:rPr lang="pt-PT" sz="1400" i="1" dirty="0">
                <a:latin typeface="Arial" pitchFamily="34" charset="0"/>
                <a:cs typeface="Arial" pitchFamily="34" charset="0"/>
              </a:rPr>
              <a:t>, </a:t>
            </a:r>
            <a:r>
              <a:rPr lang="pt-PT" sz="1400" i="1" baseline="30000" dirty="0">
                <a:latin typeface="Arial" pitchFamily="34" charset="0"/>
                <a:cs typeface="Arial" pitchFamily="34" charset="0"/>
              </a:rPr>
              <a:t>2 </a:t>
            </a:r>
            <a:r>
              <a:rPr lang="pt-PT" sz="1400" i="1" dirty="0">
                <a:latin typeface="Arial" pitchFamily="34" charset="0"/>
                <a:cs typeface="Arial" pitchFamily="34" charset="0"/>
              </a:rPr>
              <a:t>Comenius University Bratislava, </a:t>
            </a:r>
            <a:r>
              <a:rPr lang="pt-PT" sz="1400" i="1" baseline="30000" dirty="0">
                <a:latin typeface="Arial" pitchFamily="34" charset="0"/>
                <a:cs typeface="Arial" pitchFamily="34" charset="0"/>
              </a:rPr>
              <a:t>3 </a:t>
            </a:r>
            <a:r>
              <a:rPr lang="pt-PT" sz="1400" i="1" dirty="0">
                <a:latin typeface="Arial" pitchFamily="34" charset="0"/>
                <a:cs typeface="Arial" pitchFamily="34" charset="0"/>
              </a:rPr>
              <a:t>LPSC Grenoble, </a:t>
            </a:r>
            <a:r>
              <a:rPr lang="pt-PT" sz="1400" i="1" baseline="30000" dirty="0">
                <a:latin typeface="Arial" pitchFamily="34" charset="0"/>
                <a:cs typeface="Arial" pitchFamily="34" charset="0"/>
              </a:rPr>
              <a:t>4 </a:t>
            </a:r>
            <a:r>
              <a:rPr lang="pt-PT" sz="1400" i="1" dirty="0">
                <a:latin typeface="Arial" pitchFamily="34" charset="0"/>
                <a:cs typeface="Arial" pitchFamily="34" charset="0"/>
              </a:rPr>
              <a:t>DPN, Univ. Genève</a:t>
            </a:r>
            <a:endParaRPr lang="pt-PT" sz="1400" i="1" baseline="30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71" y="4807058"/>
            <a:ext cx="3285061" cy="1978296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251520" y="4725144"/>
            <a:ext cx="311101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600" dirty="0">
                <a:latin typeface="Garamond" pitchFamily="18" charset="0"/>
                <a:cs typeface="Times New Roman" pitchFamily="18" charset="0"/>
              </a:rPr>
              <a:t>INTC – IS </a:t>
            </a:r>
            <a:r>
              <a:rPr lang="en-GB" sz="1600" dirty="0" smtClean="0">
                <a:latin typeface="Garamond" pitchFamily="18" charset="0"/>
                <a:cs typeface="Times New Roman" pitchFamily="18" charset="0"/>
              </a:rPr>
              <a:t>509</a:t>
            </a:r>
          </a:p>
          <a:p>
            <a:pPr algn="r"/>
            <a:r>
              <a:rPr lang="en-GB" sz="1600" b="1" dirty="0" smtClean="0">
                <a:latin typeface="Garamond" pitchFamily="18" charset="0"/>
                <a:cs typeface="Times New Roman" pitchFamily="18" charset="0"/>
              </a:rPr>
              <a:t> </a:t>
            </a:r>
            <a:r>
              <a:rPr lang="sk-SK" sz="1600" b="1" baseline="30000" dirty="0" smtClean="0">
                <a:latin typeface="Garamond" pitchFamily="18" charset="0"/>
                <a:ea typeface="DejaVu Sans" charset="0"/>
                <a:cs typeface="Times New Roman" pitchFamily="18" charset="0"/>
              </a:rPr>
              <a:t>18</a:t>
            </a:r>
            <a:r>
              <a:rPr lang="sk-SK" sz="1600" b="1" dirty="0" smtClean="0">
                <a:latin typeface="Garamond" pitchFamily="18" charset="0"/>
                <a:ea typeface="DejaVu Sans" charset="0"/>
                <a:cs typeface="Times New Roman" pitchFamily="18" charset="0"/>
              </a:rPr>
              <a:t>Ne</a:t>
            </a:r>
            <a:r>
              <a:rPr lang="en-GB" sz="1600" b="1" dirty="0" smtClean="0">
                <a:latin typeface="Garamond" pitchFamily="18" charset="0"/>
                <a:ea typeface="DejaVu Sans" charset="0"/>
                <a:cs typeface="Times New Roman" pitchFamily="18" charset="0"/>
              </a:rPr>
              <a:t>  ISOL beam </a:t>
            </a:r>
            <a:r>
              <a:rPr lang="en-GB" sz="1600" b="1" dirty="0" smtClean="0">
                <a:latin typeface="Garamond" pitchFamily="18" charset="0"/>
                <a:cs typeface="Times New Roman" pitchFamily="18" charset="0"/>
              </a:rPr>
              <a:t>@ ISOLDE</a:t>
            </a:r>
          </a:p>
          <a:p>
            <a:pPr algn="r"/>
            <a:r>
              <a:rPr lang="en-GB" sz="1600" dirty="0" smtClean="0">
                <a:latin typeface="Garamond" pitchFamily="18" charset="0"/>
                <a:cs typeface="Times New Roman" pitchFamily="18" charset="0"/>
              </a:rPr>
              <a:t>from static salt target:</a:t>
            </a:r>
          </a:p>
          <a:p>
            <a:pPr algn="r"/>
            <a:r>
              <a:rPr lang="en-GB" sz="1600" dirty="0">
                <a:latin typeface="Garamond" pitchFamily="18" charset="0"/>
                <a:cs typeface="Times New Roman" pitchFamily="18" charset="0"/>
              </a:rPr>
              <a:t>C</a:t>
            </a:r>
            <a:r>
              <a:rPr lang="en-GB" sz="1600" dirty="0" smtClean="0">
                <a:latin typeface="Garamond" pitchFamily="18" charset="0"/>
                <a:cs typeface="Times New Roman" pitchFamily="18" charset="0"/>
              </a:rPr>
              <a:t>oncept</a:t>
            </a:r>
          </a:p>
          <a:p>
            <a:pPr algn="r"/>
            <a:r>
              <a:rPr lang="en-GB" sz="1600" dirty="0" smtClean="0">
                <a:latin typeface="Garamond" pitchFamily="18" charset="0"/>
                <a:cs typeface="Times New Roman" pitchFamily="18" charset="0"/>
              </a:rPr>
              <a:t>Salt condensation</a:t>
            </a:r>
          </a:p>
          <a:p>
            <a:pPr algn="r"/>
            <a:r>
              <a:rPr lang="en-GB" sz="1600" dirty="0" smtClean="0">
                <a:latin typeface="Garamond" pitchFamily="18" charset="0"/>
                <a:cs typeface="Times New Roman" pitchFamily="18" charset="0"/>
              </a:rPr>
              <a:t>Yield,   </a:t>
            </a:r>
          </a:p>
          <a:p>
            <a:pPr algn="r"/>
            <a:r>
              <a:rPr lang="en-GB" sz="1600" dirty="0" smtClean="0">
                <a:latin typeface="Garamond" pitchFamily="18" charset="0"/>
                <a:cs typeface="Times New Roman" pitchFamily="18" charset="0"/>
              </a:rPr>
              <a:t>D</a:t>
            </a:r>
            <a:r>
              <a:rPr lang="en-GB" sz="1600" dirty="0">
                <a:latin typeface="Garamond" pitchFamily="18" charset="0"/>
                <a:cs typeface="Times New Roman" pitchFamily="18" charset="0"/>
              </a:rPr>
              <a:t> </a:t>
            </a:r>
            <a:r>
              <a:rPr lang="en-GB" sz="1600" dirty="0" smtClean="0">
                <a:latin typeface="Garamond" pitchFamily="18" charset="0"/>
                <a:cs typeface="Times New Roman" pitchFamily="18" charset="0"/>
              </a:rPr>
              <a:t>[m2/s</a:t>
            </a:r>
            <a:r>
              <a:rPr lang="en-GB" sz="1600" b="1" dirty="0" smtClean="0">
                <a:latin typeface="Garamond" pitchFamily="18" charset="0"/>
                <a:cs typeface="Times New Roman" pitchFamily="18" charset="0"/>
              </a:rPr>
              <a:t>]</a:t>
            </a:r>
            <a:endParaRPr lang="en-GB" sz="1600" dirty="0"/>
          </a:p>
        </p:txBody>
      </p:sp>
      <p:grpSp>
        <p:nvGrpSpPr>
          <p:cNvPr id="5" name="Group 31"/>
          <p:cNvGrpSpPr/>
          <p:nvPr/>
        </p:nvGrpSpPr>
        <p:grpSpPr>
          <a:xfrm>
            <a:off x="0" y="4408"/>
            <a:ext cx="1891778" cy="628945"/>
            <a:chOff x="1744374" y="5962067"/>
            <a:chExt cx="2799550" cy="930745"/>
          </a:xfrm>
        </p:grpSpPr>
        <p:pic>
          <p:nvPicPr>
            <p:cNvPr id="1026" name="Picture 2" descr="http://s1.e-monsite.com/2008/10/23/05/10822570095401b-etain-saliere-20et-20poivriere-jpg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679" r="50000" b="1"/>
            <a:stretch/>
          </p:blipFill>
          <p:spPr bwMode="auto">
            <a:xfrm rot="5400000">
              <a:off x="2079629" y="5626812"/>
              <a:ext cx="930745" cy="16012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6" cstate="screen"/>
            <a:srcRect/>
            <a:stretch>
              <a:fillRect/>
            </a:stretch>
          </p:blipFill>
          <p:spPr bwMode="auto">
            <a:xfrm>
              <a:off x="3315298" y="6120281"/>
              <a:ext cx="1228626" cy="6143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1" name="Rectangle 30"/>
            <p:cNvSpPr/>
            <p:nvPr/>
          </p:nvSpPr>
          <p:spPr>
            <a:xfrm>
              <a:off x="1744374" y="5962067"/>
              <a:ext cx="2799550" cy="89477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7" name="Group 34"/>
          <p:cNvGrpSpPr/>
          <p:nvPr/>
        </p:nvGrpSpPr>
        <p:grpSpPr>
          <a:xfrm>
            <a:off x="4611020" y="4038600"/>
            <a:ext cx="4450814" cy="2461324"/>
            <a:chOff x="1" y="3325472"/>
            <a:chExt cx="4450814" cy="2461324"/>
          </a:xfrm>
        </p:grpSpPr>
        <p:pic>
          <p:nvPicPr>
            <p:cNvPr id="33" name="Picture 31"/>
            <p:cNvPicPr/>
            <p:nvPr/>
          </p:nvPicPr>
          <p:blipFill rotWithShape="1">
            <a:blip r:embed="rId7" cstate="print"/>
            <a:srcRect r="26459" b="39205"/>
            <a:stretch/>
          </p:blipFill>
          <p:spPr bwMode="auto">
            <a:xfrm>
              <a:off x="1" y="3325472"/>
              <a:ext cx="4450814" cy="2461324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36" name="Picture 2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0623" y="3997786"/>
              <a:ext cx="3377907" cy="16832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39" name="Picture 2" descr="C:\Users\Tania Mendonça\Pictures\2012-05-28\20120528_13.JPG"/>
          <p:cNvPicPr>
            <a:picLocks noChangeAspect="1" noChangeArrowheads="1"/>
          </p:cNvPicPr>
          <p:nvPr/>
        </p:nvPicPr>
        <p:blipFill rotWithShape="1">
          <a:blip r:embed="rId9" cstate="print"/>
          <a:srcRect r="7810"/>
          <a:stretch/>
        </p:blipFill>
        <p:spPr bwMode="auto">
          <a:xfrm>
            <a:off x="30937" y="1520357"/>
            <a:ext cx="3532951" cy="2872769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grpSp>
        <p:nvGrpSpPr>
          <p:cNvPr id="9" name="Group 39"/>
          <p:cNvGrpSpPr/>
          <p:nvPr/>
        </p:nvGrpSpPr>
        <p:grpSpPr>
          <a:xfrm>
            <a:off x="6005142" y="1440798"/>
            <a:ext cx="3217796" cy="2620425"/>
            <a:chOff x="6005142" y="1340768"/>
            <a:chExt cx="3217796" cy="2620425"/>
          </a:xfrm>
        </p:grpSpPr>
        <p:grpSp>
          <p:nvGrpSpPr>
            <p:cNvPr id="10" name="Group 37"/>
            <p:cNvGrpSpPr/>
            <p:nvPr/>
          </p:nvGrpSpPr>
          <p:grpSpPr>
            <a:xfrm>
              <a:off x="6012160" y="1363983"/>
              <a:ext cx="3210778" cy="2597210"/>
              <a:chOff x="5897726" y="1363983"/>
              <a:chExt cx="3210778" cy="2597210"/>
            </a:xfrm>
          </p:grpSpPr>
          <p:grpSp>
            <p:nvGrpSpPr>
              <p:cNvPr id="12" name="Grupo 6"/>
              <p:cNvGrpSpPr/>
              <p:nvPr/>
            </p:nvGrpSpPr>
            <p:grpSpPr>
              <a:xfrm>
                <a:off x="6022593" y="1477868"/>
                <a:ext cx="3085911" cy="2113993"/>
                <a:chOff x="-4249056" y="404664"/>
                <a:chExt cx="5814432" cy="2662225"/>
              </a:xfrm>
            </p:grpSpPr>
            <p:sp>
              <p:nvSpPr>
                <p:cNvPr id="13" name="Rectângulo 7"/>
                <p:cNvSpPr/>
                <p:nvPr/>
              </p:nvSpPr>
              <p:spPr>
                <a:xfrm>
                  <a:off x="-4212976" y="404664"/>
                  <a:ext cx="5472608" cy="252028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PT" sz="1400"/>
                </a:p>
              </p:txBody>
            </p:sp>
            <p:grpSp>
              <p:nvGrpSpPr>
                <p:cNvPr id="14" name="Grupo 33"/>
                <p:cNvGrpSpPr>
                  <a:grpSpLocks/>
                </p:cNvGrpSpPr>
                <p:nvPr/>
              </p:nvGrpSpPr>
              <p:grpSpPr bwMode="auto">
                <a:xfrm>
                  <a:off x="-4249056" y="548676"/>
                  <a:ext cx="5814432" cy="2518213"/>
                  <a:chOff x="-483478" y="4543229"/>
                  <a:chExt cx="5814790" cy="2517448"/>
                </a:xfrm>
                <a:noFill/>
              </p:grpSpPr>
              <p:sp>
                <p:nvSpPr>
                  <p:cNvPr id="15" name="CaixaDeTexto 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-447395" y="5002627"/>
                    <a:ext cx="1549400" cy="602751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pPr algn="ctr"/>
                    <a:r>
                      <a:rPr lang="pt-PT" sz="1400" b="1" dirty="0">
                        <a:latin typeface="Garamond" pitchFamily="18" charset="0"/>
                      </a:rPr>
                      <a:t>6mA</a:t>
                    </a:r>
                  </a:p>
                  <a:p>
                    <a:pPr algn="ctr"/>
                    <a:r>
                      <a:rPr lang="pt-PT" sz="1400" b="1" dirty="0">
                        <a:latin typeface="Garamond" pitchFamily="18" charset="0"/>
                      </a:rPr>
                      <a:t>160MeV</a:t>
                    </a:r>
                  </a:p>
                </p:txBody>
              </p:sp>
              <p:grpSp>
                <p:nvGrpSpPr>
                  <p:cNvPr id="16" name="Grupo 32"/>
                  <p:cNvGrpSpPr>
                    <a:grpSpLocks/>
                  </p:cNvGrpSpPr>
                  <p:nvPr/>
                </p:nvGrpSpPr>
                <p:grpSpPr bwMode="auto">
                  <a:xfrm>
                    <a:off x="670541" y="4543229"/>
                    <a:ext cx="4660771" cy="2420126"/>
                    <a:chOff x="154610" y="4568811"/>
                    <a:chExt cx="4660771" cy="2420126"/>
                  </a:xfrm>
                  <a:grpFill/>
                </p:grpSpPr>
                <p:pic>
                  <p:nvPicPr>
                    <p:cNvPr id="18" name="Picture 2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0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383661" y="4568811"/>
                      <a:ext cx="3756291" cy="2124299"/>
                    </a:xfrm>
                    <a:prstGeom prst="rect">
                      <a:avLst/>
                    </a:prstGeom>
                    <a:grpFill/>
                    <a:ln w="9525">
                      <a:noFill/>
                      <a:round/>
                      <a:headEnd/>
                      <a:tailEnd/>
                    </a:ln>
                  </p:spPr>
                </p:pic>
                <p:sp>
                  <p:nvSpPr>
                    <p:cNvPr id="19" name="CaixaDeTexto 8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2759334" y="4614858"/>
                      <a:ext cx="2056047" cy="387477"/>
                    </a:xfrm>
                    <a:prstGeom prst="rect">
                      <a:avLst/>
                    </a:prstGeom>
                    <a:grp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square">
                      <a:spAutoFit/>
                    </a:bodyPr>
                    <a:lstStyle/>
                    <a:p>
                      <a:pPr algn="ctr"/>
                      <a:r>
                        <a:rPr lang="pt-PT" sz="1400" b="1" dirty="0">
                          <a:latin typeface="Garamond" pitchFamily="18" charset="0"/>
                        </a:rPr>
                        <a:t>2.1 L/s</a:t>
                      </a:r>
                    </a:p>
                  </p:txBody>
                </p:sp>
                <p:sp>
                  <p:nvSpPr>
                    <p:cNvPr id="21" name="CaixaDeTexto 11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54610" y="4649728"/>
                      <a:ext cx="2460631" cy="387477"/>
                    </a:xfrm>
                    <a:prstGeom prst="rect">
                      <a:avLst/>
                    </a:prstGeom>
                    <a:grp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square">
                      <a:spAutoFit/>
                    </a:bodyPr>
                    <a:lstStyle/>
                    <a:p>
                      <a:pPr algn="ctr"/>
                      <a:r>
                        <a:rPr lang="pt-PT" sz="1400" b="1" dirty="0">
                          <a:latin typeface="Garamond" pitchFamily="18" charset="0"/>
                        </a:rPr>
                        <a:t>7.5x24x15cm</a:t>
                      </a:r>
                    </a:p>
                  </p:txBody>
                </p:sp>
                <p:sp>
                  <p:nvSpPr>
                    <p:cNvPr id="22" name="CaixaDeTexto 12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417966" y="6601460"/>
                      <a:ext cx="2226457" cy="387477"/>
                    </a:xfrm>
                    <a:prstGeom prst="rect">
                      <a:avLst/>
                    </a:prstGeom>
                    <a:grp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square">
                      <a:spAutoFit/>
                    </a:bodyPr>
                    <a:lstStyle/>
                    <a:p>
                      <a:pPr algn="ctr"/>
                      <a:r>
                        <a:rPr lang="pt-PT" sz="1400" b="1" dirty="0">
                          <a:latin typeface="Garamond" pitchFamily="18" charset="0"/>
                        </a:rPr>
                        <a:t>40x15x15cm</a:t>
                      </a:r>
                    </a:p>
                  </p:txBody>
                </p:sp>
              </p:grpSp>
              <p:sp>
                <p:nvSpPr>
                  <p:cNvPr id="17" name="CaixaDeTexto 1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-483478" y="5961542"/>
                    <a:ext cx="1547813" cy="1099135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pPr algn="ctr"/>
                    <a:r>
                      <a:rPr lang="pt-PT" sz="1400" b="1" dirty="0" err="1">
                        <a:latin typeface="Garamond" pitchFamily="18" charset="0"/>
                      </a:rPr>
                      <a:t>Transfer</a:t>
                    </a:r>
                    <a:r>
                      <a:rPr lang="pt-PT" sz="1400" b="1" dirty="0">
                        <a:latin typeface="Garamond" pitchFamily="18" charset="0"/>
                      </a:rPr>
                      <a:t> </a:t>
                    </a:r>
                    <a:r>
                      <a:rPr lang="pt-PT" sz="1400" b="1" dirty="0" err="1">
                        <a:latin typeface="Garamond" pitchFamily="18" charset="0"/>
                      </a:rPr>
                      <a:t>line</a:t>
                    </a:r>
                    <a:r>
                      <a:rPr lang="pt-PT" sz="1400" b="1" dirty="0">
                        <a:latin typeface="Garamond" pitchFamily="18" charset="0"/>
                      </a:rPr>
                      <a:t> </a:t>
                    </a:r>
                  </a:p>
                  <a:p>
                    <a:pPr algn="ctr"/>
                    <a:r>
                      <a:rPr lang="pt-PT" sz="1400" b="1" dirty="0">
                        <a:latin typeface="Garamond" pitchFamily="18" charset="0"/>
                      </a:rPr>
                      <a:t>to </a:t>
                    </a:r>
                    <a:r>
                      <a:rPr lang="pt-PT" sz="1400" b="1" dirty="0" err="1">
                        <a:latin typeface="Garamond" pitchFamily="18" charset="0"/>
                      </a:rPr>
                      <a:t>ion</a:t>
                    </a:r>
                    <a:r>
                      <a:rPr lang="pt-PT" sz="1400" b="1" dirty="0">
                        <a:latin typeface="Garamond" pitchFamily="18" charset="0"/>
                      </a:rPr>
                      <a:t> </a:t>
                    </a:r>
                    <a:r>
                      <a:rPr lang="pt-PT" sz="1400" b="1" dirty="0" err="1">
                        <a:latin typeface="Garamond" pitchFamily="18" charset="0"/>
                      </a:rPr>
                      <a:t>source</a:t>
                    </a:r>
                    <a:endParaRPr lang="pt-PT" sz="1400" b="1" dirty="0">
                      <a:latin typeface="Garamond" pitchFamily="18" charset="0"/>
                    </a:endParaRPr>
                  </a:p>
                </p:txBody>
              </p:sp>
            </p:grpSp>
          </p:grpSp>
          <p:sp>
            <p:nvSpPr>
              <p:cNvPr id="4" name="TextBox 3"/>
              <p:cNvSpPr txBox="1"/>
              <p:nvPr/>
            </p:nvSpPr>
            <p:spPr>
              <a:xfrm>
                <a:off x="6614708" y="3558987"/>
                <a:ext cx="215155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 smtClean="0"/>
                  <a:t>CERN-2010-03 p110</a:t>
                </a:r>
                <a:endParaRPr lang="en-GB" dirty="0"/>
              </a:p>
            </p:txBody>
          </p:sp>
          <p:sp>
            <p:nvSpPr>
              <p:cNvPr id="37" name="Rectangle 36"/>
              <p:cNvSpPr/>
              <p:nvPr/>
            </p:nvSpPr>
            <p:spPr>
              <a:xfrm>
                <a:off x="5897726" y="1363983"/>
                <a:ext cx="3094777" cy="259721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23" name="Rectângulo 18"/>
            <p:cNvSpPr/>
            <p:nvPr/>
          </p:nvSpPr>
          <p:spPr>
            <a:xfrm>
              <a:off x="6005142" y="1340768"/>
              <a:ext cx="310336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lang="pt-PT" b="1" baseline="30000" dirty="0" smtClean="0">
                  <a:latin typeface="Garamond" pitchFamily="18" charset="0"/>
                  <a:ea typeface="DejaVu Sans" charset="0"/>
                  <a:cs typeface="Times New Roman" pitchFamily="18" charset="0"/>
                </a:rPr>
                <a:t>23</a:t>
              </a:r>
              <a:r>
                <a:rPr lang="pt-PT" b="1" dirty="0" smtClean="0">
                  <a:latin typeface="Garamond" pitchFamily="18" charset="0"/>
                  <a:ea typeface="DejaVu Sans" charset="0"/>
                  <a:cs typeface="Times New Roman" pitchFamily="18" charset="0"/>
                </a:rPr>
                <a:t>Na</a:t>
              </a:r>
              <a:r>
                <a:rPr lang="sk-SK" b="1" dirty="0" smtClean="0">
                  <a:latin typeface="Garamond" pitchFamily="18" charset="0"/>
                  <a:ea typeface="DejaVu Sans" charset="0"/>
                  <a:cs typeface="Times New Roman" pitchFamily="18" charset="0"/>
                </a:rPr>
                <a:t>(p, </a:t>
              </a:r>
              <a:r>
                <a:rPr lang="pt-PT" b="1" dirty="0" smtClean="0">
                  <a:latin typeface="Garamond" pitchFamily="18" charset="0"/>
                  <a:ea typeface="DejaVu Sans" charset="0"/>
                  <a:cs typeface="Times New Roman" pitchFamily="18" charset="0"/>
                </a:rPr>
                <a:t>X</a:t>
              </a:r>
              <a:r>
                <a:rPr lang="sk-SK" b="1" dirty="0" smtClean="0">
                  <a:latin typeface="Garamond" pitchFamily="18" charset="0"/>
                  <a:ea typeface="DejaVu Sans" charset="0"/>
                  <a:cs typeface="Times New Roman" pitchFamily="18" charset="0"/>
                </a:rPr>
                <a:t>)</a:t>
              </a:r>
              <a:r>
                <a:rPr lang="sk-SK" b="1" baseline="30000" dirty="0" smtClean="0">
                  <a:latin typeface="Garamond" pitchFamily="18" charset="0"/>
                  <a:ea typeface="DejaVu Sans" charset="0"/>
                  <a:cs typeface="Times New Roman" pitchFamily="18" charset="0"/>
                </a:rPr>
                <a:t>18</a:t>
              </a:r>
              <a:r>
                <a:rPr lang="sk-SK" b="1" dirty="0" smtClean="0">
                  <a:latin typeface="Garamond" pitchFamily="18" charset="0"/>
                  <a:ea typeface="DejaVu Sans" charset="0"/>
                  <a:cs typeface="Times New Roman" pitchFamily="18" charset="0"/>
                </a:rPr>
                <a:t>Ne</a:t>
              </a:r>
              <a:r>
                <a:rPr lang="en-GB" b="1" dirty="0" smtClean="0">
                  <a:latin typeface="Garamond" pitchFamily="18" charset="0"/>
                  <a:ea typeface="DejaVu Sans" charset="0"/>
                  <a:cs typeface="Times New Roman" pitchFamily="18" charset="0"/>
                </a:rPr>
                <a:t>,</a:t>
              </a:r>
              <a:r>
                <a:rPr lang="pt-PT" b="1" dirty="0" smtClean="0">
                  <a:latin typeface="Garamond" pitchFamily="18" charset="0"/>
                  <a:ea typeface="DejaVu Sans" charset="0"/>
                  <a:cs typeface="Times New Roman" pitchFamily="18" charset="0"/>
                </a:rPr>
                <a:t> </a:t>
              </a:r>
              <a:r>
                <a:rPr lang="pt-PT" b="1" baseline="30000" dirty="0" smtClean="0">
                  <a:latin typeface="Garamond" pitchFamily="18" charset="0"/>
                  <a:ea typeface="DejaVu Sans" charset="0"/>
                  <a:cs typeface="Times New Roman" pitchFamily="18" charset="0"/>
                </a:rPr>
                <a:t>19</a:t>
              </a:r>
              <a:r>
                <a:rPr lang="pt-PT" b="1" dirty="0" smtClean="0">
                  <a:latin typeface="Garamond" pitchFamily="18" charset="0"/>
                  <a:ea typeface="DejaVu Sans" charset="0"/>
                  <a:cs typeface="Times New Roman" pitchFamily="18" charset="0"/>
                </a:rPr>
                <a:t>F</a:t>
              </a:r>
              <a:r>
                <a:rPr lang="sk-SK" b="1" dirty="0" smtClean="0">
                  <a:latin typeface="Garamond" pitchFamily="18" charset="0"/>
                  <a:ea typeface="DejaVu Sans" charset="0"/>
                  <a:cs typeface="Times New Roman" pitchFamily="18" charset="0"/>
                </a:rPr>
                <a:t>(p,</a:t>
              </a:r>
              <a:r>
                <a:rPr lang="pt-PT" b="1" dirty="0" smtClean="0">
                  <a:latin typeface="Garamond" pitchFamily="18" charset="0"/>
                  <a:ea typeface="DejaVu Sans" charset="0"/>
                  <a:cs typeface="Times New Roman" pitchFamily="18" charset="0"/>
                </a:rPr>
                <a:t>2n</a:t>
              </a:r>
              <a:r>
                <a:rPr lang="sk-SK" b="1" dirty="0" smtClean="0">
                  <a:latin typeface="Garamond" pitchFamily="18" charset="0"/>
                  <a:ea typeface="DejaVu Sans" charset="0"/>
                  <a:cs typeface="Times New Roman" pitchFamily="18" charset="0"/>
                </a:rPr>
                <a:t>)</a:t>
              </a:r>
              <a:r>
                <a:rPr lang="sk-SK" b="1" baseline="30000" dirty="0" smtClean="0">
                  <a:latin typeface="Garamond" pitchFamily="18" charset="0"/>
                  <a:ea typeface="DejaVu Sans" charset="0"/>
                  <a:cs typeface="Times New Roman" pitchFamily="18" charset="0"/>
                </a:rPr>
                <a:t>18</a:t>
              </a:r>
              <a:r>
                <a:rPr lang="sk-SK" b="1" dirty="0" smtClean="0">
                  <a:latin typeface="Garamond" pitchFamily="18" charset="0"/>
                  <a:ea typeface="DejaVu Sans" charset="0"/>
                  <a:cs typeface="Times New Roman" pitchFamily="18" charset="0"/>
                </a:rPr>
                <a:t>Ne</a:t>
              </a:r>
              <a:endParaRPr lang="en-US" b="1" dirty="0" smtClean="0">
                <a:latin typeface="Garamond" pitchFamily="18" charset="0"/>
                <a:ea typeface="DejaVu Sans" charset="0"/>
                <a:cs typeface="Times New Roman" pitchFamily="18" charset="0"/>
              </a:endParaRPr>
            </a:p>
          </p:txBody>
        </p:sp>
      </p:grpSp>
      <p:sp>
        <p:nvSpPr>
          <p:cNvPr id="42" name="TextBox 41"/>
          <p:cNvSpPr txBox="1"/>
          <p:nvPr/>
        </p:nvSpPr>
        <p:spPr>
          <a:xfrm>
            <a:off x="3347864" y="3024974"/>
            <a:ext cx="2581673" cy="341632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lIns="36000" rIns="36000" rtlCol="0">
            <a:spAutoFit/>
          </a:bodyPr>
          <a:lstStyle/>
          <a:p>
            <a:r>
              <a:rPr lang="en-GB" u="sng" dirty="0" smtClean="0"/>
              <a:t>Technical achievements</a:t>
            </a:r>
            <a:r>
              <a:rPr lang="en-GB" dirty="0" smtClean="0"/>
              <a:t>:</a:t>
            </a:r>
          </a:p>
          <a:p>
            <a:endParaRPr lang="en-GB" dirty="0" smtClean="0"/>
          </a:p>
          <a:p>
            <a:r>
              <a:rPr lang="en-GB" dirty="0" smtClean="0"/>
              <a:t>Haynes 242 Alloy</a:t>
            </a:r>
          </a:p>
          <a:p>
            <a:r>
              <a:rPr lang="en-GB" dirty="0" smtClean="0"/>
              <a:t>(special machining,</a:t>
            </a:r>
          </a:p>
          <a:p>
            <a:r>
              <a:rPr lang="en-GB" dirty="0" smtClean="0"/>
              <a:t>corrosion resistant)</a:t>
            </a:r>
          </a:p>
          <a:p>
            <a:r>
              <a:rPr lang="en-GB" dirty="0" err="1" smtClean="0"/>
              <a:t>NaFLiF</a:t>
            </a:r>
            <a:r>
              <a:rPr lang="en-GB" dirty="0" smtClean="0"/>
              <a:t> </a:t>
            </a:r>
            <a:r>
              <a:rPr lang="en-GB" dirty="0" err="1" smtClean="0"/>
              <a:t>eutect</a:t>
            </a:r>
            <a:r>
              <a:rPr lang="en-GB" dirty="0" smtClean="0"/>
              <a:t>. synthesis</a:t>
            </a:r>
          </a:p>
          <a:p>
            <a:r>
              <a:rPr lang="en-GB" dirty="0" smtClean="0"/>
              <a:t>Salt </a:t>
            </a:r>
            <a:r>
              <a:rPr lang="en-GB" dirty="0" err="1" smtClean="0"/>
              <a:t>vapor</a:t>
            </a:r>
            <a:r>
              <a:rPr lang="en-GB" dirty="0" smtClean="0"/>
              <a:t> condensation</a:t>
            </a:r>
          </a:p>
          <a:p>
            <a:r>
              <a:rPr lang="en-GB" dirty="0" smtClean="0"/>
              <a:t>(phase diagram, hydrolysis, </a:t>
            </a:r>
          </a:p>
          <a:p>
            <a:r>
              <a:rPr lang="en-GB" dirty="0" err="1" smtClean="0"/>
              <a:t>Fluka</a:t>
            </a:r>
            <a:r>
              <a:rPr lang="en-GB" dirty="0" smtClean="0"/>
              <a:t>, ANSYS, </a:t>
            </a:r>
          </a:p>
          <a:p>
            <a:r>
              <a:rPr lang="en-GB" dirty="0" err="1" smtClean="0"/>
              <a:t>Ta+Alumina</a:t>
            </a:r>
            <a:r>
              <a:rPr lang="en-GB" dirty="0" smtClean="0"/>
              <a:t> oven</a:t>
            </a:r>
          </a:p>
          <a:p>
            <a:r>
              <a:rPr lang="en-GB" dirty="0" smtClean="0"/>
              <a:t>Thermocouples)</a:t>
            </a:r>
          </a:p>
          <a:p>
            <a:r>
              <a:rPr lang="en-GB" b="1" dirty="0" smtClean="0"/>
              <a:t>Online with Protons !</a:t>
            </a:r>
            <a:endParaRPr lang="en-GB" b="1" dirty="0"/>
          </a:p>
        </p:txBody>
      </p:sp>
      <p:sp>
        <p:nvSpPr>
          <p:cNvPr id="41" name="CaixaDeTexto 12"/>
          <p:cNvSpPr txBox="1">
            <a:spLocks noChangeArrowheads="1"/>
          </p:cNvSpPr>
          <p:nvPr/>
        </p:nvSpPr>
        <p:spPr bwMode="auto">
          <a:xfrm>
            <a:off x="8213365" y="2952966"/>
            <a:ext cx="82313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PT" sz="1400" b="1" dirty="0" smtClean="0">
                <a:latin typeface="Garamond" pitchFamily="18" charset="0"/>
              </a:rPr>
              <a:t>800kW</a:t>
            </a:r>
            <a:endParaRPr lang="pt-PT" sz="1400" b="1" dirty="0">
              <a:latin typeface="Garamond" pitchFamily="18" charset="0"/>
            </a:endParaRPr>
          </a:p>
        </p:txBody>
      </p:sp>
      <p:grpSp>
        <p:nvGrpSpPr>
          <p:cNvPr id="20" name="Group 4"/>
          <p:cNvGrpSpPr/>
          <p:nvPr/>
        </p:nvGrpSpPr>
        <p:grpSpPr>
          <a:xfrm>
            <a:off x="4120606" y="1555805"/>
            <a:ext cx="2016421" cy="1477945"/>
            <a:chOff x="4120606" y="1455775"/>
            <a:chExt cx="2016421" cy="1477945"/>
          </a:xfrm>
        </p:grpSpPr>
        <p:pic>
          <p:nvPicPr>
            <p:cNvPr id="27" name="Imagem 19" descr="DSCN0102.JPG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154472" y="1455775"/>
              <a:ext cx="1775065" cy="1331299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</p:pic>
        <p:pic>
          <p:nvPicPr>
            <p:cNvPr id="29" name="Picture 25" descr="G:\Departments\EN\Groups\MME\MM\Metallurgy\MEB-Leo 430\Norberto\ISOLDE Molten salts\FL1 2kx_2 area.tif"/>
            <p:cNvPicPr/>
            <p:nvPr/>
          </p:nvPicPr>
          <p:blipFill rotWithShape="1">
            <a:blip r:embed="rId12" cstate="print"/>
            <a:srcRect t="50000" r="34661"/>
            <a:stretch/>
          </p:blipFill>
          <p:spPr bwMode="auto">
            <a:xfrm>
              <a:off x="4877694" y="2141479"/>
              <a:ext cx="1051843" cy="6483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8" name="CaixaDeTexto 25"/>
            <p:cNvSpPr txBox="1">
              <a:spLocks noChangeArrowheads="1"/>
            </p:cNvSpPr>
            <p:nvPr/>
          </p:nvSpPr>
          <p:spPr bwMode="auto">
            <a:xfrm>
              <a:off x="4120606" y="1456392"/>
              <a:ext cx="2016421" cy="14773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pt-PT" b="1" dirty="0" smtClean="0">
                  <a:solidFill>
                    <a:schemeClr val="bg1"/>
                  </a:solidFill>
                  <a:latin typeface="Garamond" pitchFamily="18" charset="0"/>
                </a:rPr>
                <a:t>NaF:LiF (39-61% eutectic</a:t>
              </a:r>
            </a:p>
            <a:p>
              <a:endParaRPr lang="pt-PT" b="1" dirty="0">
                <a:solidFill>
                  <a:schemeClr val="bg1"/>
                </a:solidFill>
                <a:latin typeface="Garamond" pitchFamily="18" charset="0"/>
              </a:endParaRPr>
            </a:p>
            <a:p>
              <a:endParaRPr lang="pt-PT" b="1" dirty="0" smtClean="0">
                <a:solidFill>
                  <a:schemeClr val="bg1"/>
                </a:solidFill>
                <a:latin typeface="Garamond" pitchFamily="18" charset="0"/>
              </a:endParaRPr>
            </a:p>
            <a:p>
              <a:r>
                <a:rPr lang="pt-PT" b="1" dirty="0" smtClean="0">
                  <a:solidFill>
                    <a:schemeClr val="bg1"/>
                  </a:solidFill>
                  <a:latin typeface="Garamond" pitchFamily="18" charset="0"/>
                </a:rPr>
                <a:t>melt 650C)</a:t>
              </a:r>
              <a:endParaRPr lang="pt-PT" b="1" dirty="0">
                <a:solidFill>
                  <a:schemeClr val="bg1"/>
                </a:solidFill>
                <a:latin typeface="Garamond" pitchFamily="18" charset="0"/>
              </a:endParaRPr>
            </a:p>
          </p:txBody>
        </p:sp>
      </p:grpSp>
      <p:pic>
        <p:nvPicPr>
          <p:cNvPr id="43" name="Picture 10" descr="C:\Users\Tania Mendonça\Pictures\2012-05-30\20120530_5.JPG"/>
          <p:cNvPicPr>
            <a:picLocks noChangeAspect="1" noChangeArrowheads="1"/>
          </p:cNvPicPr>
          <p:nvPr/>
        </p:nvPicPr>
        <p:blipFill rotWithShape="1">
          <a:blip r:embed="rId13" cstate="print"/>
          <a:srcRect l="66353" b="51517"/>
          <a:stretch/>
        </p:blipFill>
        <p:spPr bwMode="auto">
          <a:xfrm>
            <a:off x="1891778" y="3260743"/>
            <a:ext cx="1373376" cy="148418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15254598"/>
      </p:ext>
    </p:extLst>
  </p:cSld>
  <p:clrMapOvr>
    <a:masterClrMapping/>
  </p:clrMapOvr>
  <p:transition advTm="39234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CDC2F-4223-433C-A3A8-C35EFD14A409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676400" y="533400"/>
            <a:ext cx="5898232" cy="792088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3600" b="1" dirty="0" smtClean="0">
                <a:solidFill>
                  <a:srgbClr val="004E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Handling optimisation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5536" y="1971412"/>
            <a:ext cx="6139758" cy="43088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 </a:t>
            </a:r>
            <a:r>
              <a:rPr lang="en-US" sz="2000" b="1" u="sng" dirty="0" smtClean="0"/>
              <a:t>New remote handling vehicle</a:t>
            </a:r>
          </a:p>
          <a:p>
            <a:pPr>
              <a:buFont typeface="Arial" pitchFamily="34" charset="0"/>
              <a:buChar char="•"/>
            </a:pPr>
            <a:endParaRPr lang="en-US" b="1" u="sng" dirty="0" smtClean="0"/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Project under inquiry (by Keith </a:t>
            </a:r>
            <a:r>
              <a:rPr lang="en-US" dirty="0" err="1" smtClean="0"/>
              <a:t>Kersaw</a:t>
            </a:r>
            <a:r>
              <a:rPr lang="en-US" dirty="0" smtClean="0"/>
              <a:t> &amp; Stefano Marzari)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Informal market survey and potential suppliers visit done</a:t>
            </a:r>
          </a:p>
          <a:p>
            <a:pPr lvl="1">
              <a:buFont typeface="Symbol" pitchFamily="18" charset="2"/>
              <a:buChar char="Þ"/>
            </a:pPr>
            <a:endParaRPr lang="en-US" dirty="0" smtClean="0"/>
          </a:p>
          <a:p>
            <a:pPr lvl="1">
              <a:buFont typeface="Symbol" pitchFamily="18" charset="2"/>
              <a:buChar char="Þ"/>
            </a:pPr>
            <a:r>
              <a:rPr lang="en-US" dirty="0" smtClean="0"/>
              <a:t>Reduction of risks for hot target transportation</a:t>
            </a:r>
          </a:p>
          <a:p>
            <a:pPr lvl="1"/>
            <a:endParaRPr lang="en-US" dirty="0" smtClean="0"/>
          </a:p>
          <a:p>
            <a:pPr lvl="1">
              <a:buFont typeface="Symbol" pitchFamily="18" charset="2"/>
              <a:buChar char="Þ"/>
            </a:pPr>
            <a:r>
              <a:rPr lang="en-US" dirty="0" smtClean="0"/>
              <a:t>Add new functionalities and flexibilities like:</a:t>
            </a:r>
          </a:p>
          <a:p>
            <a:pPr lvl="2">
              <a:buFontTx/>
              <a:buChar char="-"/>
            </a:pPr>
            <a:r>
              <a:rPr lang="en-US" sz="1600" dirty="0" smtClean="0"/>
              <a:t>Hot target autopsy</a:t>
            </a:r>
          </a:p>
          <a:p>
            <a:pPr lvl="2">
              <a:buFontTx/>
              <a:buChar char="-"/>
            </a:pPr>
            <a:r>
              <a:rPr lang="en-US" sz="1600" dirty="0" smtClean="0"/>
              <a:t>Increase re-use of old targets for Isolde facility</a:t>
            </a:r>
          </a:p>
          <a:p>
            <a:pPr lvl="2">
              <a:buFontTx/>
              <a:buChar char="-"/>
            </a:pPr>
            <a:r>
              <a:rPr lang="en-US" sz="1600" dirty="0" smtClean="0"/>
              <a:t>Recovery/backup of </a:t>
            </a:r>
            <a:r>
              <a:rPr lang="en-US" sz="1600" dirty="0" err="1" smtClean="0"/>
              <a:t>Kuka</a:t>
            </a:r>
            <a:r>
              <a:rPr lang="en-US" sz="1600" dirty="0" smtClean="0"/>
              <a:t> Robots</a:t>
            </a:r>
          </a:p>
          <a:p>
            <a:pPr lvl="2">
              <a:buFontTx/>
              <a:buChar char="-"/>
            </a:pPr>
            <a:r>
              <a:rPr lang="en-US" sz="1600" dirty="0" smtClean="0"/>
              <a:t>Camera inspections</a:t>
            </a:r>
          </a:p>
          <a:p>
            <a:pPr lvl="2">
              <a:buFontTx/>
              <a:buChar char="-"/>
            </a:pPr>
            <a:endParaRPr lang="en-US" sz="1600" dirty="0" smtClean="0"/>
          </a:p>
          <a:p>
            <a:pPr lvl="1">
              <a:buFont typeface="Symbol"/>
              <a:buChar char="Þ"/>
            </a:pPr>
            <a:r>
              <a:rPr lang="en-US" sz="1600" dirty="0" smtClean="0"/>
              <a:t>Simplifications in ALARA committees</a:t>
            </a:r>
          </a:p>
          <a:p>
            <a:pPr lvl="1"/>
            <a:endParaRPr lang="en-US" sz="1600" dirty="0" smtClean="0"/>
          </a:p>
          <a:p>
            <a:pPr lvl="2">
              <a:buFontTx/>
              <a:buChar char="-"/>
            </a:pPr>
            <a:endParaRPr lang="en-US" sz="1600" dirty="0" smtClean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15669" y="2708920"/>
            <a:ext cx="2120828" cy="1985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40216" y="4941168"/>
            <a:ext cx="2084040" cy="1729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6852811" y="4686069"/>
            <a:ext cx="22557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Possible design examples</a:t>
            </a:r>
            <a:endParaRPr lang="en-US" sz="1400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04248" y="116632"/>
            <a:ext cx="21367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 for your attention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Acknowledgements</a:t>
            </a:r>
          </a:p>
          <a:p>
            <a:pPr lvl="1"/>
            <a:r>
              <a:rPr lang="en-US" dirty="0" smtClean="0"/>
              <a:t>A-P. Bernardes</a:t>
            </a:r>
          </a:p>
          <a:p>
            <a:pPr lvl="1"/>
            <a:r>
              <a:rPr lang="en-US" dirty="0" smtClean="0"/>
              <a:t>S. Marzari</a:t>
            </a:r>
          </a:p>
          <a:p>
            <a:pPr lvl="1"/>
            <a:r>
              <a:rPr lang="en-US" dirty="0" smtClean="0"/>
              <a:t>A. Stadler</a:t>
            </a:r>
          </a:p>
          <a:p>
            <a:pPr lvl="1"/>
            <a:r>
              <a:rPr lang="en-US" dirty="0" smtClean="0"/>
              <a:t>T. Stora</a:t>
            </a:r>
          </a:p>
          <a:p>
            <a:pPr lvl="1"/>
            <a:r>
              <a:rPr lang="en-US" dirty="0" smtClean="0"/>
              <a:t>GS-ASE, BE-OP</a:t>
            </a:r>
          </a:p>
          <a:p>
            <a:pPr lvl="1"/>
            <a:r>
              <a:rPr lang="en-US" dirty="0" smtClean="0"/>
              <a:t>D. Voulot</a:t>
            </a:r>
          </a:p>
          <a:p>
            <a:pPr lvl="1"/>
            <a:r>
              <a:rPr lang="en-US" dirty="0" smtClean="0"/>
              <a:t>V. Fedosseev</a:t>
            </a:r>
          </a:p>
          <a:p>
            <a:pPr lvl="1"/>
            <a:r>
              <a:rPr lang="en-US" dirty="0" smtClean="0"/>
              <a:t>L. Hernandez, V. Vlachoudis</a:t>
            </a:r>
          </a:p>
          <a:p>
            <a:pPr lvl="1"/>
            <a:r>
              <a:rPr lang="en-US" dirty="0" smtClean="0"/>
              <a:t>J-L. Grenard, B. Feral, K. Kershaw</a:t>
            </a:r>
          </a:p>
          <a:p>
            <a:pPr lvl="1"/>
            <a:r>
              <a:rPr lang="en-US" dirty="0" smtClean="0"/>
              <a:t>A. Polato</a:t>
            </a:r>
          </a:p>
          <a:p>
            <a:pPr lvl="1"/>
            <a:r>
              <a:rPr lang="en-US" dirty="0" smtClean="0"/>
              <a:t>G. Kruk</a:t>
            </a:r>
          </a:p>
          <a:p>
            <a:pPr lvl="1"/>
            <a:endParaRPr 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5" y="569912"/>
            <a:ext cx="6354763" cy="3316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81700" y="990600"/>
            <a:ext cx="3014663" cy="24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124" name="TextBox 2"/>
          <p:cNvSpPr txBox="1">
            <a:spLocks noChangeArrowheads="1"/>
          </p:cNvSpPr>
          <p:nvPr/>
        </p:nvSpPr>
        <p:spPr bwMode="auto">
          <a:xfrm>
            <a:off x="152399" y="3836075"/>
            <a:ext cx="8843963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dirty="0">
                <a:solidFill>
                  <a:schemeClr val="tx1"/>
                </a:solidFill>
              </a:rPr>
              <a:t>- Article is chosen as the EPL editor “highlight” (to be published in a next issue).</a:t>
            </a:r>
          </a:p>
          <a:p>
            <a:r>
              <a:rPr lang="en-GB" dirty="0">
                <a:solidFill>
                  <a:schemeClr val="tx1"/>
                </a:solidFill>
              </a:rPr>
              <a:t>- First experimental demonstration of high intensity beam of </a:t>
            </a:r>
            <a:r>
              <a:rPr lang="en-GB" baseline="30000" dirty="0">
                <a:solidFill>
                  <a:schemeClr val="tx1"/>
                </a:solidFill>
              </a:rPr>
              <a:t>6</a:t>
            </a:r>
            <a:r>
              <a:rPr lang="en-GB" dirty="0">
                <a:solidFill>
                  <a:schemeClr val="tx1"/>
                </a:solidFill>
              </a:rPr>
              <a:t>He</a:t>
            </a:r>
          </a:p>
          <a:p>
            <a:r>
              <a:rPr lang="en-GB" dirty="0">
                <a:solidFill>
                  <a:schemeClr val="tx1"/>
                </a:solidFill>
              </a:rPr>
              <a:t>on </a:t>
            </a:r>
            <a:r>
              <a:rPr lang="en-GB" dirty="0" err="1">
                <a:solidFill>
                  <a:schemeClr val="tx1"/>
                </a:solidFill>
              </a:rPr>
              <a:t>BeO</a:t>
            </a:r>
            <a:r>
              <a:rPr lang="en-GB" dirty="0">
                <a:solidFill>
                  <a:schemeClr val="tx1"/>
                </a:solidFill>
              </a:rPr>
              <a:t> target by (</a:t>
            </a:r>
            <a:r>
              <a:rPr lang="en-GB" dirty="0" err="1">
                <a:solidFill>
                  <a:schemeClr val="tx1"/>
                </a:solidFill>
              </a:rPr>
              <a:t>n,</a:t>
            </a:r>
            <a:r>
              <a:rPr lang="en-GB" dirty="0" err="1">
                <a:solidFill>
                  <a:schemeClr val="tx1"/>
                </a:solidFill>
                <a:latin typeface="Symbol" pitchFamily="18" charset="2"/>
              </a:rPr>
              <a:t>a</a:t>
            </a:r>
            <a:r>
              <a:rPr lang="en-GB" dirty="0">
                <a:solidFill>
                  <a:schemeClr val="tx1"/>
                </a:solidFill>
              </a:rPr>
              <a:t>) reaction with spallation neutrons</a:t>
            </a:r>
          </a:p>
          <a:p>
            <a:pPr marL="285750" indent="-285750">
              <a:buFontTx/>
              <a:buChar char="-"/>
            </a:pPr>
            <a:r>
              <a:rPr lang="en-GB" dirty="0" smtClean="0">
                <a:solidFill>
                  <a:schemeClr val="tx1"/>
                </a:solidFill>
              </a:rPr>
              <a:t>New </a:t>
            </a:r>
            <a:r>
              <a:rPr lang="en-GB" dirty="0">
                <a:solidFill>
                  <a:schemeClr val="tx1"/>
                </a:solidFill>
              </a:rPr>
              <a:t>theoretical fit of isotope release based on diffusion and evaporation time constants from ISOLDE </a:t>
            </a:r>
            <a:r>
              <a:rPr lang="en-GB" dirty="0" smtClean="0">
                <a:solidFill>
                  <a:schemeClr val="tx1"/>
                </a:solidFill>
              </a:rPr>
              <a:t>targets</a:t>
            </a:r>
          </a:p>
          <a:p>
            <a:endParaRPr lang="en-GB" sz="2400" dirty="0"/>
          </a:p>
          <a:p>
            <a:r>
              <a:rPr lang="en-GB" sz="2400" b="1" dirty="0" smtClean="0"/>
              <a:t>Molten salt target:</a:t>
            </a:r>
            <a:endParaRPr lang="en-GB" sz="2400" b="1" dirty="0"/>
          </a:p>
          <a:p>
            <a:r>
              <a:rPr lang="en-GB" sz="2400" b="1" dirty="0" smtClean="0"/>
              <a:t>Results at ISOLDE already anticipated in CERN’s activity report</a:t>
            </a:r>
            <a:endParaRPr lang="en-GB" sz="2400" b="1" dirty="0">
              <a:solidFill>
                <a:schemeClr val="tx1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04248" y="116632"/>
            <a:ext cx="21367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 idx="4294967295"/>
          </p:nvPr>
        </p:nvSpPr>
        <p:spPr>
          <a:xfrm>
            <a:off x="0" y="477837"/>
            <a:ext cx="9067800" cy="665163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Pb/Bi </a:t>
            </a:r>
            <a:r>
              <a:rPr lang="fr-FR" dirty="0" err="1" smtClean="0"/>
              <a:t>loop</a:t>
            </a:r>
            <a:r>
              <a:rPr lang="fr-FR" dirty="0" smtClean="0"/>
              <a:t> online tests in 2015 for EURISOL</a:t>
            </a:r>
            <a:endParaRPr lang="en-US" dirty="0" smtClean="0"/>
          </a:p>
        </p:txBody>
      </p:sp>
      <p:pic>
        <p:nvPicPr>
          <p:cNvPr id="4100" name="Picture 1" descr="http://isolde.web.cern.ch/ISOLDE/facility/robots.jpg"/>
          <p:cNvPicPr>
            <a:picLocks noChangeAspect="1" noChangeArrowheads="1"/>
          </p:cNvPicPr>
          <p:nvPr/>
        </p:nvPicPr>
        <p:blipFill>
          <a:blip r:embed="rId3" cstate="print"/>
          <a:srcRect l="59523" r="1569"/>
          <a:stretch>
            <a:fillRect/>
          </a:stretch>
        </p:blipFill>
        <p:spPr bwMode="auto">
          <a:xfrm>
            <a:off x="109538" y="1981200"/>
            <a:ext cx="2714625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0" y="2009775"/>
            <a:ext cx="2144713" cy="186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8"/>
          <p:cNvPicPr>
            <a:picLocks noChangeAspect="1" noChangeArrowheads="1"/>
          </p:cNvPicPr>
          <p:nvPr/>
        </p:nvPicPr>
        <p:blipFill>
          <a:blip r:embed="rId5" cstate="print"/>
          <a:srcRect l="8708" r="14624" b="14676"/>
          <a:stretch>
            <a:fillRect/>
          </a:stretch>
        </p:blipFill>
        <p:spPr bwMode="auto">
          <a:xfrm>
            <a:off x="4343400" y="4386262"/>
            <a:ext cx="4648200" cy="148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" name="Group 13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69990118"/>
              </p:ext>
            </p:extLst>
          </p:nvPr>
        </p:nvGraphicFramePr>
        <p:xfrm>
          <a:off x="4207526" y="1244775"/>
          <a:ext cx="4952999" cy="2439634"/>
        </p:xfrm>
        <a:graphic>
          <a:graphicData uri="http://schemas.openxmlformats.org/drawingml/2006/table">
            <a:tbl>
              <a:tblPr/>
              <a:tblGrid>
                <a:gridCol w="1355074"/>
                <a:gridCol w="2057400"/>
                <a:gridCol w="1540525"/>
              </a:tblGrid>
              <a:tr h="15755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Institutes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Role in the collaboration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Person(s)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3967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LENAC/</a:t>
                      </a:r>
                      <a:r>
                        <a:rPr kumimoji="0" lang="en-US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SPhN</a:t>
                      </a: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/IRFU, CEA, </a:t>
                      </a:r>
                      <a:r>
                        <a:rPr kumimoji="0" lang="en-US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Saclay</a:t>
                      </a:r>
                      <a:endParaRPr kumimoji="0" 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Safety file and licensing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fr-FR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V. </a:t>
                      </a:r>
                      <a:r>
                        <a:rPr kumimoji="0" lang="fr-FR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Blideanu</a:t>
                      </a:r>
                      <a:r>
                        <a:rPr kumimoji="0" lang="fr-FR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, A. </a:t>
                      </a:r>
                      <a:r>
                        <a:rPr kumimoji="0" lang="fr-FR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Marchix</a:t>
                      </a:r>
                      <a:endParaRPr kumimoji="0" 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153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PSI, </a:t>
                      </a:r>
                      <a:r>
                        <a:rPr kumimoji="0" lang="en-US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Villingen</a:t>
                      </a:r>
                      <a:endParaRPr kumimoji="0" 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fr-FR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Instrumentation</a:t>
                      </a:r>
                      <a:endParaRPr kumimoji="0" 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D. Schumann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153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IPUL, </a:t>
                      </a:r>
                      <a:r>
                        <a:rPr kumimoji="0" lang="en-US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Salaspils</a:t>
                      </a:r>
                      <a:endParaRPr kumimoji="0" 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fr-FR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Offline Pb/Bi </a:t>
                      </a:r>
                      <a:r>
                        <a:rPr kumimoji="0" lang="fr-FR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loop</a:t>
                      </a:r>
                      <a:r>
                        <a:rPr kumimoji="0" lang="fr-FR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 tests</a:t>
                      </a:r>
                      <a:endParaRPr kumimoji="0" 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fr-FR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K. </a:t>
                      </a:r>
                      <a:r>
                        <a:rPr kumimoji="0" lang="fr-FR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Kravalis</a:t>
                      </a:r>
                      <a:r>
                        <a:rPr kumimoji="0" lang="fr-FR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, E. </a:t>
                      </a:r>
                      <a:r>
                        <a:rPr kumimoji="0" lang="fr-FR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Platacis</a:t>
                      </a:r>
                      <a:endParaRPr kumimoji="0" 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2989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fr-FR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SINP, </a:t>
                      </a:r>
                      <a:r>
                        <a:rPr kumimoji="0" lang="fr-FR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Kolkata</a:t>
                      </a:r>
                      <a:endParaRPr kumimoji="0" 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Radiochemistry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fr-FR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S. Lahiri</a:t>
                      </a:r>
                      <a:endParaRPr kumimoji="0" 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307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fr-FR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CERN, Geneva</a:t>
                      </a:r>
                      <a:endParaRPr kumimoji="0" 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fr-FR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Coordination, Design, ISOLDE interface, online tests</a:t>
                      </a:r>
                      <a:endParaRPr kumimoji="0" 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T. Stora, A. P. Bernardes, J. Vollaire, M. Delonca, C. Maglioni 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7303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SCK-CEN, Mol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fr-FR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CFD simulations, </a:t>
                      </a:r>
                      <a:r>
                        <a:rPr kumimoji="0" lang="fr-FR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selection</a:t>
                      </a:r>
                      <a:r>
                        <a:rPr kumimoji="0" lang="fr-FR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 of components</a:t>
                      </a:r>
                      <a:endParaRPr kumimoji="0" 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pt-BR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P. Schuurmans, L. Popescu, M. Schyns</a:t>
                      </a:r>
                      <a:endParaRPr kumimoji="0" 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137" name="Picture 8"/>
          <p:cNvPicPr>
            <a:picLocks noChangeAspect="1" noChangeArrowheads="1"/>
          </p:cNvPicPr>
          <p:nvPr/>
        </p:nvPicPr>
        <p:blipFill>
          <a:blip r:embed="rId6" cstate="print"/>
          <a:srcRect l="65373"/>
          <a:stretch>
            <a:fillRect/>
          </a:stretch>
        </p:blipFill>
        <p:spPr bwMode="auto">
          <a:xfrm>
            <a:off x="2314575" y="3667125"/>
            <a:ext cx="1770063" cy="143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138" name="TextBox 1"/>
          <p:cNvSpPr txBox="1">
            <a:spLocks noChangeArrowheads="1"/>
          </p:cNvSpPr>
          <p:nvPr/>
        </p:nvSpPr>
        <p:spPr bwMode="auto">
          <a:xfrm>
            <a:off x="0" y="4953000"/>
            <a:ext cx="3433184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tx1"/>
                </a:solidFill>
              </a:rPr>
              <a:t>Kick-off 10</a:t>
            </a:r>
            <a:r>
              <a:rPr lang="en-GB" baseline="30000" dirty="0">
                <a:solidFill>
                  <a:schemeClr val="tx1"/>
                </a:solidFill>
              </a:rPr>
              <a:t>th</a:t>
            </a:r>
            <a:r>
              <a:rPr lang="en-GB" dirty="0">
                <a:solidFill>
                  <a:schemeClr val="tx1"/>
                </a:solidFill>
              </a:rPr>
              <a:t> </a:t>
            </a:r>
            <a:r>
              <a:rPr lang="en-GB" dirty="0" smtClean="0">
                <a:solidFill>
                  <a:schemeClr val="tx1"/>
                </a:solidFill>
              </a:rPr>
              <a:t>May</a:t>
            </a:r>
          </a:p>
          <a:p>
            <a:r>
              <a:rPr lang="en-GB" dirty="0" smtClean="0"/>
              <a:t>4 years project</a:t>
            </a:r>
          </a:p>
          <a:p>
            <a:r>
              <a:rPr lang="en-GB" dirty="0" smtClean="0"/>
              <a:t>Endorsed by CERN A&amp;T sector</a:t>
            </a:r>
          </a:p>
          <a:p>
            <a:r>
              <a:rPr lang="en-GB" dirty="0" smtClean="0"/>
              <a:t>Budget 450 </a:t>
            </a:r>
            <a:r>
              <a:rPr lang="en-GB" dirty="0" err="1" smtClean="0"/>
              <a:t>kCHF</a:t>
            </a:r>
            <a:r>
              <a:rPr lang="en-GB" dirty="0"/>
              <a:t> </a:t>
            </a:r>
            <a:r>
              <a:rPr lang="en-GB" dirty="0" smtClean="0"/>
              <a:t>+ in-kind contrib.</a:t>
            </a:r>
          </a:p>
          <a:p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04248" y="116632"/>
            <a:ext cx="21367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762000"/>
            <a:ext cx="2514600" cy="1001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38200" y="898325"/>
            <a:ext cx="36538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 smtClean="0"/>
              <a:t>ActiLab</a:t>
            </a:r>
            <a:r>
              <a:rPr lang="en-GB" dirty="0" smtClean="0"/>
              <a:t> (JRA in FP7-ENSAR) &amp; </a:t>
            </a:r>
            <a:r>
              <a:rPr lang="en-GB" dirty="0" err="1" smtClean="0"/>
              <a:t>Actinet</a:t>
            </a:r>
            <a:endParaRPr lang="en-GB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399281"/>
            <a:ext cx="862293" cy="36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2951" y="1454233"/>
            <a:ext cx="1400175" cy="309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553" y="1399281"/>
            <a:ext cx="661987" cy="4210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0410" y="1386028"/>
            <a:ext cx="709612" cy="433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676400"/>
            <a:ext cx="2672159" cy="1066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668" y="2057400"/>
            <a:ext cx="5478916" cy="4112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Group 4"/>
          <p:cNvGrpSpPr/>
          <p:nvPr/>
        </p:nvGrpSpPr>
        <p:grpSpPr>
          <a:xfrm>
            <a:off x="533400" y="2209800"/>
            <a:ext cx="457540" cy="0"/>
            <a:chOff x="3657600" y="6248400"/>
            <a:chExt cx="457540" cy="0"/>
          </a:xfrm>
        </p:grpSpPr>
        <p:cxnSp>
          <p:nvCxnSpPr>
            <p:cNvPr id="4" name="Straight Connector 3"/>
            <p:cNvCxnSpPr/>
            <p:nvPr/>
          </p:nvCxnSpPr>
          <p:spPr>
            <a:xfrm>
              <a:off x="3657600" y="6248400"/>
              <a:ext cx="228940" cy="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3886200" y="6248400"/>
              <a:ext cx="228940" cy="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TextBox 5"/>
          <p:cNvSpPr txBox="1"/>
          <p:nvPr/>
        </p:nvSpPr>
        <p:spPr>
          <a:xfrm>
            <a:off x="523499" y="2269959"/>
            <a:ext cx="7681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/>
              <a:t>2</a:t>
            </a:r>
            <a:r>
              <a:rPr lang="en-GB" sz="2400" b="1" dirty="0" smtClean="0">
                <a:latin typeface="Symbol" pitchFamily="18" charset="2"/>
              </a:rPr>
              <a:t>m</a:t>
            </a:r>
            <a:r>
              <a:rPr lang="en-GB" sz="2400" b="1" dirty="0" smtClean="0"/>
              <a:t>m</a:t>
            </a:r>
            <a:endParaRPr lang="en-GB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84505" y="6172200"/>
            <a:ext cx="80272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Identification of open porosity and grain size at the </a:t>
            </a:r>
            <a:r>
              <a:rPr lang="en-GB" dirty="0" smtClean="0">
                <a:latin typeface="Symbol" pitchFamily="18" charset="2"/>
              </a:rPr>
              <a:t>m</a:t>
            </a:r>
            <a:r>
              <a:rPr lang="en-GB" dirty="0" smtClean="0"/>
              <a:t>m/sub-</a:t>
            </a:r>
            <a:r>
              <a:rPr lang="en-GB" dirty="0" smtClean="0">
                <a:latin typeface="Symbol" pitchFamily="18" charset="2"/>
              </a:rPr>
              <a:t>m</a:t>
            </a:r>
            <a:r>
              <a:rPr lang="en-GB" dirty="0" smtClean="0"/>
              <a:t>m level in ISOLDE </a:t>
            </a:r>
            <a:r>
              <a:rPr lang="en-GB" dirty="0" err="1" smtClean="0"/>
              <a:t>UCx</a:t>
            </a:r>
            <a:r>
              <a:rPr lang="en-GB" dirty="0" smtClean="0"/>
              <a:t> </a:t>
            </a:r>
          </a:p>
          <a:p>
            <a:r>
              <a:rPr lang="en-GB" dirty="0" smtClean="0"/>
              <a:t>Before irradiation (contrary to previous publications in the field)</a:t>
            </a:r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5916624" y="2721740"/>
            <a:ext cx="317815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/>
              <a:t>A. Gottberg, </a:t>
            </a:r>
            <a:r>
              <a:rPr lang="en-GB" dirty="0"/>
              <a:t>J.P. </a:t>
            </a:r>
            <a:r>
              <a:rPr lang="en-GB" dirty="0" smtClean="0"/>
              <a:t>Ramos, </a:t>
            </a:r>
            <a:r>
              <a:rPr lang="en-GB" dirty="0"/>
              <a:t>C. </a:t>
            </a:r>
            <a:r>
              <a:rPr lang="en-GB" dirty="0" smtClean="0"/>
              <a:t>Degueldre, </a:t>
            </a:r>
            <a:r>
              <a:rPr lang="en-GB" dirty="0"/>
              <a:t>C. </a:t>
            </a:r>
            <a:r>
              <a:rPr lang="en-GB" dirty="0" err="1" smtClean="0"/>
              <a:t>Borca</a:t>
            </a:r>
            <a:r>
              <a:rPr lang="en-GB" dirty="0" smtClean="0"/>
              <a:t>, </a:t>
            </a:r>
            <a:r>
              <a:rPr lang="en-GB" dirty="0"/>
              <a:t>D. </a:t>
            </a:r>
            <a:r>
              <a:rPr lang="en-GB" dirty="0" smtClean="0"/>
              <a:t>Grolimund, I</a:t>
            </a:r>
            <a:r>
              <a:rPr lang="en-GB" dirty="0"/>
              <a:t>. </a:t>
            </a:r>
            <a:r>
              <a:rPr lang="en-GB" dirty="0" err="1" smtClean="0"/>
              <a:t>Günther</a:t>
            </a:r>
            <a:r>
              <a:rPr lang="en-GB" dirty="0" smtClean="0"/>
              <a:t>-Leopold, </a:t>
            </a:r>
            <a:r>
              <a:rPr lang="en-GB" dirty="0"/>
              <a:t>A. Andrighetto, </a:t>
            </a:r>
            <a:r>
              <a:rPr lang="en-GB" dirty="0" smtClean="0"/>
              <a:t>C</a:t>
            </a:r>
            <a:r>
              <a:rPr lang="en-GB" dirty="0"/>
              <a:t>. </a:t>
            </a:r>
            <a:r>
              <a:rPr lang="en-GB" dirty="0" smtClean="0"/>
              <a:t>Lau, </a:t>
            </a:r>
            <a:r>
              <a:rPr lang="en-GB" dirty="0"/>
              <a:t>P. </a:t>
            </a:r>
            <a:r>
              <a:rPr lang="en-GB" dirty="0" smtClean="0"/>
              <a:t>Delahaye and </a:t>
            </a:r>
            <a:r>
              <a:rPr lang="en-GB" dirty="0"/>
              <a:t>T. </a:t>
            </a:r>
            <a:r>
              <a:rPr lang="en-GB" dirty="0" smtClean="0"/>
              <a:t>Stora</a:t>
            </a:r>
          </a:p>
          <a:p>
            <a:r>
              <a:rPr lang="en-GB" dirty="0" smtClean="0"/>
              <a:t>    </a:t>
            </a:r>
          </a:p>
          <a:p>
            <a:r>
              <a:rPr lang="en-GB" b="1" dirty="0" smtClean="0"/>
              <a:t>FIB and Swiss Light Source @PSI</a:t>
            </a:r>
            <a:endParaRPr lang="en-GB" b="1" dirty="0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804248" y="116632"/>
            <a:ext cx="21367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42083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28601" y="120859"/>
            <a:ext cx="6400800" cy="717341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chemeClr val="tx2"/>
                </a:solidFill>
              </a:rPr>
              <a:t>New air conditioning for RILIS</a:t>
            </a:r>
            <a:endParaRPr lang="en-US" sz="3600" dirty="0">
              <a:solidFill>
                <a:schemeClr val="tx2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1968" y="5683775"/>
            <a:ext cx="626280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n-GB" dirty="0" smtClean="0"/>
              <a:t>Air temperature in RILIS laser room is higher but more stable. 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GB" dirty="0" smtClean="0"/>
              <a:t>Air humidity is low and constant 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GB" dirty="0" smtClean="0"/>
              <a:t>Drift of laser beams is reduced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6874365" y="857087"/>
            <a:ext cx="20181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Installed during the winter shutdown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968" y="826908"/>
            <a:ext cx="6336702" cy="47525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996" y="826907"/>
            <a:ext cx="6336704" cy="47525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11" t="6895" r="22724" b="14937"/>
          <a:stretch/>
        </p:blipFill>
        <p:spPr>
          <a:xfrm>
            <a:off x="6804248" y="2708920"/>
            <a:ext cx="2218726" cy="40434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867402" y="1881698"/>
            <a:ext cx="20747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Laser cooling chiller moved to the roof:</a:t>
            </a:r>
            <a:endParaRPr lang="en-GB" dirty="0"/>
          </a:p>
        </p:txBody>
      </p:sp>
      <p:sp>
        <p:nvSpPr>
          <p:cNvPr id="9" name="Plus 8"/>
          <p:cNvSpPr/>
          <p:nvPr/>
        </p:nvSpPr>
        <p:spPr>
          <a:xfrm>
            <a:off x="7589575" y="1448780"/>
            <a:ext cx="510817" cy="504055"/>
          </a:xfrm>
          <a:prstGeom prst="mathPlus">
            <a:avLst>
              <a:gd name="adj1" fmla="val 192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04248" y="116632"/>
            <a:ext cx="21367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53485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661796" y="1208517"/>
            <a:ext cx="42730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solidFill>
                  <a:srgbClr val="29348C"/>
                </a:solidFill>
              </a:rPr>
              <a:t>Piezo</a:t>
            </a:r>
            <a:r>
              <a:rPr lang="en-US" dirty="0" smtClean="0">
                <a:solidFill>
                  <a:srgbClr val="29348C"/>
                </a:solidFill>
              </a:rPr>
              <a:t> actuators for fast beam displacement 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755576" y="6165304"/>
            <a:ext cx="57799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29348C"/>
                </a:solidFill>
              </a:rPr>
              <a:t>Currently capable of stabilizing up to two visible or IR beams</a:t>
            </a:r>
            <a:endParaRPr lang="en-US" dirty="0"/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916023" y="120859"/>
            <a:ext cx="6018177" cy="72775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tx2"/>
                </a:solidFill>
              </a:rPr>
              <a:t>Laser beam stabilization</a:t>
            </a:r>
          </a:p>
        </p:txBody>
      </p:sp>
      <p:pic>
        <p:nvPicPr>
          <p:cNvPr id="19" name="Content Placeholder 8" descr="beam monitoringb.pd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830" b="-16830"/>
          <a:stretch>
            <a:fillRect/>
          </a:stretch>
        </p:blipFill>
        <p:spPr>
          <a:xfrm>
            <a:off x="1636627" y="2574478"/>
            <a:ext cx="6696744" cy="3960158"/>
          </a:xfrm>
          <a:prstGeom prst="rect">
            <a:avLst/>
          </a:prstGeom>
        </p:spPr>
      </p:pic>
      <p:pic>
        <p:nvPicPr>
          <p:cNvPr id="21" name="Picture 20" descr="TEMLOGOtrans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4" y="892323"/>
            <a:ext cx="864096" cy="532859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661796" y="1539556"/>
            <a:ext cx="56312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29348C"/>
                </a:solidFill>
              </a:rPr>
              <a:t>Stabilization of high and low frequency beam fluctuations 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2574050" y="849597"/>
            <a:ext cx="4721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Commercial system adapted to RILIS conditions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6" t="31660" r="4346" b="31268"/>
          <a:stretch/>
        </p:blipFill>
        <p:spPr>
          <a:xfrm>
            <a:off x="1846040" y="1908888"/>
            <a:ext cx="2880320" cy="86409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915816" y="3068960"/>
            <a:ext cx="5040560" cy="1100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" name="Elbow Connector 3"/>
          <p:cNvCxnSpPr/>
          <p:nvPr/>
        </p:nvCxnSpPr>
        <p:spPr>
          <a:xfrm rot="5400000" flipH="1" flipV="1">
            <a:off x="3492743" y="2931860"/>
            <a:ext cx="800033" cy="494386"/>
          </a:xfrm>
          <a:prstGeom prst="bentConnector3">
            <a:avLst>
              <a:gd name="adj1" fmla="val 50000"/>
            </a:avLst>
          </a:prstGeom>
          <a:ln w="127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Elbow Connector 17"/>
          <p:cNvCxnSpPr/>
          <p:nvPr/>
        </p:nvCxnSpPr>
        <p:spPr>
          <a:xfrm rot="16200000" flipV="1">
            <a:off x="4219173" y="2867143"/>
            <a:ext cx="689940" cy="513726"/>
          </a:xfrm>
          <a:prstGeom prst="bentConnector3">
            <a:avLst>
              <a:gd name="adj1" fmla="val 50000"/>
            </a:avLst>
          </a:prstGeom>
          <a:ln w="127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Elbow Connector 16"/>
          <p:cNvCxnSpPr/>
          <p:nvPr/>
        </p:nvCxnSpPr>
        <p:spPr>
          <a:xfrm rot="5400000">
            <a:off x="1376608" y="3976482"/>
            <a:ext cx="3032284" cy="637400"/>
          </a:xfrm>
          <a:prstGeom prst="bentConnector3">
            <a:avLst>
              <a:gd name="adj1" fmla="val 105898"/>
            </a:avLst>
          </a:prstGeom>
          <a:ln w="127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Elbow Connector 28"/>
          <p:cNvCxnSpPr/>
          <p:nvPr/>
        </p:nvCxnSpPr>
        <p:spPr>
          <a:xfrm rot="5400000">
            <a:off x="1241308" y="3666099"/>
            <a:ext cx="2594179" cy="826215"/>
          </a:xfrm>
          <a:prstGeom prst="bentConnector3">
            <a:avLst>
              <a:gd name="adj1" fmla="val 104592"/>
            </a:avLst>
          </a:prstGeom>
          <a:ln w="127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 descr="Capture1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968" y="1908888"/>
            <a:ext cx="7217504" cy="4310035"/>
          </a:xfrm>
          <a:prstGeom prst="rect">
            <a:avLst/>
          </a:prstGeom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04248" y="116632"/>
            <a:ext cx="21367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22438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 txBox="1">
            <a:spLocks/>
          </p:cNvSpPr>
          <p:nvPr/>
        </p:nvSpPr>
        <p:spPr>
          <a:xfrm>
            <a:off x="1331640" y="-35057"/>
            <a:ext cx="7812360" cy="727753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RILIS status monitoring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899592" y="723865"/>
            <a:ext cx="81369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29348C"/>
                </a:solidFill>
              </a:rPr>
              <a:t>Essential RILIS parameters are published to a </a:t>
            </a:r>
            <a:r>
              <a:rPr lang="en-US" dirty="0" err="1" smtClean="0">
                <a:solidFill>
                  <a:srgbClr val="29348C"/>
                </a:solidFill>
              </a:rPr>
              <a:t>Labview</a:t>
            </a:r>
            <a:r>
              <a:rPr lang="en-US" dirty="0" smtClean="0">
                <a:solidFill>
                  <a:srgbClr val="29348C"/>
                </a:solidFill>
              </a:rPr>
              <a:t> DSM.</a:t>
            </a:r>
          </a:p>
          <a:p>
            <a:r>
              <a:rPr lang="en-US" dirty="0" smtClean="0">
                <a:solidFill>
                  <a:srgbClr val="29348C"/>
                </a:solidFill>
              </a:rPr>
              <a:t>All values are accessible from the CERN technical network</a:t>
            </a:r>
          </a:p>
          <a:p>
            <a:r>
              <a:rPr lang="en-US" dirty="0" smtClean="0">
                <a:solidFill>
                  <a:srgbClr val="29348C"/>
                </a:solidFill>
              </a:rPr>
              <a:t>RILIS monitor display is published to a website for remote monitoring</a:t>
            </a:r>
            <a:endParaRPr lang="en-US" dirty="0"/>
          </a:p>
        </p:txBody>
      </p:sp>
      <p:pic>
        <p:nvPicPr>
          <p:cNvPr id="22" name="Picture 2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2946" y="2053946"/>
            <a:ext cx="5400600" cy="4110192"/>
          </a:xfrm>
          <a:prstGeom prst="rect">
            <a:avLst/>
          </a:prstGeom>
          <a:noFill/>
          <a:ln w="1">
            <a:noFill/>
            <a:miter lim="800000"/>
            <a:headEnd/>
            <a:tailEnd type="none" w="med" len="med"/>
          </a:ln>
          <a:effectLst/>
        </p:spPr>
      </p:pic>
      <p:pic>
        <p:nvPicPr>
          <p:cNvPr id="23" name="Picture 22" descr="200px-LabVIEW_Logo_Vertical_4c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594" y="3605067"/>
            <a:ext cx="1080120" cy="1339349"/>
          </a:xfrm>
          <a:prstGeom prst="rect">
            <a:avLst/>
          </a:prstGeom>
        </p:spPr>
      </p:pic>
      <p:sp>
        <p:nvSpPr>
          <p:cNvPr id="24" name="Down Arrow 23"/>
          <p:cNvSpPr/>
          <p:nvPr/>
        </p:nvSpPr>
        <p:spPr>
          <a:xfrm>
            <a:off x="611052" y="1839077"/>
            <a:ext cx="2592288" cy="1728192"/>
          </a:xfrm>
          <a:prstGeom prst="downArrow">
            <a:avLst>
              <a:gd name="adj1" fmla="val 81355"/>
              <a:gd name="adj2" fmla="val 17821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chemeClr val="bg1"/>
                </a:solidFill>
              </a:rPr>
              <a:t>Power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chemeClr val="bg1"/>
                </a:solidFill>
              </a:rPr>
              <a:t>Wavelength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chemeClr val="bg1"/>
                </a:solidFill>
              </a:rPr>
              <a:t>Proton current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chemeClr val="bg1"/>
                </a:solidFill>
              </a:rPr>
              <a:t>Reference </a:t>
            </a:r>
            <a:r>
              <a:rPr lang="en-US" dirty="0" smtClean="0">
                <a:solidFill>
                  <a:schemeClr val="bg1"/>
                </a:solidFill>
              </a:rPr>
              <a:t>beam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      images</a:t>
            </a:r>
            <a:endParaRPr lang="en-US" dirty="0"/>
          </a:p>
        </p:txBody>
      </p:sp>
      <p:grpSp>
        <p:nvGrpSpPr>
          <p:cNvPr id="2" name="Group 24"/>
          <p:cNvGrpSpPr/>
          <p:nvPr/>
        </p:nvGrpSpPr>
        <p:grpSpPr>
          <a:xfrm>
            <a:off x="690768" y="2025346"/>
            <a:ext cx="8057696" cy="4294262"/>
            <a:chOff x="906792" y="1844824"/>
            <a:chExt cx="8057696" cy="4294262"/>
          </a:xfrm>
        </p:grpSpPr>
        <p:pic>
          <p:nvPicPr>
            <p:cNvPr id="26" name="Picture 2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793682" y="1844824"/>
              <a:ext cx="5170806" cy="4294262"/>
            </a:xfrm>
            <a:prstGeom prst="rect">
              <a:avLst/>
            </a:prstGeom>
            <a:noFill/>
            <a:ln w="1">
              <a:noFill/>
              <a:miter lim="800000"/>
              <a:headEnd/>
              <a:tailEnd type="none" w="med" len="med"/>
            </a:ln>
            <a:effectLst/>
          </p:spPr>
        </p:pic>
        <p:sp>
          <p:nvSpPr>
            <p:cNvPr id="27" name="Down Arrow 26"/>
            <p:cNvSpPr/>
            <p:nvPr/>
          </p:nvSpPr>
          <p:spPr>
            <a:xfrm>
              <a:off x="1043608" y="4869160"/>
              <a:ext cx="2160240" cy="576064"/>
            </a:xfrm>
            <a:prstGeom prst="downArrow">
              <a:avLst>
                <a:gd name="adj1" fmla="val 57578"/>
                <a:gd name="adj2" fmla="val 50155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dirty="0" smtClean="0">
                <a:solidFill>
                  <a:schemeClr val="bg1"/>
                </a:solidFill>
              </a:endParaRPr>
            </a:p>
          </p:txBody>
        </p:sp>
        <p:sp>
          <p:nvSpPr>
            <p:cNvPr id="28" name="Rectangle 27">
              <a:hlinkClick r:id="rId6"/>
            </p:cNvPr>
            <p:cNvSpPr/>
            <p:nvPr/>
          </p:nvSpPr>
          <p:spPr>
            <a:xfrm>
              <a:off x="906792" y="5599326"/>
              <a:ext cx="2664296" cy="52322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r>
                <a:rPr lang="en-US" sz="1400" dirty="0"/>
                <a:t>https://</a:t>
              </a:r>
              <a:r>
                <a:rPr lang="en-US" sz="1400" dirty="0" err="1"/>
                <a:t>riliselements.web.cern.ch</a:t>
              </a:r>
              <a:r>
                <a:rPr lang="en-US" sz="1400" dirty="0"/>
                <a:t>/</a:t>
              </a:r>
              <a:r>
                <a:rPr lang="en-US" sz="1400" dirty="0" err="1"/>
                <a:t>riliselements</a:t>
              </a:r>
              <a:r>
                <a:rPr lang="en-US" sz="1400" dirty="0"/>
                <a:t>/LASERS/</a:t>
              </a:r>
            </a:p>
          </p:txBody>
        </p:sp>
      </p:grp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04248" y="116632"/>
            <a:ext cx="21367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67245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0.1|9.6|3.8|32.4|3.6|22.7|18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|8.5|27.6|3.6|15.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8979</TotalTime>
  <Words>1634</Words>
  <Application>Microsoft Office PowerPoint</Application>
  <PresentationFormat>On-screen Show (4:3)</PresentationFormat>
  <Paragraphs>383</Paragraphs>
  <Slides>31</Slides>
  <Notes>31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3" baseType="lpstr">
      <vt:lpstr>Office Theme</vt:lpstr>
      <vt:lpstr>Acrobat Document</vt:lpstr>
      <vt:lpstr>ISOLDE Technical Report for the ISCC </vt:lpstr>
      <vt:lpstr>Agenda</vt:lpstr>
      <vt:lpstr>PowerPoint Presentation</vt:lpstr>
      <vt:lpstr>PowerPoint Presentation</vt:lpstr>
      <vt:lpstr>Pb/Bi loop online tests in 2015 for EURISOL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REX campaign 2012</vt:lpstr>
      <vt:lpstr>Improvement of RFQ section vacuum</vt:lpstr>
      <vt:lpstr>Infrastructure</vt:lpstr>
      <vt:lpstr>ISCOOL RF amplifier</vt:lpstr>
      <vt:lpstr>Non-InCA architecture</vt:lpstr>
      <vt:lpstr>Injector Controls Architecture</vt:lpstr>
      <vt:lpstr>PowerPoint Presentation</vt:lpstr>
      <vt:lpstr>Agenda</vt:lpstr>
      <vt:lpstr>HIE-DS design study</vt:lpstr>
      <vt:lpstr>HIE-DS design study</vt:lpstr>
      <vt:lpstr>Robot Upgrade</vt:lpstr>
      <vt:lpstr>Robot Upgrade</vt:lpstr>
      <vt:lpstr>Hot Cell</vt:lpstr>
      <vt:lpstr>PAD-MAD Access</vt:lpstr>
      <vt:lpstr>MEDICIS</vt:lpstr>
      <vt:lpstr>MEDICIS</vt:lpstr>
      <vt:lpstr>Target life cycle and Handling </vt:lpstr>
      <vt:lpstr>Overview</vt:lpstr>
      <vt:lpstr>Integration</vt:lpstr>
      <vt:lpstr>PowerPoint Presentation</vt:lpstr>
      <vt:lpstr>Thank you for your attention</vt:lpstr>
    </vt:vector>
  </TitlesOfParts>
  <Company>CERN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catheral</dc:creator>
  <cp:lastModifiedBy>Jenny Weterings</cp:lastModifiedBy>
  <cp:revision>12</cp:revision>
  <dcterms:created xsi:type="dcterms:W3CDTF">2012-06-26T07:17:32Z</dcterms:created>
  <dcterms:modified xsi:type="dcterms:W3CDTF">2013-04-04T11:27:20Z</dcterms:modified>
</cp:coreProperties>
</file>