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82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2207F-9CB4-48AA-B5DE-C43513E028D8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2E8DE-C566-47C9-B91B-D530A1D14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5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2E8DE-C566-47C9-B91B-D530A1D14A5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2E8DE-C566-47C9-B91B-D530A1D14A5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2E8DE-C566-47C9-B91B-D530A1D14A5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2E8DE-C566-47C9-B91B-D530A1D14A5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2E8DE-C566-47C9-B91B-D530A1D14A5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B263C-2638-4BA2-8A71-117466A1AA3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6A59D-7236-4046-9006-7CB82EF34A1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6A59D-7236-4046-9006-7CB82EF34A1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6A59D-7236-4046-9006-7CB82EF34A1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6A59D-7236-4046-9006-7CB82EF34A1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6A59D-7236-4046-9006-7CB82EF34A1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2E8DE-C566-47C9-B91B-D530A1D14A5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3C78D2-454A-4C8C-B4B3-038DF9E92287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6A59D-7236-4046-9006-7CB82EF34A1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6A59D-7236-4046-9006-7CB82EF34A1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6A59D-7236-4046-9006-7CB82EF34A1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6A59D-7236-4046-9006-7CB82EF34A1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6A59D-7236-4046-9006-7CB82EF34A1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6A59D-7236-4046-9006-7CB82EF34A1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6A59D-7236-4046-9006-7CB82EF34A1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2E8DE-C566-47C9-B91B-D530A1D14A5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2E8DE-C566-47C9-B91B-D530A1D14A5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2E8DE-C566-47C9-B91B-D530A1D14A5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2E8DE-C566-47C9-B91B-D530A1D14A5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2E8DE-C566-47C9-B91B-D530A1D14A5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2E8DE-C566-47C9-B91B-D530A1D14A5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2E8DE-C566-47C9-B91B-D530A1D14A5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383284-E43C-4B6D-A8C6-8CDD3268E1AC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R. Catherall M. Lindroos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4BA3D4-2FC6-498F-AC09-AB81E8EA5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F59F15-25FE-456E-896D-3EB9EF022792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R. Catherall M. Lindroos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4BA3D4-2FC6-498F-AC09-AB81E8EA5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B533F-F6FF-4B12-B5DD-14962203361D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R. Catherall M. Lindroos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4BA3D4-2FC6-498F-AC09-AB81E8EA5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67818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0D33B-E434-441B-8718-AF8DAC45C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3B6439-878D-483A-B4B4-15ADDFABB330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R. Catherall M. Lindroos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4BA3D4-2FC6-498F-AC09-AB81E8EA5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225EC2-A8AA-4E51-AEB1-F0ACC8C32E6C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R. Catherall M. Lindroos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4BA3D4-2FC6-498F-AC09-AB81E8EA5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1737E7-243D-4031-BC98-3BAD72730D7E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R. Catherall M. Lindroos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4BA3D4-2FC6-498F-AC09-AB81E8EA5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B23A7B-C6FC-481B-8352-13C582DF6978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R. Catherall M. Lindroos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4BA3D4-2FC6-498F-AC09-AB81E8EA5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6D3A94-4695-4EB2-A88C-5FD4770114BB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R. Catherall M. Lindroos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4BA3D4-2FC6-498F-AC09-AB81E8EA5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F4DEB9-9872-4E96-AC7D-6605BB7CFBC3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R. Catherall M. Lindroos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4BA3D4-2FC6-498F-AC09-AB81E8EA5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A33D3E9-B7A2-4A6B-992F-4BB85410F3AE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R. Catherall M. Lindroos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4BA3D4-2FC6-498F-AC09-AB81E8EA5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9A4B3A-3D02-4C05-AC02-80DFA4CE3D71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R. Catherall M. Lindroos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4BA3D4-2FC6-498F-AC09-AB81E8EA5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503AAC0-032F-4AA9-9B3D-F76753940862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R. Catherall M. Lindroos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D4BA3D4-2FC6-498F-AC09-AB81E8EA5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Technical Report</a:t>
            </a:r>
            <a:br>
              <a:rPr lang="en-US" dirty="0" smtClean="0"/>
            </a:br>
            <a:r>
              <a:rPr lang="en-US" dirty="0" smtClean="0"/>
              <a:t>ISCC Meeting 16</a:t>
            </a:r>
            <a:r>
              <a:rPr lang="en-US" baseline="30000" dirty="0" smtClean="0"/>
              <a:t>th</a:t>
            </a:r>
            <a:r>
              <a:rPr lang="en-US" dirty="0" smtClean="0"/>
              <a:t> February 2009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R. Catherall, M. Lindroos.</a:t>
            </a:r>
          </a:p>
          <a:p>
            <a:r>
              <a:rPr lang="en-US" dirty="0" smtClean="0"/>
              <a:t>EN-STI-RBS</a:t>
            </a:r>
            <a:endParaRPr lang="en-US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152400"/>
            <a:ext cx="1584325" cy="1136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Repair and re-installation of the MQT4 focusing magnet.</a:t>
            </a:r>
          </a:p>
          <a:p>
            <a:pPr lvl="1"/>
            <a:r>
              <a:rPr lang="en-US" dirty="0" smtClean="0"/>
              <a:t>D. Voulot, A. Newborough</a:t>
            </a:r>
          </a:p>
          <a:p>
            <a:r>
              <a:rPr lang="en-US" dirty="0" smtClean="0"/>
              <a:t>Displacement of MQD2 between 9 gap and bender</a:t>
            </a:r>
          </a:p>
          <a:p>
            <a:pPr lvl="1"/>
            <a:r>
              <a:rPr lang="en-US" dirty="0" smtClean="0"/>
              <a:t>D. Voulot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Development and design of tilted foil mechanism for polarized beams.</a:t>
            </a:r>
          </a:p>
          <a:p>
            <a:pPr lvl="1"/>
            <a:r>
              <a:rPr lang="en-US" dirty="0" smtClean="0"/>
              <a:t>F. Wenander, D. </a:t>
            </a:r>
            <a:r>
              <a:rPr lang="en-US" dirty="0" err="1" smtClean="0"/>
              <a:t>Mladinov</a:t>
            </a:r>
            <a:endParaRPr lang="en-US" dirty="0" smtClean="0"/>
          </a:p>
          <a:p>
            <a:r>
              <a:rPr lang="en-US" dirty="0" smtClean="0"/>
              <a:t>Installation foreseen during shutdown.</a:t>
            </a:r>
          </a:p>
          <a:p>
            <a:r>
              <a:rPr lang="en-US" dirty="0" smtClean="0"/>
              <a:t>Controls to be integrated.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REX</a:t>
            </a:r>
            <a:endParaRPr lang="en-US" dirty="0"/>
          </a:p>
        </p:txBody>
      </p:sp>
      <p:pic>
        <p:nvPicPr>
          <p:cNvPr id="6146" name="Picture 2" descr="901310016@09022009-04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143000"/>
            <a:ext cx="3429000" cy="228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l="29700" t="1469" r="29700"/>
          <a:stretch>
            <a:fillRect/>
          </a:stretch>
        </p:blipFill>
        <p:spPr bwMode="auto">
          <a:xfrm>
            <a:off x="6096000" y="3581400"/>
            <a:ext cx="1722472" cy="307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A3D4-2FC6-498F-AC09-AB81E8EA5E3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Catherall M. Lindroos</a:t>
            </a:r>
            <a:endParaRPr lang="en-US"/>
          </a:p>
        </p:txBody>
      </p:sp>
      <p:pic>
        <p:nvPicPr>
          <p:cNvPr id="8194" name="Picture 2" descr="REX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04800"/>
            <a:ext cx="2472373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Magnets</a:t>
            </a:r>
          </a:p>
          <a:p>
            <a:pPr lvl="1"/>
            <a:r>
              <a:rPr lang="en-US" dirty="0" smtClean="0"/>
              <a:t>Power supplies installed for future corrector magnets, protection to be installed…</a:t>
            </a:r>
          </a:p>
          <a:p>
            <a:r>
              <a:rPr lang="en-US" dirty="0" smtClean="0"/>
              <a:t>REXEBIS</a:t>
            </a:r>
          </a:p>
          <a:p>
            <a:pPr lvl="1"/>
            <a:r>
              <a:rPr lang="en-US" dirty="0" smtClean="0"/>
              <a:t>General maintenance, verify motor generator, exchange electron cathode…</a:t>
            </a:r>
          </a:p>
          <a:p>
            <a:r>
              <a:rPr lang="en-US" dirty="0" smtClean="0"/>
              <a:t>REXTRAP</a:t>
            </a:r>
          </a:p>
          <a:p>
            <a:pPr lvl="1"/>
            <a:r>
              <a:rPr lang="en-US" dirty="0" smtClean="0"/>
              <a:t>Diaphragm on extraction side to be installed, improve 60kV insulation…</a:t>
            </a:r>
          </a:p>
          <a:p>
            <a:r>
              <a:rPr lang="en-US" dirty="0" smtClean="0"/>
              <a:t>RF</a:t>
            </a:r>
          </a:p>
          <a:p>
            <a:pPr lvl="1"/>
            <a:r>
              <a:rPr lang="en-US" dirty="0" smtClean="0"/>
              <a:t>Implement auto-restart of HIS in PLC, maintenance of 7 gap, interlocks…</a:t>
            </a:r>
          </a:p>
          <a:p>
            <a:r>
              <a:rPr lang="en-US" dirty="0" smtClean="0"/>
              <a:t>Vacuum</a:t>
            </a:r>
          </a:p>
          <a:p>
            <a:pPr lvl="1"/>
            <a:r>
              <a:rPr lang="en-US" dirty="0" smtClean="0"/>
              <a:t>General vacuum maintenance and consolidation, interlocks, gauges…</a:t>
            </a:r>
          </a:p>
          <a:p>
            <a:r>
              <a:rPr lang="en-US" dirty="0" smtClean="0"/>
              <a:t>Controls and Applications</a:t>
            </a:r>
          </a:p>
          <a:p>
            <a:pPr lvl="1"/>
            <a:r>
              <a:rPr lang="en-US" dirty="0" smtClean="0"/>
              <a:t>Element scanning </a:t>
            </a:r>
            <a:r>
              <a:rPr lang="en-US" dirty="0" err="1" smtClean="0"/>
              <a:t>vs</a:t>
            </a:r>
            <a:r>
              <a:rPr lang="en-US" dirty="0" smtClean="0"/>
              <a:t> faraday cup, debugging, modify </a:t>
            </a:r>
            <a:r>
              <a:rPr lang="en-US" dirty="0" err="1" smtClean="0"/>
              <a:t>equiparray</a:t>
            </a:r>
            <a:r>
              <a:rPr lang="en-US" dirty="0" smtClean="0"/>
              <a:t> input, finish applications for REXEBIS…</a:t>
            </a:r>
          </a:p>
          <a:p>
            <a:r>
              <a:rPr lang="en-US" dirty="0" smtClean="0"/>
              <a:t>Beam Diagnostics</a:t>
            </a:r>
          </a:p>
          <a:p>
            <a:pPr lvl="1"/>
            <a:r>
              <a:rPr lang="en-US" dirty="0" smtClean="0"/>
              <a:t>Consolidation of diagnostics boxes, check MCP’s …</a:t>
            </a:r>
          </a:p>
          <a:p>
            <a:r>
              <a:rPr lang="en-US" dirty="0" smtClean="0"/>
              <a:t>Alignment  Cooling  Documentation ….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A3D4-2FC6-498F-AC09-AB81E8EA5E3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Catherall M. Lindroos</a:t>
            </a:r>
            <a:endParaRPr lang="en-US"/>
          </a:p>
        </p:txBody>
      </p:sp>
      <p:pic>
        <p:nvPicPr>
          <p:cNvPr id="6" name="Picture 2" descr="REX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04800"/>
            <a:ext cx="2472373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91000" cy="3886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Delivery of the first batch of 35 targets constructed under the new contract with </a:t>
            </a:r>
            <a:r>
              <a:rPr lang="en-US" dirty="0" err="1" smtClean="0"/>
              <a:t>Alca</a:t>
            </a:r>
            <a:r>
              <a:rPr lang="en-US" dirty="0" smtClean="0"/>
              <a:t>, Italy</a:t>
            </a:r>
          </a:p>
          <a:p>
            <a:pPr lvl="1"/>
            <a:r>
              <a:rPr lang="en-US" dirty="0" smtClean="0"/>
              <a:t>S. Marzari</a:t>
            </a:r>
          </a:p>
          <a:p>
            <a:r>
              <a:rPr lang="en-US" dirty="0" smtClean="0"/>
              <a:t>Adoption of the Versatile Arc Discharge Ion Source (VADIS) for all plasma targets in 2009. Expected improvement in yields of all elements.</a:t>
            </a:r>
          </a:p>
          <a:p>
            <a:pPr lvl="1"/>
            <a:r>
              <a:rPr lang="en-US" dirty="0" smtClean="0"/>
              <a:t>L. Penescu, T. Stora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EN-STI-RBS</a:t>
            </a:r>
            <a:endParaRPr lang="en-US" dirty="0"/>
          </a:p>
        </p:txBody>
      </p:sp>
      <p:pic>
        <p:nvPicPr>
          <p:cNvPr id="8194" name="Picture 2" descr="\\cern.ch\dfs\Users\c\catheral\Documents\TARGETS\targets 004.jpg"/>
          <p:cNvPicPr>
            <a:picLocks noChangeAspect="1" noChangeArrowheads="1"/>
          </p:cNvPicPr>
          <p:nvPr/>
        </p:nvPicPr>
        <p:blipFill>
          <a:blip r:embed="rId3" cstate="print">
            <a:lum bright="9000" contrast="4000"/>
          </a:blip>
          <a:srcRect/>
          <a:stretch>
            <a:fillRect/>
          </a:stretch>
        </p:blipFill>
        <p:spPr bwMode="auto">
          <a:xfrm>
            <a:off x="4800600" y="1524000"/>
            <a:ext cx="4125516" cy="2743200"/>
          </a:xfrm>
          <a:prstGeom prst="rect">
            <a:avLst/>
          </a:prstGeom>
          <a:noFill/>
        </p:spPr>
      </p:pic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2286000" y="5486400"/>
          <a:ext cx="6629400" cy="1005840"/>
        </p:xfrm>
        <a:graphic>
          <a:graphicData uri="http://schemas.openxmlformats.org/drawingml/2006/table">
            <a:tbl>
              <a:tblPr/>
              <a:tblGrid>
                <a:gridCol w="3730419"/>
                <a:gridCol w="551069"/>
                <a:gridCol w="549687"/>
                <a:gridCol w="457153"/>
                <a:gridCol w="457152"/>
                <a:gridCol w="441960"/>
                <a:gridCol w="44196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Element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ISOLDE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MK7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ionization eff. (%)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ISOLDE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VD7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ionization eff. (%)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A3D4-2FC6-498F-AC09-AB81E8EA5E3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Catherall M. Lindroos</a:t>
            </a:r>
            <a:endParaRPr lang="en-US"/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152400"/>
            <a:ext cx="1584325" cy="1136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Detailed planning well defined by E. Siesling</a:t>
            </a:r>
          </a:p>
          <a:p>
            <a:pPr lvl="1"/>
            <a:r>
              <a:rPr lang="en-US" dirty="0" smtClean="0"/>
              <a:t>Follow up and weekly progress reports</a:t>
            </a:r>
          </a:p>
          <a:p>
            <a:r>
              <a:rPr lang="en-US" dirty="0" smtClean="0"/>
              <a:t>Most of the planning organized around the availability of A. Dorsival from Radiation Protection</a:t>
            </a:r>
          </a:p>
          <a:p>
            <a:pPr lvl="1"/>
            <a:r>
              <a:rPr lang="en-US" dirty="0" smtClean="0"/>
              <a:t>Multi-tasks in multi-areas. Availability most appreciated.</a:t>
            </a:r>
          </a:p>
          <a:p>
            <a:r>
              <a:rPr lang="en-US" dirty="0" smtClean="0"/>
              <a:t>…and thank you to all those who are participating in the ISOLDE shutdown work.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A3D4-2FC6-498F-AC09-AB81E8EA5E3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Catherall M. Lindroos</a:t>
            </a:r>
            <a:endParaRPr lang="en-US"/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152400"/>
            <a:ext cx="1584325" cy="1136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/>
          <a:lstStyle/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182" y="2133600"/>
            <a:ext cx="7793714" cy="266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HIE-ISOLDE:</a:t>
            </a:r>
            <a:r>
              <a:rPr lang="en-US" sz="2000" smtClean="0"/>
              <a:t> Next step with three objectives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2578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FF0000"/>
                </a:solidFill>
              </a:rPr>
              <a:t>ENERGY:</a:t>
            </a:r>
            <a:r>
              <a:rPr lang="en-US" sz="1800" dirty="0" smtClean="0"/>
              <a:t> REX energy upgrade and increase of current capacity (</a:t>
            </a:r>
            <a:r>
              <a:rPr lang="en-US" sz="1600" dirty="0" smtClean="0"/>
              <a:t>Matteo Pasini)</a:t>
            </a:r>
          </a:p>
          <a:p>
            <a:pPr marL="990600" lvl="1" indent="-533400">
              <a:lnSpc>
                <a:spcPct val="80000"/>
              </a:lnSpc>
              <a:buFontTx/>
              <a:buChar char="•"/>
            </a:pPr>
            <a:r>
              <a:rPr lang="en-US" sz="1600" dirty="0" smtClean="0"/>
              <a:t>Energy upgrade in 3 stages: 5.5 </a:t>
            </a:r>
            <a:r>
              <a:rPr lang="en-US" sz="1600" dirty="0" err="1" smtClean="0"/>
              <a:t>MeV</a:t>
            </a:r>
            <a:r>
              <a:rPr lang="en-US" sz="1600" dirty="0" smtClean="0"/>
              <a:t> and 10 </a:t>
            </a:r>
            <a:r>
              <a:rPr lang="en-US" sz="1600" dirty="0" err="1" smtClean="0"/>
              <a:t>MeV</a:t>
            </a:r>
            <a:r>
              <a:rPr lang="en-US" sz="1600" dirty="0" smtClean="0"/>
              <a:t>/u and lower energy capacity</a:t>
            </a:r>
          </a:p>
          <a:p>
            <a:pPr marL="990600" lvl="1" indent="-533400">
              <a:lnSpc>
                <a:spcPct val="80000"/>
              </a:lnSpc>
              <a:buFontTx/>
              <a:buChar char="•"/>
            </a:pPr>
            <a:endParaRPr lang="en-US" sz="1600" dirty="0" smtClean="0"/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FF0000"/>
                </a:solidFill>
              </a:rPr>
              <a:t>INTENSITY:</a:t>
            </a:r>
            <a:r>
              <a:rPr lang="en-US" sz="1800" dirty="0" smtClean="0"/>
              <a:t> ISOLDE proton driver beam intensity upgrade - strongly linked to PS Booster improvements including linac4 (INTENSITY WP, </a:t>
            </a:r>
            <a:r>
              <a:rPr lang="en-US" sz="1600" dirty="0" smtClean="0"/>
              <a:t>Richard Catherall</a:t>
            </a:r>
            <a:r>
              <a:rPr lang="en-US" sz="1800" dirty="0" smtClean="0"/>
              <a:t>)</a:t>
            </a:r>
          </a:p>
          <a:p>
            <a:pPr marL="990600" lvl="1" indent="-533400">
              <a:lnSpc>
                <a:spcPct val="80000"/>
              </a:lnSpc>
              <a:buFontTx/>
              <a:buChar char="•"/>
            </a:pPr>
            <a:r>
              <a:rPr lang="en-US" sz="1600" dirty="0" smtClean="0"/>
              <a:t>Faster cycling of the booster</a:t>
            </a:r>
          </a:p>
          <a:p>
            <a:pPr marL="990600" lvl="1" indent="-533400">
              <a:lnSpc>
                <a:spcPct val="80000"/>
              </a:lnSpc>
              <a:buFontTx/>
              <a:buChar char="•"/>
            </a:pPr>
            <a:r>
              <a:rPr lang="en-US" sz="1600" dirty="0" smtClean="0"/>
              <a:t>New target stations for ISOLDE</a:t>
            </a:r>
          </a:p>
          <a:p>
            <a:pPr marL="990600" lvl="1" indent="-533400">
              <a:lnSpc>
                <a:spcPct val="80000"/>
              </a:lnSpc>
              <a:buFontTx/>
              <a:buChar char="•"/>
            </a:pPr>
            <a:r>
              <a:rPr lang="en-US" sz="1600" dirty="0" smtClean="0"/>
              <a:t>New targets</a:t>
            </a:r>
          </a:p>
          <a:p>
            <a:pPr marL="990600" lvl="1" indent="-533400">
              <a:lnSpc>
                <a:spcPct val="80000"/>
              </a:lnSpc>
              <a:buFontTx/>
              <a:buChar char="•"/>
            </a:pPr>
            <a:r>
              <a:rPr lang="en-US" sz="1600" dirty="0" smtClean="0"/>
              <a:t>New target handling system</a:t>
            </a:r>
          </a:p>
          <a:p>
            <a:pPr marL="990600" lvl="1" indent="-533400">
              <a:lnSpc>
                <a:spcPct val="80000"/>
              </a:lnSpc>
              <a:buFontTx/>
              <a:buChar char="•"/>
            </a:pPr>
            <a:endParaRPr lang="en-US" sz="1600" dirty="0" smtClean="0"/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FF0000"/>
                </a:solidFill>
              </a:rPr>
              <a:t>QUALITY:</a:t>
            </a:r>
            <a:r>
              <a:rPr lang="en-US" sz="1800" dirty="0" smtClean="0"/>
              <a:t> ISOLDE radioactive ion beam quality – more than half already financed through the ISOLDE collaboration</a:t>
            </a:r>
          </a:p>
          <a:p>
            <a:pPr marL="990600" lvl="1" indent="-533400">
              <a:lnSpc>
                <a:spcPct val="80000"/>
              </a:lnSpc>
              <a:buFontTx/>
              <a:buChar char="•"/>
            </a:pPr>
            <a:r>
              <a:rPr lang="en-US" sz="1600" dirty="0" smtClean="0"/>
              <a:t>Smaller longitudinal and transverse </a:t>
            </a:r>
            <a:r>
              <a:rPr lang="en-US" sz="1600" dirty="0" err="1" smtClean="0"/>
              <a:t>emittance</a:t>
            </a:r>
            <a:endParaRPr lang="en-US" sz="1600" dirty="0" smtClean="0"/>
          </a:p>
          <a:p>
            <a:pPr marL="1390650" lvl="2" indent="-533400">
              <a:lnSpc>
                <a:spcPct val="80000"/>
              </a:lnSpc>
            </a:pPr>
            <a:r>
              <a:rPr lang="en-US" sz="1200" dirty="0" smtClean="0">
                <a:solidFill>
                  <a:srgbClr val="FF0000"/>
                </a:solidFill>
              </a:rPr>
              <a:t>Done – RFQ cooler operational</a:t>
            </a:r>
          </a:p>
          <a:p>
            <a:pPr marL="990600" lvl="1" indent="-533400">
              <a:lnSpc>
                <a:spcPct val="80000"/>
              </a:lnSpc>
              <a:buFontTx/>
              <a:buChar char="•"/>
            </a:pPr>
            <a:r>
              <a:rPr lang="en-US" sz="1600" dirty="0" smtClean="0"/>
              <a:t>RILIS upgrade and LARIS construction</a:t>
            </a:r>
          </a:p>
          <a:p>
            <a:pPr marL="1390650" lvl="2" indent="-533400">
              <a:lnSpc>
                <a:spcPct val="80000"/>
              </a:lnSpc>
            </a:pPr>
            <a:r>
              <a:rPr lang="en-US" sz="1200" dirty="0" smtClean="0">
                <a:solidFill>
                  <a:srgbClr val="FF0000"/>
                </a:solidFill>
              </a:rPr>
              <a:t>Done </a:t>
            </a:r>
          </a:p>
          <a:p>
            <a:pPr marL="990600" lvl="1" indent="-533400">
              <a:lnSpc>
                <a:spcPct val="80000"/>
              </a:lnSpc>
              <a:buFontTx/>
              <a:buChar char="•"/>
            </a:pPr>
            <a:r>
              <a:rPr lang="en-US" sz="1600" dirty="0" smtClean="0"/>
              <a:t>Charge breeder upgrade</a:t>
            </a:r>
          </a:p>
          <a:p>
            <a:pPr marL="990600" lvl="1" indent="-533400">
              <a:lnSpc>
                <a:spcPct val="80000"/>
              </a:lnSpc>
              <a:buFontTx/>
              <a:buChar char="•"/>
            </a:pPr>
            <a:r>
              <a:rPr lang="en-US" sz="1600" dirty="0" smtClean="0"/>
              <a:t>Better mass resolution</a:t>
            </a:r>
          </a:p>
          <a:p>
            <a:pPr marL="990600" lvl="1" indent="-533400">
              <a:lnSpc>
                <a:spcPct val="80000"/>
              </a:lnSpc>
              <a:buFontTx/>
              <a:buChar char="•"/>
            </a:pPr>
            <a:r>
              <a:rPr lang="en-US" sz="1600" dirty="0" smtClean="0"/>
              <a:t>Continue target and ion source developments</a:t>
            </a:r>
            <a:endParaRPr lang="en-US" sz="1800" dirty="0" smtClean="0"/>
          </a:p>
          <a:p>
            <a:pPr marL="990600" lvl="1" indent="-533400">
              <a:lnSpc>
                <a:spcPct val="80000"/>
              </a:lnSpc>
              <a:buFontTx/>
              <a:buChar char="•"/>
            </a:pPr>
            <a:endParaRPr lang="en-US" sz="1800" dirty="0" smtClean="0"/>
          </a:p>
          <a:p>
            <a:pPr marL="990600" lvl="1" indent="-533400">
              <a:lnSpc>
                <a:spcPct val="80000"/>
              </a:lnSpc>
              <a:buFontTx/>
              <a:buChar char="•"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ENERGY WP: The proposed HIE-LINAC</a:t>
            </a:r>
          </a:p>
        </p:txBody>
      </p:sp>
      <p:pic>
        <p:nvPicPr>
          <p:cNvPr id="9219" name="Picture 3" descr="MOP029f1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438400"/>
            <a:ext cx="8351837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395288" y="1600200"/>
            <a:ext cx="4176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3 stages installation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2362200" y="1970088"/>
            <a:ext cx="685800" cy="925512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dirty="0"/>
              <a:t>1.2 MeV/u</a:t>
            </a:r>
          </a:p>
        </p:txBody>
      </p:sp>
      <p:sp>
        <p:nvSpPr>
          <p:cNvPr id="8" name="Down Arrow Callout 7"/>
          <p:cNvSpPr/>
          <p:nvPr/>
        </p:nvSpPr>
        <p:spPr>
          <a:xfrm>
            <a:off x="4419600" y="1970088"/>
            <a:ext cx="685800" cy="925512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dirty="0"/>
              <a:t>3 MeV/</a:t>
            </a:r>
            <a:r>
              <a:rPr lang="en-US" sz="1400" dirty="0" err="1"/>
              <a:t>u</a:t>
            </a:r>
            <a:endParaRPr lang="en-US" sz="1400" dirty="0"/>
          </a:p>
        </p:txBody>
      </p:sp>
      <p:sp>
        <p:nvSpPr>
          <p:cNvPr id="9" name="Down Arrow Callout 8"/>
          <p:cNvSpPr/>
          <p:nvPr/>
        </p:nvSpPr>
        <p:spPr>
          <a:xfrm>
            <a:off x="6400800" y="1974850"/>
            <a:ext cx="685800" cy="92710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dirty="0"/>
              <a:t>5.5 MeV/</a:t>
            </a:r>
            <a:r>
              <a:rPr lang="en-US" sz="1400" dirty="0" err="1"/>
              <a:t>u</a:t>
            </a:r>
            <a:endParaRPr lang="en-US" sz="1400" dirty="0"/>
          </a:p>
        </p:txBody>
      </p:sp>
      <p:sp>
        <p:nvSpPr>
          <p:cNvPr id="10" name="Down Arrow Callout 9"/>
          <p:cNvSpPr/>
          <p:nvPr/>
        </p:nvSpPr>
        <p:spPr>
          <a:xfrm>
            <a:off x="8061325" y="3124200"/>
            <a:ext cx="685800" cy="925513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dirty="0"/>
              <a:t>10 MeV/</a:t>
            </a:r>
            <a:r>
              <a:rPr lang="en-US" sz="1400" dirty="0" err="1"/>
              <a:t>u</a:t>
            </a:r>
            <a:endParaRPr lang="en-US" sz="1400" dirty="0"/>
          </a:p>
        </p:txBody>
      </p:sp>
      <p:sp>
        <p:nvSpPr>
          <p:cNvPr id="9225" name="TextBox 11"/>
          <p:cNvSpPr txBox="1">
            <a:spLocks noChangeArrowheads="1"/>
          </p:cNvSpPr>
          <p:nvPr/>
        </p:nvSpPr>
        <p:spPr bwMode="auto">
          <a:xfrm>
            <a:off x="304800" y="6581775"/>
            <a:ext cx="7620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Standing group for the upgrade of the ISOLDE facility meeting TTC Meeting, Geneva Nov. 4,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propo_4_500"/>
          <p:cNvSpPr>
            <a:spLocks noGrp="1" noChangeAspect="1" noChangeArrowheads="1"/>
          </p:cNvSpPr>
          <p:nvPr isPhoto="1"/>
        </p:nvSpPr>
        <p:spPr bwMode="auto">
          <a:xfrm>
            <a:off x="609600" y="1066800"/>
            <a:ext cx="7976973" cy="5534025"/>
          </a:xfrm>
          <a:prstGeom prst="rect">
            <a:avLst/>
          </a:prstGeom>
          <a:blipFill dpi="0" rotWithShape="1">
            <a:blip r:embed="rId3"/>
            <a:srcRect/>
            <a:stretch>
              <a:fillRect b="-2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90600" y="381000"/>
            <a:ext cx="7162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ENERGY WP: The proposed HIE-LINAC Layout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228600"/>
            <a:ext cx="76942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INTENSITY WP: Higher driver beam intensities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Cost for the faster cycling of the booster included in this proposal</a:t>
            </a:r>
          </a:p>
          <a:p>
            <a:pPr lvl="1"/>
            <a:r>
              <a:rPr lang="en-US" sz="2400" smtClean="0"/>
              <a:t>Linac 4 will have major impact on the ISOLDE “targetry” and the project includes necessary modifications for linac 4 (but not the cost of linac 4!)</a:t>
            </a:r>
          </a:p>
          <a:p>
            <a:r>
              <a:rPr lang="en-US" sz="2800" smtClean="0"/>
              <a:t>Target handling, targets, waste handling and general safety in target area</a:t>
            </a:r>
          </a:p>
          <a:p>
            <a:pPr lvl="1"/>
            <a:r>
              <a:rPr lang="en-US" sz="2400" smtClean="0"/>
              <a:t>Major improvement of working conditions for radiation workers compared to present situation and fully in line with European legislation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DC4B9-9CFE-439C-95A3-BABB7979A733}" type="slidenum">
              <a:rPr lang="en-GB"/>
              <a:pPr>
                <a:defRPr/>
              </a:pPr>
              <a:t>19</a:t>
            </a:fld>
            <a:endParaRPr lang="en-GB"/>
          </a:p>
        </p:txBody>
      </p:sp>
      <p:sp>
        <p:nvSpPr>
          <p:cNvPr id="11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26C8C5C4-FDB3-4313-AC7D-3C6664B9C4BD}" type="datetime1">
              <a:rPr lang="fi-FI"/>
              <a:pPr>
                <a:defRPr/>
              </a:pPr>
              <a:t>8.4.2013</a:t>
            </a:fld>
            <a:endParaRPr lang="fi-FI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010400" cy="820738"/>
          </a:xfrm>
        </p:spPr>
        <p:txBody>
          <a:bodyPr>
            <a:normAutofit fontScale="90000"/>
          </a:bodyPr>
          <a:lstStyle/>
          <a:p>
            <a:r>
              <a:rPr lang="en-GB" smtClean="0">
                <a:solidFill>
                  <a:srgbClr val="0000CC"/>
                </a:solidFill>
              </a:rPr>
              <a:t>Manipulator concept design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463" y="1447800"/>
            <a:ext cx="3744912" cy="4267200"/>
          </a:xfrm>
        </p:spPr>
        <p:txBody>
          <a:bodyPr/>
          <a:lstStyle/>
          <a:p>
            <a:pPr>
              <a:spcAft>
                <a:spcPct val="20000"/>
              </a:spcAft>
              <a:buFontTx/>
              <a:buChar char="•"/>
            </a:pPr>
            <a:endParaRPr lang="en-GB" sz="1400" smtClean="0"/>
          </a:p>
          <a:p>
            <a:pPr>
              <a:spcAft>
                <a:spcPct val="20000"/>
              </a:spcAft>
              <a:buFontTx/>
              <a:buChar char="•"/>
            </a:pPr>
            <a:r>
              <a:rPr lang="en-GB" sz="1400" smtClean="0"/>
              <a:t>6-DOF Manipulator mounted on ceiling monorails</a:t>
            </a:r>
          </a:p>
          <a:p>
            <a:pPr>
              <a:spcAft>
                <a:spcPct val="20000"/>
              </a:spcAft>
              <a:buFontTx/>
              <a:buChar char="•"/>
            </a:pPr>
            <a:r>
              <a:rPr lang="en-GB" sz="1400" smtClean="0"/>
              <a:t>Equipped with tool changer for mounting different tools</a:t>
            </a:r>
          </a:p>
          <a:p>
            <a:pPr>
              <a:spcAft>
                <a:spcPct val="20000"/>
              </a:spcAft>
              <a:buFontTx/>
              <a:buChar char="•"/>
            </a:pPr>
            <a:r>
              <a:rPr lang="en-GB" sz="1400" smtClean="0"/>
              <a:t>Recoverable by decoupling (remotely) rail gear drive </a:t>
            </a:r>
          </a:p>
          <a:p>
            <a:pPr>
              <a:spcAft>
                <a:spcPct val="20000"/>
              </a:spcAft>
              <a:buFontTx/>
              <a:buChar char="•"/>
            </a:pPr>
            <a:r>
              <a:rPr lang="en-GB" sz="1400" smtClean="0"/>
              <a:t>High lifting capacity (FFE)</a:t>
            </a:r>
          </a:p>
          <a:p>
            <a:pPr>
              <a:spcAft>
                <a:spcPct val="20000"/>
              </a:spcAft>
              <a:buFontTx/>
              <a:buChar char="•"/>
            </a:pPr>
            <a:r>
              <a:rPr lang="en-GB" sz="1400" smtClean="0"/>
              <a:t>Target &amp; electrode accurate / sensitive operations</a:t>
            </a:r>
          </a:p>
          <a:p>
            <a:pPr>
              <a:spcAft>
                <a:spcPct val="20000"/>
              </a:spcAft>
            </a:pPr>
            <a:endParaRPr lang="en-GB" sz="1400" smtClean="0"/>
          </a:p>
          <a:p>
            <a:pPr>
              <a:spcAft>
                <a:spcPct val="20000"/>
              </a:spcAft>
              <a:buFontTx/>
              <a:buChar char="•"/>
            </a:pPr>
            <a:r>
              <a:rPr lang="en-GB" sz="1400" smtClean="0"/>
              <a:t>Options:</a:t>
            </a:r>
          </a:p>
          <a:p>
            <a:pPr lvl="1">
              <a:spcAft>
                <a:spcPct val="20000"/>
              </a:spcAft>
            </a:pPr>
            <a:r>
              <a:rPr lang="en-GB" sz="1200" smtClean="0"/>
              <a:t>Teleoperation with force reflection into Master</a:t>
            </a:r>
          </a:p>
          <a:p>
            <a:pPr lvl="1">
              <a:spcAft>
                <a:spcPct val="20000"/>
              </a:spcAft>
            </a:pPr>
            <a:r>
              <a:rPr lang="en-GB" sz="1200" smtClean="0"/>
              <a:t>...</a:t>
            </a:r>
          </a:p>
          <a:p>
            <a:pPr lvl="1">
              <a:spcAft>
                <a:spcPct val="20000"/>
              </a:spcAft>
            </a:pPr>
            <a:endParaRPr lang="en-GB" sz="1200" smtClean="0"/>
          </a:p>
          <a:p>
            <a:pPr>
              <a:spcAft>
                <a:spcPct val="20000"/>
              </a:spcAft>
              <a:buFontTx/>
              <a:buChar char="•"/>
            </a:pPr>
            <a:endParaRPr lang="en-GB" sz="1400" smtClean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827088" y="1447800"/>
          <a:ext cx="3519487" cy="493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Visio" r:id="rId4" imgW="7467056" imgH="10616837" progId="">
                  <p:embed/>
                </p:oleObj>
              </mc:Choice>
              <mc:Fallback>
                <p:oleObj name="Visio" r:id="rId4" imgW="7467056" imgH="10616837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485"/>
                      <a:stretch>
                        <a:fillRect/>
                      </a:stretch>
                    </p:blipFill>
                    <p:spPr bwMode="auto">
                      <a:xfrm>
                        <a:off x="827088" y="1447800"/>
                        <a:ext cx="3519487" cy="493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Oval 6"/>
          <p:cNvSpPr>
            <a:spLocks noChangeArrowheads="1"/>
          </p:cNvSpPr>
          <p:nvPr/>
        </p:nvSpPr>
        <p:spPr bwMode="auto">
          <a:xfrm>
            <a:off x="2051050" y="4724400"/>
            <a:ext cx="288925" cy="28892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32" name="Oval 7"/>
          <p:cNvSpPr>
            <a:spLocks noChangeArrowheads="1"/>
          </p:cNvSpPr>
          <p:nvPr/>
        </p:nvSpPr>
        <p:spPr bwMode="auto">
          <a:xfrm>
            <a:off x="3059113" y="4562475"/>
            <a:ext cx="288925" cy="306388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4932363" y="3644900"/>
            <a:ext cx="3384550" cy="433388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2339975" y="4508500"/>
            <a:ext cx="142875" cy="792163"/>
          </a:xfrm>
          <a:prstGeom prst="rect">
            <a:avLst/>
          </a:prstGeom>
          <a:noFill/>
          <a:ln w="19050">
            <a:solidFill>
              <a:srgbClr val="33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 rot="-5400000">
            <a:off x="6011863" y="2205038"/>
            <a:ext cx="288925" cy="2447925"/>
          </a:xfrm>
          <a:prstGeom prst="rect">
            <a:avLst/>
          </a:prstGeom>
          <a:noFill/>
          <a:ln w="19050">
            <a:solidFill>
              <a:srgbClr val="33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7200" y="228600"/>
            <a:ext cx="770906" cy="76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Shutdown Work</a:t>
            </a:r>
          </a:p>
          <a:p>
            <a:pPr lvl="1"/>
            <a:r>
              <a:rPr lang="en-US" dirty="0" smtClean="0"/>
              <a:t>Target Area</a:t>
            </a:r>
          </a:p>
          <a:p>
            <a:pPr lvl="1"/>
            <a:r>
              <a:rPr lang="en-US" dirty="0" smtClean="0"/>
              <a:t>ISOLDE Hall</a:t>
            </a:r>
          </a:p>
          <a:p>
            <a:pPr lvl="1"/>
            <a:r>
              <a:rPr lang="en-US" dirty="0" smtClean="0"/>
              <a:t>REX</a:t>
            </a:r>
          </a:p>
          <a:p>
            <a:pPr lvl="1"/>
            <a:r>
              <a:rPr lang="en-US" dirty="0" smtClean="0"/>
              <a:t>Target Production Section</a:t>
            </a:r>
          </a:p>
          <a:p>
            <a:r>
              <a:rPr lang="en-US" dirty="0" smtClean="0"/>
              <a:t>HIE-Isolde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A3D4-2FC6-498F-AC09-AB81E8EA5E3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Catherall M. Lindroos</a:t>
            </a:r>
            <a:endParaRPr lang="en-US"/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152400"/>
            <a:ext cx="1584325" cy="1136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May, 2008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353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1.5 - The 3D  Laser Scan </a:t>
            </a:r>
          </a:p>
        </p:txBody>
      </p:sp>
      <p:pic>
        <p:nvPicPr>
          <p:cNvPr id="11268" name="Picture 5" descr="view_1_scan_isol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836613"/>
            <a:ext cx="3889375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view_frontend_HR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644900"/>
            <a:ext cx="3887787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/>
          <p:cNvPicPr>
            <a:picLocks noChangeAspect="1" noChangeArrowheads="1"/>
          </p:cNvPicPr>
          <p:nvPr/>
        </p:nvPicPr>
        <p:blipFill>
          <a:blip r:embed="rId5"/>
          <a:srcRect b="25995"/>
          <a:stretch>
            <a:fillRect/>
          </a:stretch>
        </p:blipFill>
        <p:spPr bwMode="auto">
          <a:xfrm>
            <a:off x="381000" y="1447800"/>
            <a:ext cx="396716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1676400" y="5562600"/>
            <a:ext cx="15843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/>
              <a:t>Reference Points</a:t>
            </a:r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4716463" y="3429000"/>
            <a:ext cx="3887787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/>
              <a:t>Cloud of point in the CERN coordinate system</a:t>
            </a:r>
          </a:p>
        </p:txBody>
      </p:sp>
      <p:pic>
        <p:nvPicPr>
          <p:cNvPr id="112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152400"/>
            <a:ext cx="923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Box 10"/>
          <p:cNvSpPr txBox="1">
            <a:spLocks noChangeArrowheads="1"/>
          </p:cNvSpPr>
          <p:nvPr/>
        </p:nvSpPr>
        <p:spPr bwMode="auto">
          <a:xfrm>
            <a:off x="5181600" y="6400800"/>
            <a:ext cx="152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J. Sarret, L. Bruno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QUALITY: well controlled beam characteristics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5105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Beam manipulation with traps and ionization with lasers permits tailoring of RI beams for Users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Essential to strengthen target R&amp;D to keep ISOLDE as a world leading ISOL lab.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Major contribution received from UK and Sweden for RILIS and RFQ cooler (2655 kCHF)</a:t>
            </a:r>
          </a:p>
        </p:txBody>
      </p:sp>
      <p:pic>
        <p:nvPicPr>
          <p:cNvPr id="2053" name="Picture 6" descr="RFQ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724400"/>
            <a:ext cx="2743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6019800" y="2895600"/>
          <a:ext cx="2057400" cy="14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Visio" r:id="rId5" imgW="6128614" imgH="4364431" progId="">
                  <p:embed/>
                </p:oleObj>
              </mc:Choice>
              <mc:Fallback>
                <p:oleObj name="Visio" r:id="rId5" imgW="6128614" imgH="4364431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895600"/>
                        <a:ext cx="2057400" cy="14652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5875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11" descr="Whole EBIS"/>
          <p:cNvPicPr>
            <a:picLocks noChangeAspect="1" noChangeArrowheads="1"/>
          </p:cNvPicPr>
          <p:nvPr/>
        </p:nvPicPr>
        <p:blipFill>
          <a:blip r:embed="rId7">
            <a:lum bright="30000" contrast="12000"/>
          </a:blip>
          <a:srcRect l="9123" t="12914" r="6322" b="6039"/>
          <a:stretch>
            <a:fillRect/>
          </a:stretch>
        </p:blipFill>
        <p:spPr bwMode="auto">
          <a:xfrm>
            <a:off x="6019800" y="998538"/>
            <a:ext cx="2057400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7200" y="228600"/>
            <a:ext cx="770906" cy="76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mtClean="0"/>
              <a:t>REX space charge limits – REX trap and chargebreeder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45720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smtClean="0"/>
              <a:t>The low energy stage at REX can today not handle the full intensity of some ISOLDE beams: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A new EBIS with higher fields and higher electron currents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A RFQ cooler for operation in continuous injection mode (ACCU mode) with the EBIS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Proposal submitted to the DOE in collaboration with MSU, TRIUMF, LLNL, MPI-K and ORNL</a:t>
            </a:r>
          </a:p>
        </p:txBody>
      </p:sp>
      <p:pic>
        <p:nvPicPr>
          <p:cNvPr id="12292" name="Picture 13" descr="ebis2 scanned in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5499100" y="1219200"/>
            <a:ext cx="3124200" cy="2155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3" name="Picture 1" descr="SCF_1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3886200"/>
            <a:ext cx="24892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DOE proposal - Comparison EBIS/ECR/1+</a:t>
            </a: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828800" y="990600"/>
          <a:ext cx="5514975" cy="263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" name="Document" r:id="rId5" imgW="5728138" imgH="2732690" progId="Word.Document.8">
                  <p:embed/>
                </p:oleObj>
              </mc:Choice>
              <mc:Fallback>
                <p:oleObj name="Document" r:id="rId5" imgW="5728138" imgH="273269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990600"/>
                        <a:ext cx="5514975" cy="2633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20838" y="3810000"/>
          <a:ext cx="5922645" cy="2133600"/>
        </p:xfrm>
        <a:graphic>
          <a:graphicData uri="http://schemas.openxmlformats.org/drawingml/2006/table">
            <a:tbl>
              <a:tblPr/>
              <a:tblGrid>
                <a:gridCol w="1132840"/>
                <a:gridCol w="1028700"/>
                <a:gridCol w="1028700"/>
                <a:gridCol w="971550"/>
                <a:gridCol w="914400"/>
                <a:gridCol w="84645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Proposed High-Intensity EBIT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MSU EBIT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TITAN EBIT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BNL test EBIS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REX-EBIS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Electron beam energy (keV)</a:t>
                      </a:r>
                      <a:endParaRPr lang="en-GB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&lt; 60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&lt; 30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&lt; 60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&lt;30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&lt; 6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Electron beam current (A)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&lt; 10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&lt; 5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&lt;5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&lt;20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&lt; 0.5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Central current density (A/cm</a:t>
                      </a:r>
                      <a:r>
                        <a:rPr lang="en-US" sz="1000" baseline="30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&lt;10</a:t>
                      </a:r>
                      <a:r>
                        <a:rPr lang="en-US" sz="1000" baseline="300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&lt;10</a:t>
                      </a:r>
                      <a:r>
                        <a:rPr lang="en-US" sz="1000" baseline="300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&lt;10</a:t>
                      </a:r>
                      <a:r>
                        <a:rPr lang="en-US" sz="1000" baseline="300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&lt;600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&lt;200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Magnet design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Helmholtz Coil + Solenoid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Helmholtz Coil + Solenoid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Helmholtz Coil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Solenoid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Solenoid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Maximum magnetic field (T)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Trap length (m)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 m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0.5 m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0.1 m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0.7 m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0.8 m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35" name="Rectangle 6"/>
          <p:cNvSpPr>
            <a:spLocks noChangeArrowheads="1"/>
          </p:cNvSpPr>
          <p:nvPr/>
        </p:nvSpPr>
        <p:spPr bwMode="auto">
          <a:xfrm>
            <a:off x="6164263" y="1417638"/>
            <a:ext cx="1143000" cy="6096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sp>
        <p:nvSpPr>
          <p:cNvPr id="3136" name="Rectangle 7"/>
          <p:cNvSpPr>
            <a:spLocks noChangeArrowheads="1"/>
          </p:cNvSpPr>
          <p:nvPr/>
        </p:nvSpPr>
        <p:spPr bwMode="auto">
          <a:xfrm>
            <a:off x="2698750" y="4198938"/>
            <a:ext cx="1143000" cy="18288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sp>
        <p:nvSpPr>
          <p:cNvPr id="3137" name="TextBox 8"/>
          <p:cNvSpPr txBox="1">
            <a:spLocks noChangeArrowheads="1"/>
          </p:cNvSpPr>
          <p:nvPr/>
        </p:nvSpPr>
        <p:spPr bwMode="auto">
          <a:xfrm>
            <a:off x="5410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/>
              <a:t>O. Kester et al.</a:t>
            </a:r>
          </a:p>
        </p:txBody>
      </p:sp>
      <p:sp>
        <p:nvSpPr>
          <p:cNvPr id="3138" name="Rectangle 9"/>
          <p:cNvSpPr>
            <a:spLocks noChangeArrowheads="1"/>
          </p:cNvSpPr>
          <p:nvPr/>
        </p:nvSpPr>
        <p:spPr bwMode="auto">
          <a:xfrm>
            <a:off x="3268663" y="2393950"/>
            <a:ext cx="2971800" cy="296863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Upgrade of HRS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85800" y="3733800"/>
            <a:ext cx="7772400" cy="2362200"/>
          </a:xfrm>
        </p:spPr>
        <p:txBody>
          <a:bodyPr/>
          <a:lstStyle/>
          <a:p>
            <a:r>
              <a:rPr lang="en-GB" smtClean="0"/>
              <a:t>Improved emittance, multipole corrections and instrumentation</a:t>
            </a:r>
          </a:p>
          <a:p>
            <a:r>
              <a:rPr lang="en-GB" smtClean="0"/>
              <a:t>Challenge to implement it at existing facility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058863"/>
            <a:ext cx="7091363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228600"/>
            <a:ext cx="770906" cy="76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mtClean="0"/>
              <a:t>HIE-ISOLDE external contribution: Where are we?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r>
              <a:rPr lang="en-US" sz="2400" smtClean="0"/>
              <a:t>External grant from Belgium</a:t>
            </a:r>
          </a:p>
          <a:p>
            <a:r>
              <a:rPr lang="en-US" sz="2400" smtClean="0"/>
              <a:t>Second grant from Belgium approved for both physics programme and SC linac construction for HIE-ISOLDE</a:t>
            </a:r>
          </a:p>
          <a:p>
            <a:r>
              <a:rPr lang="en-US" sz="2400" smtClean="0"/>
              <a:t>Proposal submitted in the UK for HIE-linac</a:t>
            </a:r>
          </a:p>
          <a:p>
            <a:r>
              <a:rPr lang="en-US" sz="2400" smtClean="0"/>
              <a:t>Approved WP in EUCARD for R&amp;D on thin film techniques</a:t>
            </a:r>
          </a:p>
          <a:p>
            <a:r>
              <a:rPr lang="en-US" sz="2400" smtClean="0"/>
              <a:t>RFQ cooler WP and RILIS WP financed and (almost) completed</a:t>
            </a:r>
          </a:p>
          <a:p>
            <a:r>
              <a:rPr lang="en-US" sz="2400" smtClean="0"/>
              <a:t>Proposal being prepared in the US to DOE for joint development of new high-intensity EBIS</a:t>
            </a:r>
          </a:p>
          <a:p>
            <a:r>
              <a:rPr lang="en-US" sz="2400" smtClean="0"/>
              <a:t>Discussions with CERN Mgt on CERN contribution.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Total all parts of project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4325" y="1179513"/>
            <a:ext cx="5959475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smtClean="0"/>
              <a:t>Next steps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257800"/>
          </a:xfrm>
        </p:spPr>
        <p:txBody>
          <a:bodyPr/>
          <a:lstStyle/>
          <a:p>
            <a:r>
              <a:rPr lang="en-GB" sz="1800" smtClean="0"/>
              <a:t>The HIE-ISOLDE project</a:t>
            </a:r>
          </a:p>
          <a:p>
            <a:pPr lvl="1"/>
            <a:r>
              <a:rPr lang="en-GB" sz="1600" smtClean="0"/>
              <a:t>Presentation at workshop for CERN non LHC meeting</a:t>
            </a:r>
          </a:p>
          <a:p>
            <a:pPr lvl="1"/>
            <a:r>
              <a:rPr lang="en-GB" sz="1600" smtClean="0"/>
              <a:t>Full project approval</a:t>
            </a:r>
          </a:p>
          <a:p>
            <a:pPr lvl="1"/>
            <a:r>
              <a:rPr lang="en-GB" sz="1600" smtClean="0"/>
              <a:t>Review panel of HIE-LINAC R&amp;D work on first Belgium grant, 15-16 June 2009</a:t>
            </a:r>
          </a:p>
          <a:p>
            <a:pPr lvl="1"/>
            <a:endParaRPr lang="en-GB" sz="1600" smtClean="0"/>
          </a:p>
          <a:p>
            <a:r>
              <a:rPr lang="en-GB" sz="1800" smtClean="0"/>
              <a:t>New grant proposals , in-kind contributions and collaborations</a:t>
            </a:r>
          </a:p>
          <a:p>
            <a:pPr lvl="1"/>
            <a:r>
              <a:rPr lang="en-GB" sz="1600" smtClean="0"/>
              <a:t>HIE-linac (UK grant proposal)</a:t>
            </a:r>
          </a:p>
          <a:p>
            <a:pPr lvl="1"/>
            <a:r>
              <a:rPr lang="en-GB" sz="1600" smtClean="0"/>
              <a:t>New EBIS construction, commissioning and installation (DOE proposal) </a:t>
            </a:r>
          </a:p>
          <a:p>
            <a:pPr lvl="1"/>
            <a:r>
              <a:rPr lang="en-GB" sz="1600" smtClean="0"/>
              <a:t>New High Resolution Mass separator</a:t>
            </a:r>
          </a:p>
          <a:p>
            <a:pPr lvl="2"/>
            <a:r>
              <a:rPr lang="en-GB" sz="1200" smtClean="0"/>
              <a:t>Looking for collaboration partner(s)</a:t>
            </a:r>
          </a:p>
          <a:p>
            <a:pPr lvl="1"/>
            <a:r>
              <a:rPr lang="en-GB" sz="1600" smtClean="0"/>
              <a:t>Study and engineering support for intensity upgrade (SPES, EURISOL collaboration)</a:t>
            </a:r>
          </a:p>
          <a:p>
            <a:pPr lvl="2"/>
            <a:r>
              <a:rPr lang="en-GB" sz="1200" smtClean="0"/>
              <a:t>Highly complex, interaction with other ISOL facilities is essential</a:t>
            </a:r>
          </a:p>
          <a:p>
            <a:pPr lvl="2"/>
            <a:r>
              <a:rPr lang="en-GB" sz="1200" smtClean="0"/>
              <a:t>Looking for collaboration partner(s)</a:t>
            </a:r>
          </a:p>
          <a:p>
            <a:pPr lvl="1"/>
            <a:r>
              <a:rPr lang="en-GB" sz="1600" smtClean="0"/>
              <a:t>Target development (ESS-S training program)</a:t>
            </a:r>
          </a:p>
          <a:p>
            <a:pPr lvl="2"/>
            <a:r>
              <a:rPr lang="en-GB" sz="1200" smtClean="0"/>
              <a:t>New beams and higher instantaneous beam power</a:t>
            </a:r>
          </a:p>
          <a:p>
            <a:pPr lvl="2"/>
            <a:r>
              <a:rPr lang="en-GB" sz="1200" smtClean="0"/>
              <a:t>Looking for collaboration partner(s)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525963"/>
          </a:xfrm>
        </p:spPr>
        <p:txBody>
          <a:bodyPr/>
          <a:lstStyle/>
          <a:p>
            <a:r>
              <a:rPr lang="en-US" dirty="0" smtClean="0"/>
              <a:t>Improvement of cameras and motorization in the target area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P. Fernier</a:t>
            </a:r>
          </a:p>
          <a:p>
            <a:r>
              <a:rPr lang="en-US" dirty="0" smtClean="0"/>
              <a:t>Replacement of neon and security lights  - E. Siesling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Area</a:t>
            </a:r>
            <a:endParaRPr lang="en-US" dirty="0"/>
          </a:p>
        </p:txBody>
      </p:sp>
      <p:pic>
        <p:nvPicPr>
          <p:cNvPr id="1026" name="Picture 2" descr="470315316@02022009-30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978" y="1447800"/>
            <a:ext cx="285527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365562417@19012009-23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267200"/>
            <a:ext cx="56007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657600" y="6172200"/>
            <a:ext cx="85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6172200"/>
            <a:ext cx="711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A3D4-2FC6-498F-AC09-AB81E8EA5E3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Catherall M. Lindroos</a:t>
            </a:r>
            <a:endParaRPr lang="en-US"/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152400"/>
            <a:ext cx="1584325" cy="1136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4343400" cy="2667000"/>
          </a:xfrm>
        </p:spPr>
        <p:txBody>
          <a:bodyPr/>
          <a:lstStyle/>
          <a:p>
            <a:r>
              <a:rPr lang="en-US" dirty="0" smtClean="0"/>
              <a:t>Robot repair, maintenance and check</a:t>
            </a:r>
          </a:p>
          <a:p>
            <a:pPr lvl="1"/>
            <a:r>
              <a:rPr lang="en-US" dirty="0" err="1" smtClean="0"/>
              <a:t>Staubli</a:t>
            </a:r>
            <a:r>
              <a:rPr lang="en-US" dirty="0" smtClean="0"/>
              <a:t> S. A., E. Siesling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Area</a:t>
            </a:r>
            <a:endParaRPr lang="en-US" dirty="0"/>
          </a:p>
        </p:txBody>
      </p:sp>
      <p:pic>
        <p:nvPicPr>
          <p:cNvPr id="2052" name="Picture 4" descr="901310016@09022009-04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371600"/>
            <a:ext cx="3730588" cy="248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1219200" y="4038600"/>
            <a:ext cx="72390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Target removal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Safety checks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Ventilation and cooling  interventions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BTY beam line checks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BLM’s,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magnets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aseline="0" dirty="0" smtClean="0"/>
              <a:t>Cables</a:t>
            </a:r>
            <a:r>
              <a:rPr lang="en-US" sz="2800" dirty="0" smtClean="0"/>
              <a:t> for new FE turbo pumps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Front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end maintenance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A3D4-2FC6-498F-AC09-AB81E8EA5E3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Catherall M. Lindroos</a:t>
            </a:r>
            <a:endParaRPr lang="en-US"/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152400"/>
            <a:ext cx="1584325" cy="1136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Compressed air tube replacement</a:t>
            </a:r>
          </a:p>
          <a:p>
            <a:pPr lvl="1"/>
            <a:r>
              <a:rPr lang="en-US" dirty="0" smtClean="0"/>
              <a:t>Due to a frequent breakdown of compressed air tubes (hardened with time) during 2008, a decision was taken to replace all 400 </a:t>
            </a:r>
            <a:r>
              <a:rPr lang="en-US" dirty="0" err="1" smtClean="0"/>
              <a:t>metres</a:t>
            </a:r>
            <a:endParaRPr lang="en-US" dirty="0" smtClean="0"/>
          </a:p>
          <a:p>
            <a:pPr lvl="1"/>
            <a:r>
              <a:rPr lang="en-US" dirty="0" smtClean="0"/>
              <a:t>E. Barbero, M. Owen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ISOLDE</a:t>
            </a:r>
            <a:endParaRPr lang="en-US" dirty="0"/>
          </a:p>
        </p:txBody>
      </p:sp>
      <p:pic>
        <p:nvPicPr>
          <p:cNvPr id="3074" name="Picture 2" descr="365562417@19012009-23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8736" y="3505200"/>
            <a:ext cx="5643264" cy="278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A3D4-2FC6-498F-AC09-AB81E8EA5E3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Catherall M. Lindroos</a:t>
            </a:r>
            <a:endParaRPr lang="en-US"/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152400"/>
            <a:ext cx="1584325" cy="1136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/>
          <a:lstStyle/>
          <a:p>
            <a:r>
              <a:rPr lang="en-US" dirty="0" smtClean="0"/>
              <a:t>Repair of Scanners, wire grids and fixed needle beam scanner</a:t>
            </a:r>
          </a:p>
          <a:p>
            <a:pPr lvl="1"/>
            <a:r>
              <a:rPr lang="en-US" dirty="0" smtClean="0"/>
              <a:t>M. </a:t>
            </a:r>
            <a:r>
              <a:rPr lang="en-US" dirty="0" err="1" smtClean="0"/>
              <a:t>Durrafourg</a:t>
            </a:r>
            <a:r>
              <a:rPr lang="en-US" dirty="0" smtClean="0"/>
              <a:t>, G. J. Focker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ISOLDE</a:t>
            </a:r>
            <a:endParaRPr lang="en-US" dirty="0"/>
          </a:p>
        </p:txBody>
      </p:sp>
      <p:pic>
        <p:nvPicPr>
          <p:cNvPr id="4098" name="Picture 2" descr="660514415@12012009-158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209800"/>
            <a:ext cx="342632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886200"/>
            <a:ext cx="3347921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038600" y="4800600"/>
            <a:ext cx="49530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Integration of RFQ Cooler into vacuum system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J. de Freitas, H. Vestergard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A3D4-2FC6-498F-AC09-AB81E8EA5E3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Catherall M. Lindroos</a:t>
            </a:r>
            <a:endParaRPr lang="en-US"/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152400"/>
            <a:ext cx="1584325" cy="1136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Vacuum pump maintenance</a:t>
            </a:r>
          </a:p>
          <a:p>
            <a:r>
              <a:rPr lang="en-US" dirty="0" smtClean="0"/>
              <a:t>Target cooling water regulation</a:t>
            </a:r>
          </a:p>
          <a:p>
            <a:r>
              <a:rPr lang="en-US" dirty="0" smtClean="0"/>
              <a:t>Power supply maintenance and modifications</a:t>
            </a:r>
          </a:p>
          <a:p>
            <a:r>
              <a:rPr lang="en-US" dirty="0" smtClean="0"/>
              <a:t>Cabling</a:t>
            </a:r>
          </a:p>
          <a:p>
            <a:pPr lvl="1"/>
            <a:r>
              <a:rPr lang="en-US" dirty="0" smtClean="0"/>
              <a:t>Vacuum interlocks, power supplies</a:t>
            </a:r>
          </a:p>
          <a:p>
            <a:r>
              <a:rPr lang="en-US" dirty="0" smtClean="0"/>
              <a:t>Drawings</a:t>
            </a:r>
          </a:p>
          <a:p>
            <a:pPr lvl="1"/>
            <a:r>
              <a:rPr lang="en-US" dirty="0" smtClean="0"/>
              <a:t>Migration from Euclid to </a:t>
            </a:r>
            <a:r>
              <a:rPr lang="en-US" dirty="0" err="1" smtClean="0"/>
              <a:t>Catia</a:t>
            </a:r>
            <a:r>
              <a:rPr lang="en-US" dirty="0" smtClean="0"/>
              <a:t>, updating etc.</a:t>
            </a:r>
          </a:p>
          <a:p>
            <a:r>
              <a:rPr lang="en-US" dirty="0" smtClean="0"/>
              <a:t>Fast tape station controls and integration</a:t>
            </a:r>
          </a:p>
          <a:p>
            <a:r>
              <a:rPr lang="en-US" dirty="0" smtClean="0"/>
              <a:t>Laser barrack interlocks</a:t>
            </a:r>
          </a:p>
          <a:p>
            <a:r>
              <a:rPr lang="en-US" dirty="0" smtClean="0"/>
              <a:t>…etc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ISOLDE Hall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A3D4-2FC6-498F-AC09-AB81E8EA5E3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Catherall M. Lindroos</a:t>
            </a:r>
            <a:endParaRPr lang="en-US"/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152400"/>
            <a:ext cx="1584325" cy="1136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Shielding</a:t>
            </a:r>
          </a:p>
          <a:p>
            <a:pPr lvl="1"/>
            <a:r>
              <a:rPr lang="en-US" dirty="0" smtClean="0"/>
              <a:t>In view of removing the close-clad lead shielding and to limit the x-ray exposure in the hall, the construction of a shielding tunnel around the REX </a:t>
            </a:r>
            <a:r>
              <a:rPr lang="en-US" dirty="0" err="1" smtClean="0"/>
              <a:t>linac</a:t>
            </a:r>
            <a:r>
              <a:rPr lang="en-US" dirty="0" smtClean="0"/>
              <a:t> is under way.</a:t>
            </a:r>
          </a:p>
          <a:p>
            <a:pPr lvl="1"/>
            <a:r>
              <a:rPr lang="en-US" dirty="0" smtClean="0"/>
              <a:t>D. Voulot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REX</a:t>
            </a:r>
            <a:endParaRPr lang="en-US" dirty="0"/>
          </a:p>
        </p:txBody>
      </p:sp>
      <p:pic>
        <p:nvPicPr>
          <p:cNvPr id="5122" name="Picture 2" descr="\\cern.ch\dfs\Users\c\catheral\Documents\REX\shielding\Walls 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9802" y="3505200"/>
            <a:ext cx="4354711" cy="28956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3733800"/>
            <a:ext cx="4419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Implementation of new alignment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reference points before shielding installation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smtClean="0"/>
              <a:t>Remaining: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Lighting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aseline="0" dirty="0" smtClean="0"/>
              <a:t>Fire</a:t>
            </a:r>
            <a:r>
              <a:rPr lang="en-US" sz="2800" dirty="0" smtClean="0"/>
              <a:t> alarms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Roof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Removal of lead shielding and end-closure installation  with shielded interlock doors... shutdown  2009/2010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A3D4-2FC6-498F-AC09-AB81E8EA5E3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Catherall M. Lindroos</a:t>
            </a:r>
            <a:endParaRPr lang="en-US"/>
          </a:p>
        </p:txBody>
      </p:sp>
      <p:pic>
        <p:nvPicPr>
          <p:cNvPr id="10" name="Picture 2" descr="REX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04800"/>
            <a:ext cx="2472373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One good reason to remove lead-clad shielding!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REX</a:t>
            </a:r>
            <a:endParaRPr lang="en-US" dirty="0"/>
          </a:p>
        </p:txBody>
      </p:sp>
      <p:pic>
        <p:nvPicPr>
          <p:cNvPr id="7170" name="Picture 2" descr="Outlook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209800"/>
            <a:ext cx="6096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A3D4-2FC6-498F-AC09-AB81E8EA5E3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Catherall M. Lindroos</a:t>
            </a:r>
            <a:endParaRPr lang="en-US"/>
          </a:p>
        </p:txBody>
      </p:sp>
      <p:pic>
        <p:nvPicPr>
          <p:cNvPr id="8" name="Picture 2" descr="REX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04800"/>
            <a:ext cx="2472373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566</TotalTime>
  <Words>1453</Words>
  <Application>Microsoft Office PowerPoint</Application>
  <PresentationFormat>On-screen Show (4:3)</PresentationFormat>
  <Paragraphs>298</Paragraphs>
  <Slides>27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Concourse</vt:lpstr>
      <vt:lpstr>Visio</vt:lpstr>
      <vt:lpstr>Document</vt:lpstr>
      <vt:lpstr>Technical Report ISCC Meeting 16th February 2009</vt:lpstr>
      <vt:lpstr>Outline</vt:lpstr>
      <vt:lpstr>Target Area</vt:lpstr>
      <vt:lpstr>Target Area</vt:lpstr>
      <vt:lpstr>ISOLDE</vt:lpstr>
      <vt:lpstr>ISOLDE</vt:lpstr>
      <vt:lpstr>ISOLDE Hall</vt:lpstr>
      <vt:lpstr>REX</vt:lpstr>
      <vt:lpstr>REX</vt:lpstr>
      <vt:lpstr>REX</vt:lpstr>
      <vt:lpstr>REX</vt:lpstr>
      <vt:lpstr>EN-STI-RBS</vt:lpstr>
      <vt:lpstr>Acknowledgements</vt:lpstr>
      <vt:lpstr>PowerPoint Presentation</vt:lpstr>
      <vt:lpstr>HIE-ISOLDE: Next step with three objectives</vt:lpstr>
      <vt:lpstr>ENERGY WP: The proposed HIE-LINAC</vt:lpstr>
      <vt:lpstr>PowerPoint Presentation</vt:lpstr>
      <vt:lpstr>INTENSITY WP: Higher driver beam intensities</vt:lpstr>
      <vt:lpstr>Manipulator concept design</vt:lpstr>
      <vt:lpstr>PowerPoint Presentation</vt:lpstr>
      <vt:lpstr>QUALITY: well controlled beam characteristics</vt:lpstr>
      <vt:lpstr>REX space charge limits – REX trap and chargebreeder</vt:lpstr>
      <vt:lpstr>DOE proposal - Comparison EBIS/ECR/1+</vt:lpstr>
      <vt:lpstr>Upgrade of HRS</vt:lpstr>
      <vt:lpstr>HIE-ISOLDE external contribution: Where are we?</vt:lpstr>
      <vt:lpstr>Total all parts of project</vt:lpstr>
      <vt:lpstr>Next steps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Report ISCC Meeting 16th February 2009</dc:title>
  <dc:creator>catheral</dc:creator>
  <cp:lastModifiedBy>Jenny Weterings</cp:lastModifiedBy>
  <cp:revision>8</cp:revision>
  <dcterms:created xsi:type="dcterms:W3CDTF">2009-02-13T07:59:12Z</dcterms:created>
  <dcterms:modified xsi:type="dcterms:W3CDTF">2013-04-08T08:20:21Z</dcterms:modified>
</cp:coreProperties>
</file>