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1" r:id="rId2"/>
  </p:sld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03154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031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4/5/2013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EA13CF-8B25-CF4D-9BD5-D365331472B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44AB90-D1A9-C349-9E21-8EBB2F32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4/5/2013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D38DDF-6765-4540-B63D-425F3C6FA71E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HIE-ISOLDE </a:t>
            </a:r>
            <a:br>
              <a:rPr lang="en-US" dirty="0" smtClean="0"/>
            </a:br>
            <a:r>
              <a:rPr lang="en-US" dirty="0" smtClean="0"/>
              <a:t>contribution packages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Pasini BE/RF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 for HIE-ISOLDE (Jura 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425388"/>
            <a:ext cx="7507110" cy="518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 for HIE-ISOLDE (Geneva side without labs)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425387"/>
            <a:ext cx="7627644" cy="526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 for HIE-ISOLDE (Geneva side including labs)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1" y="1453610"/>
            <a:ext cx="7805124" cy="5385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HIE-ISOLDE 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lanning HIE-ISOLDE kick-off meeting10MeVmerlin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1677074"/>
            <a:ext cx="7772400" cy="4952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1" y="5105400"/>
            <a:ext cx="1905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03154"/>
                </a:solidFill>
              </a:rPr>
              <a:t>5.5 </a:t>
            </a:r>
            <a:r>
              <a:rPr lang="en-US" sz="1000" b="1" dirty="0" err="1" smtClean="0">
                <a:solidFill>
                  <a:srgbClr val="103154"/>
                </a:solidFill>
              </a:rPr>
              <a:t>MeV/u</a:t>
            </a:r>
            <a:r>
              <a:rPr lang="en-US" sz="1000" b="1" dirty="0" smtClean="0">
                <a:solidFill>
                  <a:srgbClr val="103154"/>
                </a:solidFill>
              </a:rPr>
              <a:t> </a:t>
            </a:r>
            <a:r>
              <a:rPr lang="en-US" sz="1000" b="1" dirty="0" err="1" smtClean="0">
                <a:solidFill>
                  <a:srgbClr val="103154"/>
                </a:solidFill>
              </a:rPr>
              <a:t>Linac</a:t>
            </a:r>
            <a:r>
              <a:rPr lang="en-US" sz="1000" b="1" dirty="0" smtClean="0">
                <a:solidFill>
                  <a:srgbClr val="103154"/>
                </a:solidFill>
              </a:rPr>
              <a:t> commissioned</a:t>
            </a:r>
            <a:endParaRPr lang="en-US" sz="1000" b="1" dirty="0">
              <a:solidFill>
                <a:srgbClr val="10315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172200"/>
            <a:ext cx="1905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03154"/>
                </a:solidFill>
              </a:rPr>
              <a:t>10 </a:t>
            </a:r>
            <a:r>
              <a:rPr lang="en-US" sz="1000" b="1" dirty="0" err="1" smtClean="0">
                <a:solidFill>
                  <a:srgbClr val="103154"/>
                </a:solidFill>
              </a:rPr>
              <a:t>MeV/u</a:t>
            </a:r>
            <a:r>
              <a:rPr lang="en-US" sz="1000" b="1" dirty="0" smtClean="0">
                <a:solidFill>
                  <a:srgbClr val="103154"/>
                </a:solidFill>
              </a:rPr>
              <a:t> </a:t>
            </a:r>
            <a:r>
              <a:rPr lang="en-US" sz="1000" b="1" dirty="0" err="1" smtClean="0">
                <a:solidFill>
                  <a:srgbClr val="103154"/>
                </a:solidFill>
              </a:rPr>
              <a:t>Linac</a:t>
            </a:r>
            <a:r>
              <a:rPr lang="en-US" sz="1000" b="1" dirty="0" smtClean="0">
                <a:solidFill>
                  <a:srgbClr val="103154"/>
                </a:solidFill>
              </a:rPr>
              <a:t> commissioned</a:t>
            </a:r>
            <a:endParaRPr lang="en-US" sz="1000" b="1" dirty="0">
              <a:solidFill>
                <a:srgbClr val="1031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438400"/>
            <a:ext cx="685800" cy="3276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103154"/>
                </a:solidFill>
              </a:rPr>
              <a:t>PSB  SHUTDOWN</a:t>
            </a:r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5123021"/>
            <a:ext cx="457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31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936550" y="4211751"/>
            <a:ext cx="1510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03154"/>
                </a:solidFill>
              </a:rPr>
              <a:t>Physics @ 5.5 A </a:t>
            </a:r>
            <a:r>
              <a:rPr lang="en-US" sz="1200" dirty="0" err="1" smtClean="0">
                <a:solidFill>
                  <a:srgbClr val="103154"/>
                </a:solidFill>
              </a:rPr>
              <a:t>MeV</a:t>
            </a:r>
            <a:endParaRPr lang="en-US" sz="1200" dirty="0">
              <a:solidFill>
                <a:srgbClr val="103154"/>
              </a:solidFill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FFFF">
                    <a:lumMod val="65000"/>
                  </a:srgbClr>
                </a:solidFill>
              </a:rPr>
              <a:t>58th ISCC Meeting, 23 </a:t>
            </a:r>
            <a:r>
              <a:rPr lang="it-IT" dirty="0" err="1" smtClean="0">
                <a:solidFill>
                  <a:srgbClr val="FFFFFF">
                    <a:lumMod val="65000"/>
                  </a:srgbClr>
                </a:solidFill>
              </a:rPr>
              <a:t>June</a:t>
            </a:r>
            <a:r>
              <a:rPr lang="it-IT" dirty="0" smtClean="0">
                <a:solidFill>
                  <a:srgbClr val="FFFFFF">
                    <a:lumMod val="65000"/>
                  </a:srgbClr>
                </a:solidFill>
              </a:rPr>
              <a:t> 2010					</a:t>
            </a:r>
            <a:r>
              <a:rPr lang="it-IT" dirty="0" err="1" smtClean="0">
                <a:solidFill>
                  <a:srgbClr val="FFFFFF">
                    <a:lumMod val="65000"/>
                  </a:srgbClr>
                </a:solidFill>
              </a:rPr>
              <a:t>Y</a:t>
            </a:r>
            <a:r>
              <a:rPr lang="it-IT" dirty="0" smtClean="0">
                <a:solidFill>
                  <a:srgbClr val="FFFFFF">
                    <a:lumMod val="65000"/>
                  </a:srgbClr>
                </a:solidFill>
              </a:rPr>
              <a:t>. KADI										</a:t>
            </a:r>
            <a:fld id="{B1BD7901-48DC-9647-9924-BE9C7E104B66}" type="slidenum">
              <a:rPr lang="it-IT" smtClean="0">
                <a:solidFill>
                  <a:srgbClr val="FFFFFF">
                    <a:lumMod val="65000"/>
                  </a:srgbClr>
                </a:solidFill>
              </a:rPr>
              <a:pPr algn="l"/>
              <a:t>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 substrate Cavity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high precision 3D copper machining. 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:33kCHF/unit</a:t>
            </a:r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10 to 22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ASAP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funding, industrial involvement 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0.1 FTE for quality control</a:t>
            </a:r>
            <a:endParaRPr lang="en-US" u="sng" dirty="0" smtClean="0"/>
          </a:p>
          <a:p>
            <a:pPr mar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Special Components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the package consists in the realization of the high precision tuning system with relative mechanical driving system and  high power coupler system.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:46 </a:t>
            </a:r>
            <a:r>
              <a:rPr lang="en-US" dirty="0" err="1" smtClean="0"/>
              <a:t>kCHF</a:t>
            </a:r>
            <a:r>
              <a:rPr lang="en-US" dirty="0" smtClean="0"/>
              <a:t>/unit</a:t>
            </a:r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10 to 22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ASAP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0.3 FTE for Quality control and assembly</a:t>
            </a:r>
            <a:endParaRPr lang="en-US" u="sng" dirty="0" smtClean="0"/>
          </a:p>
          <a:p>
            <a:pPr mar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the cavity package consists in the realization of the vacuum vessel which will house the SC cavities and solenoid.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:600 </a:t>
            </a:r>
            <a:r>
              <a:rPr lang="en-US" dirty="0" err="1" smtClean="0"/>
              <a:t>kCHF</a:t>
            </a:r>
            <a:r>
              <a:rPr lang="en-US" dirty="0" smtClean="0"/>
              <a:t>/unit</a:t>
            </a:r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2 to 4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 at the end of 2010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starting mid 2013 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1FTE  specialized technician able to work in the cleaning 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Diagnostics Short Box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the beam diagnostics short box package consists in the realization of a ultra compact highly engineered chamber filled with new generation of precision measurement devices for the SC linac, namely beam position, profile and intensity.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:46 </a:t>
            </a:r>
            <a:r>
              <a:rPr lang="en-US" dirty="0" err="1" smtClean="0"/>
              <a:t>kCHF</a:t>
            </a:r>
            <a:endParaRPr lang="en-US" dirty="0" smtClean="0"/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6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 at the end of 2011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first installation foreseen by end 2013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0.3 FTE specialized technician + 0.3 FTE application engineer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meter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this package consists in the realization of a new generation of high sensitivity emittance meter for ultra low intensity radioactive beam intensity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:70 </a:t>
            </a:r>
            <a:r>
              <a:rPr lang="en-US" dirty="0" err="1" smtClean="0"/>
              <a:t>kCHF</a:t>
            </a:r>
            <a:endParaRPr lang="en-US" dirty="0" smtClean="0"/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1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 at the end of 2011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installation foreseen by end of 2013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1 FTE engineer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Energy Measurement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this package  consists in the realization of silicon/diamond detectors that will be used to measure the beam energy and energy profile and will allow the tuning if the SC cavities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:50 </a:t>
            </a:r>
            <a:r>
              <a:rPr lang="en-US" dirty="0" err="1" smtClean="0"/>
              <a:t>kCHF</a:t>
            </a:r>
            <a:endParaRPr lang="en-US" dirty="0" smtClean="0"/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1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 at the end of 2010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ASAP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0.5 FTE physicist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lines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Fully equipped high energy beam transfer line for different experiments</a:t>
            </a:r>
          </a:p>
          <a:p>
            <a:pPr marL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:~700kCHF/line</a:t>
            </a:r>
          </a:p>
          <a:p>
            <a:pPr marL="0">
              <a:buNone/>
            </a:pPr>
            <a:r>
              <a:rPr lang="en-US" u="sng" dirty="0" smtClean="0"/>
              <a:t>Quantity</a:t>
            </a:r>
            <a:r>
              <a:rPr lang="en-US" dirty="0" smtClean="0"/>
              <a:t>: 3</a:t>
            </a:r>
          </a:p>
          <a:p>
            <a:pPr marL="0">
              <a:buNone/>
            </a:pPr>
            <a:r>
              <a:rPr lang="en-US" u="sng" dirty="0" smtClean="0"/>
              <a:t>Technical Specs</a:t>
            </a:r>
            <a:r>
              <a:rPr lang="en-US" dirty="0" smtClean="0"/>
              <a:t>: Available by end of 2010</a:t>
            </a:r>
          </a:p>
          <a:p>
            <a:pPr marL="0">
              <a:buNone/>
            </a:pPr>
            <a:r>
              <a:rPr lang="en-US" u="sng" dirty="0" smtClean="0"/>
              <a:t>Timing</a:t>
            </a:r>
            <a:r>
              <a:rPr lang="en-US" dirty="0" smtClean="0"/>
              <a:t>: first beam line to be installed by end of 2012</a:t>
            </a:r>
          </a:p>
          <a:p>
            <a:pPr marL="0">
              <a:buNone/>
            </a:pPr>
            <a:r>
              <a:rPr lang="en-US" u="sng" dirty="0" smtClean="0"/>
              <a:t>Nature</a:t>
            </a:r>
            <a:r>
              <a:rPr lang="en-US" dirty="0" smtClean="0"/>
              <a:t>: in-kind and funding</a:t>
            </a:r>
          </a:p>
          <a:p>
            <a:pPr marL="0">
              <a:buNone/>
            </a:pPr>
            <a:r>
              <a:rPr lang="en-US" u="sng" dirty="0" smtClean="0"/>
              <a:t>Manpower</a:t>
            </a:r>
            <a:r>
              <a:rPr lang="en-US" dirty="0" smtClean="0"/>
              <a:t>: 1 FTE installation and alignment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1005</TotalTime>
  <Words>474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Revolution</vt:lpstr>
      <vt:lpstr>Pixel</vt:lpstr>
      <vt:lpstr>HIE-ISOLDE  contribution packages</vt:lpstr>
      <vt:lpstr>HIE-ISOLDE Schedule</vt:lpstr>
      <vt:lpstr>Cu substrate Cavity Package</vt:lpstr>
      <vt:lpstr>RF Special Components Package</vt:lpstr>
      <vt:lpstr>Cryomodule Package</vt:lpstr>
      <vt:lpstr>Beam Diagnostics Short Box Package</vt:lpstr>
      <vt:lpstr>Emittance meter Package</vt:lpstr>
      <vt:lpstr>Beam Energy Measurement Package</vt:lpstr>
      <vt:lpstr>Beam lines Package</vt:lpstr>
      <vt:lpstr>PowerPoint Presentation</vt:lpstr>
      <vt:lpstr>Possible extension for HIE-ISOLDE (Jura side)</vt:lpstr>
      <vt:lpstr>Possible extension for HIE-ISOLDE (Geneva side without labs)</vt:lpstr>
      <vt:lpstr>Possible extension for HIE-ISOLDE (Geneva side including labs)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HIE-ISOLDE  contribution packages</dc:title>
  <dc:creator>Matteo Pasini</dc:creator>
  <cp:lastModifiedBy>Jenny Weterings</cp:lastModifiedBy>
  <cp:revision>3</cp:revision>
  <dcterms:created xsi:type="dcterms:W3CDTF">2010-06-23T08:55:46Z</dcterms:created>
  <dcterms:modified xsi:type="dcterms:W3CDTF">2013-04-05T09:35:05Z</dcterms:modified>
</cp:coreProperties>
</file>