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86" r:id="rId2"/>
    <p:sldId id="279" r:id="rId3"/>
    <p:sldId id="290" r:id="rId4"/>
    <p:sldId id="289" r:id="rId5"/>
    <p:sldId id="285" r:id="rId6"/>
    <p:sldId id="301" r:id="rId7"/>
    <p:sldId id="30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348C"/>
    <a:srgbClr val="7BBA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7" autoAdjust="0"/>
    <p:restoredTop sz="94660"/>
  </p:normalViewPr>
  <p:slideViewPr>
    <p:cSldViewPr>
      <p:cViewPr varScale="1">
        <p:scale>
          <a:sx n="109" d="100"/>
          <a:sy n="109" d="100"/>
        </p:scale>
        <p:origin x="-8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97800-06CD-4BEE-B93B-1BCB4692557D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92720-820E-47C1-8A16-C0C1611DA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20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8072" y="1988840"/>
            <a:ext cx="7772400" cy="1470025"/>
          </a:xfrm>
        </p:spPr>
        <p:txBody>
          <a:bodyPr>
            <a:normAutofit/>
          </a:bodyPr>
          <a:lstStyle>
            <a:lvl1pPr>
              <a:defRPr sz="4800" b="1">
                <a:solidFill>
                  <a:srgbClr val="7BBA2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3872" y="371703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1" descr="CERN14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5589240"/>
            <a:ext cx="1202432" cy="120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8770" y="116632"/>
            <a:ext cx="4667726" cy="101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-8"/>
            <a:ext cx="7643192" cy="98073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4928" y="1340768"/>
            <a:ext cx="7653536" cy="4525963"/>
          </a:xfrm>
        </p:spPr>
        <p:txBody>
          <a:bodyPr/>
          <a:lstStyle>
            <a:lvl1pPr>
              <a:buFontTx/>
              <a:buBlip>
                <a:blip r:embed="rId2"/>
              </a:buBlip>
              <a:defRPr sz="1800"/>
            </a:lvl1pPr>
            <a:lvl2pPr>
              <a:buFont typeface="Wingdings" pitchFamily="2" charset="2"/>
              <a:buChar char="Ø"/>
              <a:defRPr sz="1600"/>
            </a:lvl2pPr>
            <a:lvl3pPr>
              <a:defRPr sz="1600"/>
            </a:lvl3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11960" y="6428358"/>
            <a:ext cx="1584176" cy="365125"/>
          </a:xfrm>
          <a:prstGeom prst="rect">
            <a:avLst/>
          </a:prstGeom>
        </p:spPr>
        <p:txBody>
          <a:bodyPr/>
          <a:lstStyle/>
          <a:p>
            <a:fld id="{DCE4B40A-67BA-4787-801A-16EE65008C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arallelogram 6"/>
          <p:cNvSpPr/>
          <p:nvPr userDrawn="1"/>
        </p:nvSpPr>
        <p:spPr>
          <a:xfrm>
            <a:off x="36000" y="854720"/>
            <a:ext cx="9072000" cy="54000"/>
          </a:xfrm>
          <a:prstGeom prst="parallelogram">
            <a:avLst>
              <a:gd name="adj" fmla="val 162471"/>
            </a:avLst>
          </a:prstGeom>
          <a:solidFill>
            <a:srgbClr val="7BB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43608" y="6453013"/>
            <a:ext cx="3024336" cy="360363"/>
          </a:xfrm>
        </p:spPr>
        <p:txBody>
          <a:bodyPr>
            <a:noAutofit/>
          </a:bodyPr>
          <a:lstStyle>
            <a:lvl1pPr>
              <a:buFontTx/>
              <a:buNone/>
              <a:defRPr sz="1200"/>
            </a:lvl1pPr>
            <a:lvl2pPr>
              <a:buFontTx/>
              <a:buNone/>
              <a:defRPr sz="1400"/>
            </a:lvl2pPr>
            <a:lvl3pPr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en-US" dirty="0" smtClean="0"/>
              <a:t>References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9141" y="6381328"/>
            <a:ext cx="1697355" cy="369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3568" y="-27384"/>
            <a:ext cx="8460432" cy="836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1600200"/>
            <a:ext cx="80648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0" y="1141610"/>
            <a:ext cx="611559" cy="5743774"/>
          </a:xfrm>
          <a:prstGeom prst="rect">
            <a:avLst/>
          </a:prstGeom>
          <a:solidFill>
            <a:srgbClr val="293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>
            <a:spLocks noChangeAspect="1"/>
          </p:cNvSpPr>
          <p:nvPr/>
        </p:nvSpPr>
        <p:spPr>
          <a:xfrm rot="16200000">
            <a:off x="-69563" y="83580"/>
            <a:ext cx="761107" cy="601136"/>
          </a:xfrm>
          <a:prstGeom prst="rtTriangle">
            <a:avLst/>
          </a:prstGeom>
          <a:solidFill>
            <a:srgbClr val="293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16768" y="6469211"/>
            <a:ext cx="495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DCE4B40A-67BA-4787-801A-16EE65008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Ø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ü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670943"/>
            <a:ext cx="8208912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  <a:cs typeface="Times New Roman" pitchFamily="18" charset="0"/>
              </a:rPr>
              <a:t>Scheduling News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672" y="3356993"/>
            <a:ext cx="6400800" cy="2232247"/>
          </a:xfrm>
        </p:spPr>
        <p:txBody>
          <a:bodyPr>
            <a:normAutofit/>
          </a:bodyPr>
          <a:lstStyle/>
          <a:p>
            <a:r>
              <a:rPr lang="en-GB" dirty="0" smtClean="0"/>
              <a:t>.</a:t>
            </a:r>
            <a:endParaRPr lang="en-GB" dirty="0"/>
          </a:p>
          <a:p>
            <a:endParaRPr lang="en-US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995936" y="6093296"/>
            <a:ext cx="2149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GB" dirty="0">
                <a:solidFill>
                  <a:prstClr val="black"/>
                </a:solidFill>
              </a:rPr>
              <a:t>Magdalena </a:t>
            </a:r>
            <a:r>
              <a:rPr lang="en-GB" dirty="0" smtClean="0">
                <a:solidFill>
                  <a:prstClr val="black"/>
                </a:solidFill>
              </a:rPr>
              <a:t>Kowalska</a:t>
            </a:r>
          </a:p>
        </p:txBody>
      </p:sp>
    </p:spTree>
    <p:extLst>
      <p:ext uri="{BB962C8B-B14F-4D97-AF65-F5344CB8AC3E}">
        <p14:creationId xmlns:p14="http://schemas.microsoft.com/office/powerpoint/2010/main" val="1142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8"/>
            <a:ext cx="8388424" cy="98073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Injector schedule since last meeting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850091" y="979021"/>
            <a:ext cx="80423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00CC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0000CC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0000CC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0000CC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 sz="20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 sz="20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 sz="20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 sz="2000">
                <a:solidFill>
                  <a:srgbClr val="0000CC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b="1" dirty="0" smtClean="0">
                <a:latin typeface="Calibri" pitchFamily="34" charset="0"/>
              </a:rPr>
              <a:t>Confirmation of 2 week proton prolongation – until December 17</a:t>
            </a:r>
            <a:r>
              <a:rPr lang="en-US" b="1" baseline="30000" dirty="0" smtClean="0">
                <a:latin typeface="Calibri" pitchFamily="34" charset="0"/>
              </a:rPr>
              <a:t>th</a:t>
            </a:r>
            <a:r>
              <a:rPr lang="en-US" b="1" dirty="0" smtClean="0">
                <a:latin typeface="Calibri" pitchFamily="34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b="1" dirty="0" smtClean="0">
                <a:latin typeface="Calibri" pitchFamily="34" charset="0"/>
              </a:rPr>
              <a:t>35 -&gt; 37 weeks of physics </a:t>
            </a:r>
            <a:r>
              <a:rPr lang="en-GB" dirty="0" smtClean="0">
                <a:latin typeface="Calibri" pitchFamily="34" charset="0"/>
              </a:rPr>
              <a:t>(</a:t>
            </a:r>
            <a:r>
              <a:rPr lang="en-GB" dirty="0" err="1" smtClean="0">
                <a:latin typeface="Calibri" pitchFamily="34" charset="0"/>
              </a:rPr>
              <a:t>vs</a:t>
            </a:r>
            <a:r>
              <a:rPr lang="en-GB" dirty="0" smtClean="0">
                <a:latin typeface="Calibri" pitchFamily="34" charset="0"/>
              </a:rPr>
              <a:t> 29 weeks in 2011)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8904" y="1784176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>
            <a:off x="6372200" y="1412776"/>
            <a:ext cx="1656184" cy="29523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7797120" y="4319384"/>
            <a:ext cx="1008112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45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-8"/>
            <a:ext cx="8388424" cy="980736"/>
          </a:xfrm>
        </p:spPr>
        <p:txBody>
          <a:bodyPr>
            <a:normAutofit/>
          </a:bodyPr>
          <a:lstStyle/>
          <a:p>
            <a:r>
              <a:rPr lang="en-US" dirty="0" smtClean="0"/>
              <a:t>ISOLDE schedule since last meeting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11560" y="2809959"/>
            <a:ext cx="3024336" cy="31393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b="1" dirty="0" smtClean="0">
                <a:solidFill>
                  <a:srgbClr val="00B050"/>
                </a:solidFill>
                <a:latin typeface="Calibri" pitchFamily="34" charset="0"/>
              </a:rPr>
              <a:t>=&gt; new ISOLDE schedule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latin typeface="Calibri" pitchFamily="34" charset="0"/>
              </a:rPr>
              <a:t>v4.0, 26</a:t>
            </a:r>
            <a:r>
              <a:rPr lang="en-US" baseline="30000" dirty="0" smtClean="0">
                <a:latin typeface="Calibri" pitchFamily="34" charset="0"/>
              </a:rPr>
              <a:t>th</a:t>
            </a:r>
            <a:r>
              <a:rPr lang="en-US" dirty="0" smtClean="0">
                <a:latin typeface="Calibri" pitchFamily="34" charset="0"/>
              </a:rPr>
              <a:t> Oct: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Calibri" pitchFamily="34" charset="0"/>
              </a:rPr>
              <a:t> All GPS runs rescheduled (some shifts cut), partly in 2 additional weeks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Calibri" pitchFamily="34" charset="0"/>
              </a:rPr>
              <a:t> Failed summer run (11Be) also rescheduled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</a:rPr>
              <a:t>CaO</a:t>
            </a:r>
            <a:r>
              <a:rPr lang="en-GB" dirty="0" smtClean="0">
                <a:latin typeface="Calibri" pitchFamily="34" charset="0"/>
              </a:rPr>
              <a:t> and offline 44Ti on GPS</a:t>
            </a:r>
          </a:p>
          <a:p>
            <a:pPr>
              <a:buFont typeface="Wingdings" pitchFamily="2" charset="2"/>
              <a:buNone/>
            </a:pPr>
            <a:r>
              <a:rPr lang="en-GB" dirty="0" smtClean="0">
                <a:solidFill>
                  <a:srgbClr val="00B050"/>
                </a:solidFill>
                <a:latin typeface="Calibri" pitchFamily="34" charset="0"/>
              </a:rPr>
              <a:t>=&gt; No IS experiment cancelled </a:t>
            </a:r>
            <a:r>
              <a:rPr lang="en-GB" dirty="0" smtClean="0">
                <a:solidFill>
                  <a:srgbClr val="FFC000"/>
                </a:solidFill>
                <a:latin typeface="Calibri" pitchFamily="34" charset="0"/>
              </a:rPr>
              <a:t>(3 collection LOIs cancelled)</a:t>
            </a:r>
          </a:p>
          <a:p>
            <a:pPr>
              <a:buFont typeface="Wingdings" pitchFamily="2" charset="2"/>
              <a:buNone/>
            </a:pPr>
            <a:endParaRPr lang="en-US" dirty="0">
              <a:latin typeface="Calibri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863655" y="6316364"/>
            <a:ext cx="2028825" cy="280988"/>
            <a:chOff x="4572000" y="6316364"/>
            <a:chExt cx="2028825" cy="280988"/>
          </a:xfrm>
        </p:grpSpPr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4572000" y="6378277"/>
              <a:ext cx="422275" cy="141287"/>
            </a:xfrm>
            <a:prstGeom prst="rect">
              <a:avLst/>
            </a:prstGeom>
            <a:solidFill>
              <a:srgbClr val="3399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>
              <a:off x="4973638" y="6338589"/>
              <a:ext cx="433387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de-DE" sz="1200">
                  <a:solidFill>
                    <a:schemeClr val="tx1"/>
                  </a:solidFill>
                  <a:latin typeface="Calibri" pitchFamily="34" charset="0"/>
                </a:rPr>
                <a:t>GPS</a:t>
              </a:r>
            </a:p>
          </p:txBody>
        </p:sp>
        <p:sp>
          <p:nvSpPr>
            <p:cNvPr id="17" name="Text Box 21"/>
            <p:cNvSpPr txBox="1">
              <a:spLocks noChangeArrowheads="1"/>
            </p:cNvSpPr>
            <p:nvPr/>
          </p:nvSpPr>
          <p:spPr bwMode="auto">
            <a:xfrm>
              <a:off x="6169025" y="6316364"/>
              <a:ext cx="431800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de-DE" sz="1200">
                  <a:solidFill>
                    <a:schemeClr val="tx1"/>
                  </a:solidFill>
                  <a:latin typeface="Calibri" pitchFamily="34" charset="0"/>
                </a:rPr>
                <a:t>HRS</a:t>
              </a:r>
            </a:p>
          </p:txBody>
        </p:sp>
        <p:sp>
          <p:nvSpPr>
            <p:cNvPr id="18" name="Rectangle 23"/>
            <p:cNvSpPr>
              <a:spLocks noChangeArrowheads="1"/>
            </p:cNvSpPr>
            <p:nvPr/>
          </p:nvSpPr>
          <p:spPr bwMode="auto">
            <a:xfrm>
              <a:off x="5783263" y="6381452"/>
              <a:ext cx="422275" cy="141287"/>
            </a:xfrm>
            <a:prstGeom prst="rect">
              <a:avLst/>
            </a:prstGeom>
            <a:solidFill>
              <a:srgbClr val="A3E1C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83568" y="1148551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Mid-October: </a:t>
            </a:r>
            <a:r>
              <a:rPr lang="en-GB" dirty="0" smtClean="0"/>
              <a:t>GPS problem - extraction electrode stuck in the middle of target valve -&gt; only light targets allowed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923107"/>
            <a:ext cx="2736304" cy="594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940392"/>
            <a:ext cx="2664296" cy="588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18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2012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980728"/>
            <a:ext cx="7869560" cy="1728192"/>
          </a:xfrm>
        </p:spPr>
        <p:txBody>
          <a:bodyPr/>
          <a:lstStyle/>
          <a:p>
            <a:r>
              <a:rPr lang="en-US" b="1" dirty="0">
                <a:solidFill>
                  <a:srgbClr val="29348C"/>
                </a:solidFill>
              </a:rPr>
              <a:t>Shift balance: 1009 </a:t>
            </a:r>
            <a:r>
              <a:rPr lang="en-US" b="1" dirty="0" smtClean="0">
                <a:solidFill>
                  <a:srgbClr val="29348C"/>
                </a:solidFill>
              </a:rPr>
              <a:t>open shifts </a:t>
            </a:r>
            <a:r>
              <a:rPr lang="en-US" b="1" dirty="0">
                <a:solidFill>
                  <a:srgbClr val="29348C"/>
                </a:solidFill>
              </a:rPr>
              <a:t>for IS experiments,  53 shifts for </a:t>
            </a:r>
            <a:r>
              <a:rPr lang="en-US" b="1" dirty="0" smtClean="0">
                <a:solidFill>
                  <a:srgbClr val="29348C"/>
                </a:solidFill>
              </a:rPr>
              <a:t>LOIs</a:t>
            </a:r>
          </a:p>
          <a:p>
            <a:endParaRPr lang="en-US" dirty="0" smtClean="0"/>
          </a:p>
          <a:p>
            <a:r>
              <a:rPr lang="en-US" dirty="0" smtClean="0"/>
              <a:t>Shift </a:t>
            </a:r>
            <a:r>
              <a:rPr lang="en-US" dirty="0"/>
              <a:t>requests:  833 </a:t>
            </a:r>
            <a:r>
              <a:rPr lang="en-US" dirty="0" smtClean="0"/>
              <a:t>shifts for 71 IS exp </a:t>
            </a:r>
            <a:r>
              <a:rPr lang="en-US" dirty="0" err="1" smtClean="0"/>
              <a:t>vs</a:t>
            </a:r>
            <a:r>
              <a:rPr lang="en-US" dirty="0" smtClean="0"/>
              <a:t> 657.5 in 2010; </a:t>
            </a:r>
            <a:r>
              <a:rPr lang="en-US" dirty="0"/>
              <a:t>40 shifts </a:t>
            </a:r>
            <a:r>
              <a:rPr lang="en-US" dirty="0" smtClean="0"/>
              <a:t>for 14 LOIs</a:t>
            </a:r>
          </a:p>
          <a:p>
            <a:r>
              <a:rPr lang="en-US" dirty="0" smtClean="0"/>
              <a:t>20 IS experiments with no beam requests</a:t>
            </a:r>
          </a:p>
          <a:p>
            <a:r>
              <a:rPr lang="en-US" dirty="0" smtClean="0"/>
              <a:t>REX requests: 377.5 shifts (IS + LOIs)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9552" y="3429000"/>
            <a:ext cx="853244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00000"/>
              </a:lnSpc>
              <a:buFont typeface="Arial" charset="0"/>
              <a:buChar char="•"/>
              <a:defRPr/>
            </a:pPr>
            <a:endParaRPr lang="en-US" sz="1800" kern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9150" y="2996952"/>
            <a:ext cx="7137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000" b="1" dirty="0" smtClean="0">
                <a:solidFill>
                  <a:srgbClr val="29348C"/>
                </a:solidFill>
              </a:rPr>
              <a:t>Scheduled runs (since July – 2wk prolongation &amp; GPS problem):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259632" y="3429000"/>
          <a:ext cx="6096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1368152"/>
                <a:gridCol w="1296144"/>
                <a:gridCol w="119945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Scheduled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Oct 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July 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All shifts (IS+LOI+MD)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491.5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Shifts</a:t>
                      </a:r>
                      <a:r>
                        <a:rPr lang="en-US" baseline="0" dirty="0" smtClean="0"/>
                        <a:t> for IS exp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Shifts for LOIs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 of IS exp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 of LOIs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REX runs &amp; exp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11 - 17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11 - 17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10?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- 14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REX shifts (IS +LOI)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190.5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shifts/day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2.31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634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Physics runs since last meeting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052736"/>
            <a:ext cx="8532440" cy="5688632"/>
          </a:xfrm>
        </p:spPr>
        <p:txBody>
          <a:bodyPr>
            <a:normAutofit/>
          </a:bodyPr>
          <a:lstStyle/>
          <a:p>
            <a:pPr lvl="0"/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Very successful LOI runs based on new experimental techniques:</a:t>
            </a:r>
          </a:p>
          <a:p>
            <a:pPr lvl="1"/>
            <a:r>
              <a:rPr lang="en-GB" dirty="0" smtClean="0"/>
              <a:t>Jul: spin polarization with tilted foils behind REX - % beta-NMR signal on 8Li</a:t>
            </a:r>
          </a:p>
          <a:p>
            <a:pPr lvl="1"/>
            <a:r>
              <a:rPr lang="en-GB" dirty="0" smtClean="0"/>
              <a:t>Aug: beta-NMR on liquids for biophysics – 1</a:t>
            </a:r>
            <a:r>
              <a:rPr lang="en-GB" baseline="30000" dirty="0" smtClean="0"/>
              <a:t>st</a:t>
            </a:r>
            <a:r>
              <a:rPr lang="en-GB" dirty="0" smtClean="0"/>
              <a:t> liquid beta-NMR signal  (31Mg in ionic liquid)</a:t>
            </a:r>
          </a:p>
          <a:p>
            <a:pPr lvl="1"/>
            <a:r>
              <a:rPr lang="en-GB" dirty="0" smtClean="0"/>
              <a:t>Aug &amp; Oct – CRIS shows expected detection efficiency and reaches 202Fr</a:t>
            </a:r>
          </a:p>
          <a:p>
            <a:pPr lvl="1"/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r>
              <a:rPr lang="en-GB" dirty="0" err="1" smtClean="0"/>
              <a:t>Miniball</a:t>
            </a:r>
            <a:r>
              <a:rPr lang="en-GB" dirty="0" smtClean="0"/>
              <a:t> runs: </a:t>
            </a:r>
            <a:r>
              <a:rPr lang="en-GB" dirty="0" smtClean="0">
                <a:solidFill>
                  <a:srgbClr val="00B050"/>
                </a:solidFill>
              </a:rPr>
              <a:t>Po</a:t>
            </a:r>
            <a:r>
              <a:rPr lang="en-GB" dirty="0" smtClean="0"/>
              <a:t>, </a:t>
            </a:r>
            <a:r>
              <a:rPr lang="en-GB" dirty="0" err="1" smtClean="0">
                <a:solidFill>
                  <a:srgbClr val="FFC000"/>
                </a:solidFill>
              </a:rPr>
              <a:t>Rn</a:t>
            </a:r>
            <a:r>
              <a:rPr lang="en-GB" dirty="0" smtClean="0"/>
              <a:t>, </a:t>
            </a:r>
            <a:r>
              <a:rPr lang="en-GB" dirty="0" smtClean="0">
                <a:solidFill>
                  <a:srgbClr val="00B050"/>
                </a:solidFill>
              </a:rPr>
              <a:t>Zn</a:t>
            </a:r>
            <a:r>
              <a:rPr lang="en-GB" dirty="0" smtClean="0"/>
              <a:t>, </a:t>
            </a:r>
            <a:r>
              <a:rPr lang="en-GB" dirty="0" smtClean="0">
                <a:solidFill>
                  <a:srgbClr val="FFC000"/>
                </a:solidFill>
              </a:rPr>
              <a:t>K</a:t>
            </a:r>
            <a:r>
              <a:rPr lang="en-GB" dirty="0" smtClean="0"/>
              <a:t> (instead of 30Na),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l="19030" t="20188" r="22560" b="42891"/>
          <a:stretch>
            <a:fillRect/>
          </a:stretch>
        </p:blipFill>
        <p:spPr bwMode="auto">
          <a:xfrm>
            <a:off x="2123728" y="2708920"/>
            <a:ext cx="6053172" cy="239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flipH="1">
            <a:off x="7596336" y="1772816"/>
            <a:ext cx="72008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475656" y="2060848"/>
            <a:ext cx="720080" cy="2736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62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Physics runs since last meeting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08720"/>
            <a:ext cx="8532440" cy="568863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TISD: </a:t>
            </a:r>
            <a:r>
              <a:rPr lang="en-GB" dirty="0" smtClean="0">
                <a:solidFill>
                  <a:srgbClr val="00B050"/>
                </a:solidFill>
              </a:rPr>
              <a:t>LIST</a:t>
            </a:r>
            <a:r>
              <a:rPr lang="en-GB" dirty="0" smtClean="0"/>
              <a:t> target, new </a:t>
            </a:r>
            <a:r>
              <a:rPr lang="en-GB" dirty="0" smtClean="0">
                <a:solidFill>
                  <a:srgbClr val="00B050"/>
                </a:solidFill>
              </a:rPr>
              <a:t>n-converter</a:t>
            </a:r>
            <a:r>
              <a:rPr lang="en-GB" dirty="0" smtClean="0"/>
              <a:t> geometry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Collections</a:t>
            </a:r>
            <a:r>
              <a:rPr lang="en-GB" dirty="0" smtClean="0"/>
              <a:t>: Tb for cancer studies in PSI (Ulli) and Lausanne (MEDICIS), </a:t>
            </a:r>
            <a:r>
              <a:rPr lang="en-GB" dirty="0" err="1" smtClean="0"/>
              <a:t>Cd</a:t>
            </a:r>
            <a:r>
              <a:rPr lang="en-GB" dirty="0" smtClean="0"/>
              <a:t> and Ag for bio- and SSP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Successful experiments with new setups &amp; by new groups: </a:t>
            </a:r>
          </a:p>
          <a:p>
            <a:pPr lvl="1"/>
            <a:r>
              <a:rPr lang="en-GB" dirty="0" smtClean="0">
                <a:solidFill>
                  <a:srgbClr val="00B050"/>
                </a:solidFill>
              </a:rPr>
              <a:t>21Na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rgbClr val="00B050"/>
                </a:solidFill>
              </a:rPr>
              <a:t>31Mg</a:t>
            </a:r>
            <a:r>
              <a:rPr lang="en-GB" dirty="0" smtClean="0"/>
              <a:t> with REX scattering chamber (Lund and Tokyo); </a:t>
            </a:r>
          </a:p>
          <a:p>
            <a:pPr lvl="1"/>
            <a:r>
              <a:rPr lang="en-GB" dirty="0" smtClean="0">
                <a:solidFill>
                  <a:srgbClr val="00B050"/>
                </a:solidFill>
              </a:rPr>
              <a:t>6He</a:t>
            </a:r>
            <a:r>
              <a:rPr lang="en-GB" dirty="0" smtClean="0"/>
              <a:t> with opt. time-</a:t>
            </a:r>
            <a:r>
              <a:rPr lang="en-GB" dirty="0" err="1" smtClean="0"/>
              <a:t>proj</a:t>
            </a:r>
            <a:r>
              <a:rPr lang="en-GB" dirty="0" smtClean="0"/>
              <a:t>. chamber (Warsaw); </a:t>
            </a:r>
          </a:p>
          <a:p>
            <a:pPr lvl="1"/>
            <a:r>
              <a:rPr lang="en-GB" dirty="0" smtClean="0">
                <a:solidFill>
                  <a:srgbClr val="00B050"/>
                </a:solidFill>
              </a:rPr>
              <a:t>34Mg</a:t>
            </a:r>
            <a:r>
              <a:rPr lang="en-GB" dirty="0" smtClean="0"/>
              <a:t> with fast tape-station (Bucharest)</a:t>
            </a:r>
          </a:p>
          <a:p>
            <a:pPr lvl="1"/>
            <a:r>
              <a:rPr lang="en-GB" dirty="0" smtClean="0">
                <a:solidFill>
                  <a:srgbClr val="00B050"/>
                </a:solidFill>
              </a:rPr>
              <a:t>12 Be </a:t>
            </a:r>
            <a:r>
              <a:rPr lang="en-GB" dirty="0" smtClean="0"/>
              <a:t>with MAYA;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In-source spectroscopy with decay detection (windmill) and MR-TOF (new method at ISOLTRAP): At and Au beams</a:t>
            </a:r>
          </a:p>
          <a:p>
            <a:endParaRPr lang="en-GB" dirty="0" smtClean="0"/>
          </a:p>
          <a:p>
            <a:r>
              <a:rPr lang="en-GB" dirty="0" smtClean="0"/>
              <a:t>Backup beam: </a:t>
            </a:r>
            <a:r>
              <a:rPr lang="en-GB" dirty="0" err="1" smtClean="0">
                <a:solidFill>
                  <a:srgbClr val="FFC000"/>
                </a:solidFill>
              </a:rPr>
              <a:t>Ba</a:t>
            </a:r>
            <a:r>
              <a:rPr lang="en-GB" dirty="0" smtClean="0">
                <a:solidFill>
                  <a:srgbClr val="FFC000"/>
                </a:solidFill>
              </a:rPr>
              <a:t>-&gt; </a:t>
            </a:r>
            <a:r>
              <a:rPr lang="en-GB" dirty="0" smtClean="0"/>
              <a:t>Cs – SAHA-Kolkata, </a:t>
            </a:r>
            <a:r>
              <a:rPr lang="en-GB" dirty="0" smtClean="0">
                <a:solidFill>
                  <a:srgbClr val="FFC000"/>
                </a:solidFill>
              </a:rPr>
              <a:t>Cu-&gt; </a:t>
            </a:r>
            <a:r>
              <a:rPr lang="en-GB" dirty="0" err="1" smtClean="0"/>
              <a:t>Rb</a:t>
            </a:r>
            <a:r>
              <a:rPr lang="en-GB" dirty="0" smtClean="0"/>
              <a:t> – ISOLTRAP, </a:t>
            </a:r>
            <a:r>
              <a:rPr lang="en-GB" dirty="0" smtClean="0">
                <a:solidFill>
                  <a:srgbClr val="FFC000"/>
                </a:solidFill>
              </a:rPr>
              <a:t>30Na-&gt; </a:t>
            </a:r>
            <a:r>
              <a:rPr lang="en-GB" dirty="0" smtClean="0"/>
              <a:t>48K – </a:t>
            </a:r>
            <a:r>
              <a:rPr lang="en-GB" dirty="0" err="1" smtClean="0"/>
              <a:t>Koeln</a:t>
            </a:r>
            <a:endParaRPr lang="en-GB" dirty="0" smtClean="0"/>
          </a:p>
          <a:p>
            <a:r>
              <a:rPr lang="en-GB" dirty="0" smtClean="0"/>
              <a:t>The only run with </a:t>
            </a:r>
            <a:r>
              <a:rPr lang="en-GB" dirty="0" smtClean="0">
                <a:solidFill>
                  <a:srgbClr val="FF0000"/>
                </a:solidFill>
              </a:rPr>
              <a:t>no beam </a:t>
            </a:r>
            <a:r>
              <a:rPr lang="en-GB" dirty="0" smtClean="0"/>
              <a:t>– 11Be (rescheduled in December)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6</a:t>
            </a:fld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15816" y="3284984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899592" y="2420888"/>
            <a:ext cx="288032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55576" y="6444044"/>
            <a:ext cx="5911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7BBA21"/>
                </a:solidFill>
              </a:rPr>
              <a:t>=&gt; Many new setups and groups and mostly successful runs </a:t>
            </a:r>
            <a:endParaRPr lang="en-US" b="1" dirty="0">
              <a:solidFill>
                <a:srgbClr val="7BBA21"/>
              </a:solidFill>
            </a:endParaRPr>
          </a:p>
        </p:txBody>
      </p:sp>
      <p:pic>
        <p:nvPicPr>
          <p:cNvPr id="11" name="Content Placeholder 3" descr="IMG_6151_light.JPG"/>
          <p:cNvPicPr>
            <a:picLocks noChangeAspect="1"/>
          </p:cNvPicPr>
          <p:nvPr/>
        </p:nvPicPr>
        <p:blipFill>
          <a:blip r:embed="rId2" cstate="print"/>
          <a:srcRect l="21569" t="5882" r="23529" b="60765"/>
          <a:stretch>
            <a:fillRect/>
          </a:stretch>
        </p:blipFill>
        <p:spPr bwMode="auto">
          <a:xfrm>
            <a:off x="755576" y="3429000"/>
            <a:ext cx="16002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dscn0438.jpg"/>
          <p:cNvPicPr>
            <a:picLocks noChangeAspect="1"/>
          </p:cNvPicPr>
          <p:nvPr/>
        </p:nvPicPr>
        <p:blipFill>
          <a:blip r:embed="rId3" cstate="print"/>
          <a:srcRect l="20432" t="10358" r="17409" b="28561"/>
          <a:stretch>
            <a:fillRect/>
          </a:stretch>
        </p:blipFill>
        <p:spPr>
          <a:xfrm>
            <a:off x="3275856" y="3212976"/>
            <a:ext cx="2002160" cy="1472176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98" t="989" r="6715" b="3596"/>
          <a:stretch>
            <a:fillRect/>
          </a:stretch>
        </p:blipFill>
        <p:spPr bwMode="auto">
          <a:xfrm>
            <a:off x="7203790" y="1628800"/>
            <a:ext cx="1472666" cy="315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Straight Arrow Connector 19"/>
          <p:cNvCxnSpPr/>
          <p:nvPr/>
        </p:nvCxnSpPr>
        <p:spPr>
          <a:xfrm>
            <a:off x="5148064" y="2708920"/>
            <a:ext cx="20162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62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5157192"/>
            <a:ext cx="7653536" cy="17281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000" b="1" dirty="0" smtClean="0">
                <a:solidFill>
                  <a:srgbClr val="29348C"/>
                </a:solidFill>
              </a:rPr>
              <a:t>Long shutdown 1:</a:t>
            </a:r>
            <a:endParaRPr lang="en-US" sz="2000" dirty="0" smtClean="0"/>
          </a:p>
          <a:p>
            <a:r>
              <a:rPr lang="en-US" dirty="0" smtClean="0"/>
              <a:t>Presently: first protons to ISOLDE at the end of June 2014</a:t>
            </a:r>
          </a:p>
          <a:p>
            <a:r>
              <a:rPr lang="en-GB" dirty="0" smtClean="0"/>
              <a:t>Access to ISOLDE: </a:t>
            </a:r>
            <a:r>
              <a:rPr lang="en-GB" smtClean="0"/>
              <a:t>with permanent dosimeter</a:t>
            </a:r>
            <a:r>
              <a:rPr lang="en-GB" dirty="0" smtClean="0"/>
              <a:t>, helmets and safety shoes; under discussion whether safety equipment will stay after LS1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37207" y="4725144"/>
            <a:ext cx="255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GB" sz="2000" b="1" dirty="0" smtClean="0">
                <a:solidFill>
                  <a:srgbClr val="29348C"/>
                </a:solidFill>
              </a:rPr>
              <a:t>:</a:t>
            </a:r>
            <a:endParaRPr lang="en-US" sz="2000" b="1" dirty="0" smtClean="0">
              <a:solidFill>
                <a:srgbClr val="29348C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19150" y="980728"/>
            <a:ext cx="7950002" cy="3033628"/>
            <a:chOff x="819150" y="1187460"/>
            <a:chExt cx="7950002" cy="3033628"/>
          </a:xfrm>
        </p:grpSpPr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1115616" y="1700808"/>
              <a:ext cx="7653536" cy="252028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lvl="0" indent="-342900">
                <a:spcBef>
                  <a:spcPct val="20000"/>
                </a:spcBef>
                <a:buBlip>
                  <a:blip r:embed="rId2"/>
                </a:buBlip>
              </a:pPr>
              <a:r>
                <a:rPr lang="en-US" dirty="0" smtClean="0"/>
                <a:t>New method and groups - incomplete fusion with T-REX: Milano &amp; Cracow</a:t>
              </a:r>
            </a:p>
            <a:p>
              <a:pPr marL="342900" lvl="0" indent="-342900">
                <a:spcBef>
                  <a:spcPct val="20000"/>
                </a:spcBef>
                <a:buBlip>
                  <a:blip r:embed="rId2"/>
                </a:buBlip>
              </a:pPr>
              <a:r>
                <a:rPr kumimoji="0" lang="en-GB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TISD: </a:t>
              </a:r>
              <a:r>
                <a:rPr kumimoji="0" lang="en-GB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CaO</a:t>
              </a:r>
              <a:r>
                <a:rPr kumimoji="0" lang="en-GB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-Helicon (on GPS)</a:t>
              </a:r>
              <a:r>
                <a:rPr kumimoji="0" lang="en-GB" sz="18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to produce C and possibly </a:t>
              </a:r>
              <a:r>
                <a:rPr kumimoji="0" lang="en-GB" sz="1800" b="0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Ar</a:t>
              </a:r>
              <a:r>
                <a:rPr kumimoji="0" lang="en-GB" sz="18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beams</a:t>
              </a:r>
            </a:p>
            <a:p>
              <a:pPr marL="342900" lvl="0" indent="-342900">
                <a:spcBef>
                  <a:spcPct val="20000"/>
                </a:spcBef>
                <a:buBlip>
                  <a:blip r:embed="rId2"/>
                </a:buBlip>
              </a:pPr>
              <a:r>
                <a:rPr lang="en-GB" baseline="0" dirty="0" smtClean="0"/>
                <a:t>The</a:t>
              </a:r>
              <a:r>
                <a:rPr lang="en-GB" dirty="0" smtClean="0"/>
                <a:t> only WITCH run this year</a:t>
              </a:r>
            </a:p>
            <a:p>
              <a:pPr marL="342900" lvl="0" indent="-342900">
                <a:spcBef>
                  <a:spcPct val="20000"/>
                </a:spcBef>
                <a:buBlip>
                  <a:blip r:embed="rId2"/>
                </a:buBlip>
              </a:pPr>
              <a:r>
                <a:rPr kumimoji="0" lang="en-GB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44Ti for astrophysics (GPS): 44Ti source from PSI, setup behind</a:t>
              </a:r>
              <a:r>
                <a:rPr kumimoji="0" lang="en-GB" sz="18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REX</a:t>
              </a:r>
              <a:endPara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Blip>
                  <a:blip r:embed="rId2"/>
                </a:buBlip>
                <a:tabLst/>
                <a:defRPr/>
              </a:pPr>
              <a:r>
                <a:rPr kumimoji="0" lang="en-GB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Mn</a:t>
              </a:r>
              <a:r>
                <a:rPr kumimoji="0" lang="en-GB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for COLLAPS (Manchester) and</a:t>
              </a:r>
              <a:r>
                <a:rPr kumimoji="0" lang="en-GB" sz="18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some SSP users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Blip>
                  <a:blip r:embed="rId2"/>
                </a:buBlip>
                <a:tabLst/>
                <a:defRPr/>
              </a:pPr>
              <a:r>
                <a:rPr lang="en-GB" baseline="0" dirty="0" smtClean="0"/>
                <a:t>Hg</a:t>
              </a:r>
              <a:r>
                <a:rPr lang="en-GB" dirty="0" smtClean="0"/>
                <a:t> for TAS (1st run since a few years) and priority collections</a:t>
              </a:r>
            </a:p>
            <a:p>
              <a:pPr marL="342900" indent="-342900">
                <a:spcBef>
                  <a:spcPct val="20000"/>
                </a:spcBef>
                <a:buBlip>
                  <a:blip r:embed="rId2"/>
                </a:buBlip>
              </a:pPr>
              <a:r>
                <a:rPr kumimoji="0" lang="en-GB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11Be</a:t>
              </a:r>
              <a:r>
                <a:rPr kumimoji="0" lang="en-GB" sz="18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which failed in the summer</a:t>
              </a:r>
              <a:endParaRPr lang="en-US" dirty="0" smtClean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19150" y="1187460"/>
              <a:ext cx="454493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>
                <a:spcBef>
                  <a:spcPct val="20000"/>
                </a:spcBef>
                <a:defRPr/>
              </a:pPr>
              <a:r>
                <a:rPr lang="en-GB" sz="2000" b="1" dirty="0" smtClean="0">
                  <a:solidFill>
                    <a:srgbClr val="29348C"/>
                  </a:solidFill>
                </a:rPr>
                <a:t>Runs coming before shutdown:</a:t>
              </a:r>
            </a:p>
          </p:txBody>
        </p:sp>
      </p:grpSp>
      <p:pic>
        <p:nvPicPr>
          <p:cNvPr id="1026" name="Picture 2" descr="\\cern.ch\dfs\Users\k\kowalska\Desktop\photo.JPG"/>
          <p:cNvPicPr>
            <a:picLocks noChangeAspect="1" noChangeArrowheads="1"/>
          </p:cNvPicPr>
          <p:nvPr/>
        </p:nvPicPr>
        <p:blipFill>
          <a:blip r:embed="rId3" cstate="print"/>
          <a:srcRect r="40243" b="62942"/>
          <a:stretch>
            <a:fillRect/>
          </a:stretch>
        </p:blipFill>
        <p:spPr bwMode="auto">
          <a:xfrm>
            <a:off x="5486502" y="3573016"/>
            <a:ext cx="3405978" cy="1584176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/>
          <p:nvPr/>
        </p:nvCxnSpPr>
        <p:spPr>
          <a:xfrm>
            <a:off x="7380312" y="2780928"/>
            <a:ext cx="36004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588</Words>
  <Application>Microsoft Office PowerPoint</Application>
  <PresentationFormat>On-screen Show (4:3)</PresentationFormat>
  <Paragraphs>113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Scheduling News</vt:lpstr>
      <vt:lpstr>Injector schedule since last meeting</vt:lpstr>
      <vt:lpstr>ISOLDE schedule since last meeting</vt:lpstr>
      <vt:lpstr>Schedule 2012</vt:lpstr>
      <vt:lpstr>Physics runs since last meeting</vt:lpstr>
      <vt:lpstr>Physics runs since last meeting</vt:lpstr>
      <vt:lpstr>Upcoming 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skreim</dc:creator>
  <cp:lastModifiedBy>Jenny Weterings</cp:lastModifiedBy>
  <cp:revision>525</cp:revision>
  <dcterms:created xsi:type="dcterms:W3CDTF">2012-03-08T16:06:15Z</dcterms:created>
  <dcterms:modified xsi:type="dcterms:W3CDTF">2013-04-04T11:22:22Z</dcterms:modified>
</cp:coreProperties>
</file>