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6" r:id="rId2"/>
    <p:sldId id="279" r:id="rId3"/>
    <p:sldId id="289" r:id="rId4"/>
    <p:sldId id="290" r:id="rId5"/>
    <p:sldId id="299" r:id="rId6"/>
    <p:sldId id="300" r:id="rId7"/>
    <p:sldId id="285" r:id="rId8"/>
    <p:sldId id="284" r:id="rId9"/>
    <p:sldId id="281" r:id="rId10"/>
    <p:sldId id="282" r:id="rId11"/>
    <p:sldId id="283" r:id="rId12"/>
    <p:sldId id="278" r:id="rId13"/>
    <p:sldId id="280" r:id="rId14"/>
    <p:sldId id="288" r:id="rId15"/>
    <p:sldId id="298" r:id="rId16"/>
    <p:sldId id="287" r:id="rId17"/>
    <p:sldId id="297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A21"/>
    <a:srgbClr val="29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>
      <p:cViewPr varScale="1">
        <p:scale>
          <a:sx n="107" d="100"/>
          <a:sy n="10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11960" y="6428358"/>
            <a:ext cx="1584176" cy="365125"/>
          </a:xfrm>
          <a:prstGeom prst="rect">
            <a:avLst/>
          </a:prstGeo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854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3024336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460432" cy="83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80648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141610"/>
            <a:ext cx="611559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/>
        </p:nvSpPr>
        <p:spPr>
          <a:xfrm rot="16200000">
            <a:off x="-69563" y="83580"/>
            <a:ext cx="761107" cy="601136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6768" y="6469211"/>
            <a:ext cx="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208912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ISOLDE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PH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356993"/>
            <a:ext cx="6400800" cy="2232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Schedule 2012</a:t>
            </a:r>
            <a:endParaRPr lang="en-US" dirty="0"/>
          </a:p>
          <a:p>
            <a:r>
              <a:rPr lang="en-US" dirty="0" smtClean="0"/>
              <a:t>Physics results 2012</a:t>
            </a:r>
          </a:p>
          <a:p>
            <a:r>
              <a:rPr lang="en-US" dirty="0" smtClean="0"/>
              <a:t>Experiments, users</a:t>
            </a:r>
          </a:p>
          <a:p>
            <a:r>
              <a:rPr lang="en-US" dirty="0" smtClean="0"/>
              <a:t>New template</a:t>
            </a:r>
            <a:endParaRPr lang="en-US" dirty="0"/>
          </a:p>
          <a:p>
            <a:r>
              <a:rPr lang="en-US" dirty="0" smtClean="0"/>
              <a:t>Safety</a:t>
            </a:r>
            <a:endParaRPr lang="en-US" dirty="0"/>
          </a:p>
          <a:p>
            <a:r>
              <a:rPr lang="en-US" dirty="0" smtClean="0"/>
              <a:t>Long shutdown</a:t>
            </a:r>
          </a:p>
          <a:p>
            <a:r>
              <a:rPr lang="en-US" dirty="0" smtClean="0"/>
              <a:t>PH and ENSAR news</a:t>
            </a:r>
            <a:endParaRPr lang="en-GB" dirty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5936" y="6093296"/>
            <a:ext cx="214905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</a:rPr>
              <a:t>Magdalena </a:t>
            </a:r>
            <a:r>
              <a:rPr lang="en-GB" dirty="0" smtClean="0">
                <a:solidFill>
                  <a:prstClr val="black"/>
                </a:solidFill>
              </a:rPr>
              <a:t>Kowalska</a:t>
            </a:r>
          </a:p>
          <a:p>
            <a:pPr lvl="0" algn="ctr">
              <a:spcBef>
                <a:spcPct val="20000"/>
              </a:spcBef>
            </a:pPr>
            <a:r>
              <a:rPr lang="en-GB" dirty="0" smtClean="0">
                <a:solidFill>
                  <a:prstClr val="black"/>
                </a:solidFill>
              </a:rPr>
              <a:t>Yorick Blumenfeld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"/>
            <a:ext cx="9144000" cy="980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IS497: Collinear laser spectroscopy on 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653536" cy="4525963"/>
          </a:xfrm>
        </p:spPr>
        <p:txBody>
          <a:bodyPr/>
          <a:lstStyle/>
          <a:p>
            <a:r>
              <a:rPr lang="en-US" dirty="0" smtClean="0"/>
              <a:t>Spins, charge radii and moments of 99-130Cd</a:t>
            </a:r>
          </a:p>
          <a:p>
            <a:r>
              <a:rPr lang="en-US" dirty="0" smtClean="0"/>
              <a:t>Discovery on new long-lived isomers in 125,127,129Cd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D:\EURORIB\cd129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2150641"/>
            <a:ext cx="86629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704800" y="3843709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# counts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656012" y="6073353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Isotope shift relative to </a:t>
            </a:r>
            <a:r>
              <a:rPr lang="en-US" sz="1400" b="1" i="1" baseline="30000">
                <a:latin typeface="Calibri" pitchFamily="34" charset="0"/>
              </a:rPr>
              <a:t>114</a:t>
            </a:r>
            <a:r>
              <a:rPr lang="en-US" sz="1400" b="1" i="1">
                <a:latin typeface="Calibri" pitchFamily="34" charset="0"/>
              </a:rPr>
              <a:t>Cd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46175" y="2269703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I.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65524" y="2268116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II.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84937" y="2268116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III.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106512" y="2915816"/>
            <a:ext cx="166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baseline="30000">
                <a:latin typeface="Calibri" pitchFamily="34" charset="0"/>
                <a:cs typeface="Arial" charset="0"/>
              </a:rPr>
              <a:t>129</a:t>
            </a:r>
            <a:r>
              <a:rPr lang="en-US" sz="1600" b="1" i="1">
                <a:latin typeface="Calibri" pitchFamily="34" charset="0"/>
                <a:cs typeface="Arial" charset="0"/>
              </a:rPr>
              <a:t>Cd</a:t>
            </a:r>
            <a:endParaRPr lang="en-US" sz="1600" b="1" i="1" baseline="30000">
              <a:latin typeface="Calibri" pitchFamily="34" charset="0"/>
              <a:cs typeface="Arial" charset="0"/>
            </a:endParaRPr>
          </a:p>
          <a:p>
            <a:r>
              <a:rPr lang="en-US" sz="1600" b="1" i="1">
                <a:latin typeface="Calibri" pitchFamily="34" charset="0"/>
                <a:cs typeface="Arial" charset="0"/>
              </a:rPr>
              <a:t>hfs - g.s. + isomer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508874" y="2268116"/>
            <a:ext cx="1504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>
                <a:latin typeface="Calibri" pitchFamily="34" charset="0"/>
              </a:rPr>
              <a:t>transition in Cd II:</a:t>
            </a:r>
          </a:p>
          <a:p>
            <a:pPr eaLnBrk="1" hangingPunct="1"/>
            <a:r>
              <a:rPr lang="en-US" sz="1400" b="1" i="1">
                <a:latin typeface="Calibri" pitchFamily="34" charset="0"/>
              </a:rPr>
              <a:t>5s </a:t>
            </a:r>
            <a:r>
              <a:rPr lang="en-US" sz="1400" b="1" i="1" baseline="30000">
                <a:latin typeface="Calibri" pitchFamily="34" charset="0"/>
              </a:rPr>
              <a:t>2</a:t>
            </a:r>
            <a:r>
              <a:rPr lang="en-US" sz="1400" b="1" i="1">
                <a:latin typeface="Calibri" pitchFamily="34" charset="0"/>
              </a:rPr>
              <a:t>S</a:t>
            </a:r>
            <a:r>
              <a:rPr lang="en-US" sz="1400" b="1" i="1" baseline="-25000">
                <a:latin typeface="Calibri" pitchFamily="34" charset="0"/>
              </a:rPr>
              <a:t>1/2</a:t>
            </a:r>
            <a:r>
              <a:rPr lang="en-US" sz="1400" b="1" i="1">
                <a:latin typeface="Calibri" pitchFamily="34" charset="0"/>
              </a:rPr>
              <a:t> → 5p </a:t>
            </a:r>
            <a:r>
              <a:rPr lang="en-US" sz="1400" b="1" i="1" baseline="30000">
                <a:latin typeface="Calibri" pitchFamily="34" charset="0"/>
              </a:rPr>
              <a:t>2</a:t>
            </a:r>
            <a:r>
              <a:rPr lang="en-US" sz="1400" b="1" i="1">
                <a:latin typeface="Calibri" pitchFamily="34" charset="0"/>
              </a:rPr>
              <a:t>P</a:t>
            </a:r>
            <a:r>
              <a:rPr lang="en-US" sz="1400" b="1" i="1" baseline="-25000">
                <a:latin typeface="Calibri" pitchFamily="34" charset="0"/>
              </a:rPr>
              <a:t>3/2</a:t>
            </a:r>
          </a:p>
          <a:p>
            <a:pPr eaLnBrk="1" hangingPunct="1"/>
            <a:r>
              <a:rPr lang="en-US" sz="1400" b="1" i="1">
                <a:latin typeface="Calibri" pitchFamily="34" charset="0"/>
              </a:rPr>
              <a:t>@ 214 nm</a:t>
            </a:r>
          </a:p>
        </p:txBody>
      </p:sp>
    </p:spTree>
    <p:extLst>
      <p:ext uri="{BB962C8B-B14F-4D97-AF65-F5344CB8AC3E}">
        <p14:creationId xmlns:p14="http://schemas.microsoft.com/office/powerpoint/2010/main" val="76014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IS534: beta-delayed fission of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96" y="1052736"/>
            <a:ext cx="8388424" cy="4525963"/>
          </a:xfrm>
        </p:spPr>
        <p:txBody>
          <a:bodyPr/>
          <a:lstStyle/>
          <a:p>
            <a:r>
              <a:rPr lang="en-US" dirty="0"/>
              <a:t>Mass Distributions Measurements of 194,196Po via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-delayed fission </a:t>
            </a:r>
            <a:r>
              <a:rPr lang="en-US" dirty="0"/>
              <a:t>of 194,196At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80167" y="2170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 descr="196At_fission_1_133_complete.png.png"/>
          <p:cNvPicPr>
            <a:picLocks noChangeAspect="1"/>
          </p:cNvPicPr>
          <p:nvPr/>
        </p:nvPicPr>
        <p:blipFill rotWithShape="1">
          <a:blip r:embed="rId2" cstate="print"/>
          <a:srcRect t="17455" r="26462"/>
          <a:stretch/>
        </p:blipFill>
        <p:spPr>
          <a:xfrm>
            <a:off x="304867" y="1412776"/>
            <a:ext cx="3331029" cy="2535655"/>
          </a:xfrm>
          <a:prstGeom prst="rect">
            <a:avLst/>
          </a:prstGeom>
        </p:spPr>
      </p:pic>
      <p:pic>
        <p:nvPicPr>
          <p:cNvPr id="8" name="Picture 7" descr="194At_FFs-coins_runs_01-14.png.png"/>
          <p:cNvPicPr>
            <a:picLocks noChangeAspect="1"/>
          </p:cNvPicPr>
          <p:nvPr/>
        </p:nvPicPr>
        <p:blipFill rotWithShape="1">
          <a:blip r:embed="rId3" cstate="print"/>
          <a:srcRect l="4525" t="25625" r="7205" b="4932"/>
          <a:stretch/>
        </p:blipFill>
        <p:spPr>
          <a:xfrm>
            <a:off x="4668309" y="1436649"/>
            <a:ext cx="4480560" cy="23905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1701" y="1531517"/>
            <a:ext cx="73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196At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80589" y="1572167"/>
            <a:ext cx="73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194At</a:t>
            </a:r>
            <a:endParaRPr lang="en-GB" dirty="0"/>
          </a:p>
        </p:txBody>
      </p:sp>
      <p:pic>
        <p:nvPicPr>
          <p:cNvPr id="13" name="Picture 12" descr="194At_FFs_full_stat_1_14.png.png"/>
          <p:cNvPicPr>
            <a:picLocks noChangeAspect="1"/>
          </p:cNvPicPr>
          <p:nvPr/>
        </p:nvPicPr>
        <p:blipFill rotWithShape="1">
          <a:blip r:embed="rId4" cstate="print"/>
          <a:srcRect t="50000" b="25000"/>
          <a:stretch/>
        </p:blipFill>
        <p:spPr>
          <a:xfrm>
            <a:off x="771229" y="4242330"/>
            <a:ext cx="8337275" cy="17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512" y="971436"/>
            <a:ext cx="3960440" cy="2961620"/>
            <a:chOff x="-36512" y="980728"/>
            <a:chExt cx="3960440" cy="296162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422" y="1165810"/>
              <a:ext cx="3943350" cy="277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-36512" y="980728"/>
              <a:ext cx="30499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Wind mill – decay spectrometer ( )</a:t>
              </a:r>
              <a:endParaRPr lang="en-US" sz="1600" dirty="0"/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2761200" y="113403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536" y="-8"/>
            <a:ext cx="9071992" cy="980736"/>
          </a:xfrm>
        </p:spPr>
        <p:txBody>
          <a:bodyPr>
            <a:noAutofit/>
          </a:bodyPr>
          <a:lstStyle/>
          <a:p>
            <a:r>
              <a:rPr lang="de-DE" sz="3200" dirty="0" smtClean="0"/>
              <a:t>IS518&amp; 534: Laser </a:t>
            </a:r>
            <a:r>
              <a:rPr lang="de-DE" sz="3200" dirty="0" err="1" smtClean="0"/>
              <a:t>Spectroscopy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n-</a:t>
            </a:r>
            <a:r>
              <a:rPr lang="de-DE" sz="3200" dirty="0" err="1" smtClean="0"/>
              <a:t>deficient</a:t>
            </a:r>
            <a:r>
              <a:rPr lang="de-DE" sz="3200" dirty="0" smtClean="0"/>
              <a:t> Au</a:t>
            </a:r>
            <a:endParaRPr lang="de-DE" sz="32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971600" y="5445224"/>
            <a:ext cx="7653536" cy="141277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HFS studies: all isotopes are accessible due to complementarity (decay vs. counting)</a:t>
            </a:r>
          </a:p>
          <a:p>
            <a:pPr lvl="1"/>
            <a:r>
              <a:rPr lang="de-DE" sz="1400" dirty="0" smtClean="0"/>
              <a:t>Region of deformed nuclei in neutron-rich gold isotopes</a:t>
            </a:r>
          </a:p>
          <a:p>
            <a:r>
              <a:rPr lang="de-DE" sz="1600" dirty="0" smtClean="0"/>
              <a:t>State-selective spectroscopy on pure samples (isomer selectivity at RILIS + isobar selectivity at ISOLTRAP)</a:t>
            </a:r>
          </a:p>
          <a:p>
            <a:pPr lvl="1"/>
            <a:r>
              <a:rPr lang="de-DE" sz="1400" dirty="0" smtClean="0"/>
              <a:t>Determination of excitation energies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99992" y="1052736"/>
            <a:ext cx="4530969" cy="2797279"/>
            <a:chOff x="4499992" y="1052736"/>
            <a:chExt cx="4530969" cy="2797279"/>
          </a:xfrm>
        </p:grpSpPr>
        <p:pic>
          <p:nvPicPr>
            <p:cNvPr id="11" name="Picture 10" descr="179WM&amp;TRAP.png"/>
            <p:cNvPicPr>
              <a:picLocks noChangeAspect="1"/>
            </p:cNvPicPr>
            <p:nvPr/>
          </p:nvPicPr>
          <p:blipFill>
            <a:blip r:embed="rId4" cstate="print"/>
            <a:srcRect l="8365" t="17867" r="9377" b="10663"/>
            <a:stretch>
              <a:fillRect/>
            </a:stretch>
          </p:blipFill>
          <p:spPr>
            <a:xfrm>
              <a:off x="4782489" y="1052736"/>
              <a:ext cx="4248472" cy="25922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43589" y="3573016"/>
              <a:ext cx="1531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w</a:t>
              </a:r>
              <a:r>
                <a:rPr lang="de-DE" sz="1200" smtClean="0">
                  <a:latin typeface="Arial" pitchFamily="34" charset="0"/>
                  <a:cs typeface="Arial" pitchFamily="34" charset="0"/>
                </a:rPr>
                <a:t>ave 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number / cm</a:t>
              </a:r>
              <a:r>
                <a:rPr lang="de-DE" sz="1200" baseline="30000" dirty="0" smtClean="0">
                  <a:latin typeface="Arial" pitchFamily="34" charset="0"/>
                  <a:cs typeface="Arial" pitchFamily="34" charset="0"/>
                </a:rPr>
                <a:t>-1</a:t>
              </a:r>
              <a:endParaRPr lang="en-US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140000">
              <a:off x="4320135" y="1883034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counts</a:t>
              </a:r>
              <a:endParaRPr lang="en-US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8064" y="1196752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30000" dirty="0" smtClean="0"/>
                <a:t>179</a:t>
              </a:r>
              <a:r>
                <a:rPr lang="de-DE" dirty="0" smtClean="0"/>
                <a:t>Au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-1200000">
              <a:off x="6752869" y="1829946"/>
              <a:ext cx="123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FF0000"/>
                  </a:solidFill>
                </a:rPr>
                <a:t>preliminary!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63688" y="3521467"/>
            <a:ext cx="7347143" cy="1851749"/>
            <a:chOff x="1761361" y="3573016"/>
            <a:chExt cx="7347143" cy="1851749"/>
          </a:xfrm>
        </p:grpSpPr>
        <p:pic>
          <p:nvPicPr>
            <p:cNvPr id="12" name="Picture 11" descr="2011-10-27_Falle_separati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361" y="3573016"/>
              <a:ext cx="7347143" cy="18517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94088" y="5003884"/>
              <a:ext cx="33019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ISOLTRAP – detector for single ions ( )</a:t>
              </a:r>
              <a:endParaRPr lang="en-US" sz="1600" dirty="0"/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7344000" y="5148000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IS534: Charge radii in </a:t>
            </a:r>
            <a:r>
              <a:rPr lang="en-US" dirty="0" err="1" smtClean="0"/>
              <a:t>Pb</a:t>
            </a:r>
            <a:r>
              <a:rPr lang="en-US" dirty="0" smtClean="0"/>
              <a:t> 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Pb_region+Au+Tl.png"/>
          <p:cNvPicPr>
            <a:picLocks noChangeAspect="1"/>
          </p:cNvPicPr>
          <p:nvPr/>
        </p:nvPicPr>
        <p:blipFill rotWithShape="1">
          <a:blip r:embed="rId2" cstate="print"/>
          <a:srcRect l="3425" t="9181" r="4973" b="14629"/>
          <a:stretch/>
        </p:blipFill>
        <p:spPr>
          <a:xfrm>
            <a:off x="722149" y="1050709"/>
            <a:ext cx="8386355" cy="489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304002"/>
            <a:ext cx="321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Anatoly </a:t>
            </a:r>
            <a:r>
              <a:rPr lang="en-GB" dirty="0" err="1" smtClean="0"/>
              <a:t>Barzakh</a:t>
            </a:r>
            <a:r>
              <a:rPr lang="en-GB" dirty="0" smtClean="0"/>
              <a:t> (PNPI)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67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8"/>
            <a:ext cx="7787208" cy="980736"/>
          </a:xfrm>
        </p:spPr>
        <p:txBody>
          <a:bodyPr>
            <a:noAutofit/>
          </a:bodyPr>
          <a:lstStyle/>
          <a:p>
            <a:r>
              <a:rPr lang="de-DE" sz="3600" dirty="0" smtClean="0"/>
              <a:t>IS532: N-</a:t>
            </a:r>
            <a:r>
              <a:rPr lang="de-DE" sz="3600" dirty="0" err="1" smtClean="0"/>
              <a:t>rich</a:t>
            </a:r>
            <a:r>
              <a:rPr lang="de-DE" sz="3600" dirty="0" smtClean="0"/>
              <a:t> Ca masses </a:t>
            </a:r>
            <a:r>
              <a:rPr lang="de-DE" sz="3600" dirty="0" err="1" smtClean="0"/>
              <a:t>at</a:t>
            </a:r>
            <a:r>
              <a:rPr lang="de-DE" sz="3600" dirty="0" smtClean="0"/>
              <a:t> ISOLTRAP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095725"/>
            <a:ext cx="8049072" cy="1357611"/>
          </a:xfrm>
        </p:spPr>
        <p:txBody>
          <a:bodyPr>
            <a:normAutofit/>
          </a:bodyPr>
          <a:lstStyle/>
          <a:p>
            <a:r>
              <a:rPr lang="de-DE" dirty="0" smtClean="0"/>
              <a:t>Masses of </a:t>
            </a:r>
            <a:r>
              <a:rPr lang="de-DE" baseline="30000" dirty="0" smtClean="0"/>
              <a:t>51,52</a:t>
            </a:r>
            <a:r>
              <a:rPr lang="de-DE" dirty="0" smtClean="0"/>
              <a:t>Ca measured with conventional TOF resonances in ISOLTRAP‘s precision trap. Agree with TITAN, uncertainty reduced by at least a factor of 10</a:t>
            </a:r>
          </a:p>
          <a:p>
            <a:r>
              <a:rPr lang="de-DE" dirty="0" smtClean="0"/>
              <a:t>Direct mass-measurement using the MR-TOF on </a:t>
            </a:r>
            <a:r>
              <a:rPr lang="de-DE" baseline="30000" dirty="0" smtClean="0"/>
              <a:t>52-54</a:t>
            </a:r>
            <a:r>
              <a:rPr lang="de-DE" dirty="0" smtClean="0"/>
              <a:t>Ca</a:t>
            </a:r>
          </a:p>
          <a:p>
            <a:r>
              <a:rPr lang="de-DE" dirty="0" smtClean="0"/>
              <a:t>On mass 54, 2000 ions detected in the TOF window of  calcium.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02" t="20770" r="24703" b="22859"/>
          <a:stretch>
            <a:fillRect/>
          </a:stretch>
        </p:blipFill>
        <p:spPr bwMode="auto">
          <a:xfrm>
            <a:off x="1187624" y="1087366"/>
            <a:ext cx="6019698" cy="32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52220" y="2499943"/>
            <a:ext cx="307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Measurement time / arb. units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4383" y="4293096"/>
            <a:ext cx="251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 of flight / arb. units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84168" y="1052736"/>
            <a:ext cx="0" cy="34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44208" y="1052736"/>
            <a:ext cx="0" cy="34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9549" y="4386590"/>
            <a:ext cx="932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Expected</a:t>
            </a:r>
          </a:p>
          <a:p>
            <a:r>
              <a:rPr lang="de-DE" sz="1600" i="1" dirty="0" smtClean="0"/>
              <a:t>TOF </a:t>
            </a:r>
            <a:r>
              <a:rPr lang="de-DE" sz="1600" i="1" baseline="30000" dirty="0" smtClean="0"/>
              <a:t>54</a:t>
            </a:r>
            <a:r>
              <a:rPr lang="de-DE" sz="1600" i="1" dirty="0" smtClean="0"/>
              <a:t>Ca</a:t>
            </a:r>
            <a:endParaRPr lang="en-US" sz="1600" i="1" dirty="0"/>
          </a:p>
        </p:txBody>
      </p:sp>
      <p:sp>
        <p:nvSpPr>
          <p:cNvPr id="17" name="Right Brace 16"/>
          <p:cNvSpPr/>
          <p:nvPr/>
        </p:nvSpPr>
        <p:spPr>
          <a:xfrm>
            <a:off x="7236296" y="2636912"/>
            <a:ext cx="216024" cy="90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52320" y="2924944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lasers off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7236296" y="2132856"/>
            <a:ext cx="216024" cy="46795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2320" y="2195572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protons off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442782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54</a:t>
            </a:r>
            <a:r>
              <a:rPr lang="de-DE" dirty="0" smtClean="0"/>
              <a:t>Cr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1748327" y="4077072"/>
            <a:ext cx="303393" cy="3507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8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ISOLDE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presentations and posters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9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Users, etc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783357"/>
            <a:ext cx="7653536" cy="4525963"/>
          </a:xfrm>
        </p:spPr>
        <p:txBody>
          <a:bodyPr/>
          <a:lstStyle/>
          <a:p>
            <a:r>
              <a:rPr lang="en-US" dirty="0" smtClean="0"/>
              <a:t>More common equipment in the hall: fast scope,  </a:t>
            </a:r>
            <a:r>
              <a:rPr lang="en-US" dirty="0" err="1" smtClean="0"/>
              <a:t>Ge</a:t>
            </a:r>
            <a:r>
              <a:rPr lang="en-US" dirty="0" smtClean="0"/>
              <a:t> detector with Be window back from repair, new NIM crate, VOULOMs</a:t>
            </a:r>
          </a:p>
          <a:p>
            <a:endParaRPr lang="en-GB" dirty="0" smtClean="0"/>
          </a:p>
          <a:p>
            <a:r>
              <a:rPr lang="en-US" dirty="0" smtClean="0"/>
              <a:t>Group hostel booking – 10 rooms booked for ISOLDE at all times; additional rooms (also for non-shift stays) were found by hostel responsible (hostel offered to book 20 rooms in 2014; probably no booking for 2013?)</a:t>
            </a:r>
          </a:p>
          <a:p>
            <a:r>
              <a:rPr lang="en-US" dirty="0" err="1" smtClean="0"/>
              <a:t>Greybook</a:t>
            </a:r>
            <a:r>
              <a:rPr lang="en-US" dirty="0" smtClean="0"/>
              <a:t> updated – now also deputy team leaders visible: good starting point for users who want to register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9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4525963"/>
          </a:xfrm>
        </p:spPr>
        <p:txBody>
          <a:bodyPr/>
          <a:lstStyle/>
          <a:p>
            <a:r>
              <a:rPr lang="en-GB" dirty="0" smtClean="0"/>
              <a:t>Online RP course promised for this April still not ready</a:t>
            </a:r>
          </a:p>
          <a:p>
            <a:r>
              <a:rPr lang="en-GB" dirty="0" smtClean="0"/>
              <a:t>Work on split use of temporary dosimeters ongoing (1 month in several parts)</a:t>
            </a:r>
          </a:p>
          <a:p>
            <a:endParaRPr lang="en-GB" dirty="0" smtClean="0"/>
          </a:p>
          <a:p>
            <a:r>
              <a:rPr lang="en-GB" dirty="0" smtClean="0"/>
              <a:t>Access to ISOLDE:</a:t>
            </a:r>
          </a:p>
          <a:p>
            <a:pPr lvl="1"/>
            <a:r>
              <a:rPr lang="en-GB" dirty="0" smtClean="0"/>
              <a:t>This year access door moved (some problems with deliveries) but access procedure unchanged</a:t>
            </a:r>
          </a:p>
          <a:p>
            <a:pPr lvl="1"/>
            <a:r>
              <a:rPr lang="en-GB" dirty="0" smtClean="0"/>
              <a:t>2013: ISOLDE as worksite, thus helmets and safety shoes necessary also for physicists; visits should be still possible (with helmets ?)</a:t>
            </a:r>
          </a:p>
          <a:p>
            <a:endParaRPr lang="en-GB" dirty="0" smtClean="0"/>
          </a:p>
          <a:p>
            <a:r>
              <a:rPr lang="en-GB" dirty="0" smtClean="0"/>
              <a:t>Move of b275 SSP lab to b115 – presently not moving at all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9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Physics Group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5112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Fellows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b="1" dirty="0" smtClean="0"/>
              <a:t>Thomas Cocolios  (</a:t>
            </a:r>
            <a:r>
              <a:rPr lang="en-US" sz="2200" b="1" dirty="0" err="1" smtClean="0"/>
              <a:t>Cris</a:t>
            </a:r>
            <a:r>
              <a:rPr lang="en-US" sz="2200" b="1" dirty="0" smtClean="0"/>
              <a:t> + ISOLTRAP + Windmill)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  <a:r>
              <a:rPr lang="en-US" sz="2200" dirty="0" smtClean="0"/>
              <a:t> Sept 2012 – Advanced fellowship at Manchester starting Oct. 2012; will remain at ISOLDE at least until end of running period</a:t>
            </a:r>
          </a:p>
          <a:p>
            <a:pPr lvl="1"/>
            <a:r>
              <a:rPr lang="en-US" sz="2200" b="1" dirty="0" smtClean="0"/>
              <a:t>Jan Kurcewicz (Data </a:t>
            </a:r>
            <a:r>
              <a:rPr lang="en-US" sz="2200" b="1" dirty="0" err="1" smtClean="0"/>
              <a:t>Acq</a:t>
            </a:r>
            <a:r>
              <a:rPr lang="en-US" sz="2200" b="1" dirty="0" smtClean="0"/>
              <a:t>)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  <a:r>
              <a:rPr lang="en-US" sz="2200" dirty="0" smtClean="0"/>
              <a:t> Nov. 2013 funded by ENSAR</a:t>
            </a:r>
          </a:p>
          <a:p>
            <a:pPr lvl="1"/>
            <a:r>
              <a:rPr lang="en-US" sz="2200" b="1" dirty="0" smtClean="0"/>
              <a:t>Elisa Rapisarda (Miniball) </a:t>
            </a:r>
            <a:r>
              <a:rPr lang="en-US" sz="2200" dirty="0" smtClean="0"/>
              <a:t>Sept 2012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  <a:r>
              <a:rPr lang="en-US" sz="2200" dirty="0" smtClean="0"/>
              <a:t>Sept. 2014</a:t>
            </a:r>
          </a:p>
          <a:p>
            <a:pPr lvl="1"/>
            <a:r>
              <a:rPr lang="en-US" sz="2200" b="1" dirty="0" smtClean="0"/>
              <a:t>Susanne Kreim (ISOLTRAP)</a:t>
            </a:r>
            <a:r>
              <a:rPr lang="en-US" sz="2200" dirty="0" smtClean="0">
                <a:solidFill>
                  <a:srgbClr val="FF0000"/>
                </a:solidFill>
              </a:rPr>
              <a:t>&gt;</a:t>
            </a:r>
            <a:r>
              <a:rPr lang="en-US" sz="2200" dirty="0" smtClean="0"/>
              <a:t> Dec. 2014</a:t>
            </a:r>
          </a:p>
          <a:p>
            <a:pPr lvl="1"/>
            <a:r>
              <a:rPr lang="en-US" sz="2200" b="1" dirty="0" smtClean="0"/>
              <a:t>Andreas </a:t>
            </a:r>
            <a:r>
              <a:rPr lang="en-US" sz="2200" b="1" dirty="0" err="1" smtClean="0"/>
              <a:t>Knecht</a:t>
            </a:r>
            <a:r>
              <a:rPr lang="en-US" sz="2200" b="1" dirty="0" smtClean="0"/>
              <a:t> </a:t>
            </a:r>
            <a:r>
              <a:rPr lang="en-US" sz="2200" dirty="0" smtClean="0"/>
              <a:t>(1/2 AD; ½ WITCH) starts Aug 2012.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Associates: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PDAS</a:t>
            </a:r>
            <a:r>
              <a:rPr lang="en-US" sz="2200" dirty="0" smtClean="0"/>
              <a:t> </a:t>
            </a:r>
            <a:r>
              <a:rPr lang="en-US" sz="2200" b="1" dirty="0" smtClean="0"/>
              <a:t>Marek Pfutzner </a:t>
            </a:r>
            <a:r>
              <a:rPr lang="en-US" sz="2200" dirty="0" smtClean="0"/>
              <a:t>(</a:t>
            </a:r>
            <a:r>
              <a:rPr lang="en-US" sz="2200" dirty="0" err="1" smtClean="0"/>
              <a:t>sept</a:t>
            </a:r>
            <a:r>
              <a:rPr lang="en-US" sz="2200" dirty="0" smtClean="0"/>
              <a:t>. 2012 – </a:t>
            </a:r>
            <a:r>
              <a:rPr lang="en-US" sz="2200" dirty="0" err="1" smtClean="0"/>
              <a:t>feb</a:t>
            </a:r>
            <a:r>
              <a:rPr lang="en-US" sz="2200" dirty="0" smtClean="0"/>
              <a:t>. 2013)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CASS</a:t>
            </a:r>
            <a:r>
              <a:rPr lang="en-US" sz="2200" dirty="0" smtClean="0"/>
              <a:t> </a:t>
            </a:r>
            <a:r>
              <a:rPr lang="en-US" sz="2200" b="1" dirty="0" smtClean="0"/>
              <a:t>Olof Tengblad </a:t>
            </a:r>
            <a:r>
              <a:rPr lang="en-US" sz="2200" dirty="0" smtClean="0"/>
              <a:t>(Jan. 2013 – Apr. 2013)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CASS </a:t>
            </a:r>
            <a:r>
              <a:rPr lang="en-US" sz="2200" b="1" dirty="0" err="1" smtClean="0"/>
              <a:t>Guilherme</a:t>
            </a:r>
            <a:r>
              <a:rPr lang="en-US" sz="2200" b="1" dirty="0" smtClean="0"/>
              <a:t> Correia </a:t>
            </a:r>
            <a:r>
              <a:rPr lang="en-US" sz="2200" dirty="0" smtClean="0"/>
              <a:t>(4 months)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5616" y="6453013"/>
            <a:ext cx="3528392" cy="36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Group Personnel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Students</a:t>
            </a:r>
          </a:p>
          <a:p>
            <a:pPr lvl="1"/>
            <a:r>
              <a:rPr lang="en-US" sz="2200" b="1" dirty="0" smtClean="0"/>
              <a:t>Hans Tornqvist </a:t>
            </a:r>
            <a:r>
              <a:rPr lang="en-US" sz="2200" dirty="0" smtClean="0"/>
              <a:t>(Miniball + beta-NMR) &gt;Aug 2012</a:t>
            </a:r>
          </a:p>
          <a:p>
            <a:pPr lvl="1"/>
            <a:r>
              <a:rPr lang="en-US" sz="2200" b="1" dirty="0" smtClean="0"/>
              <a:t>Kara Lynch </a:t>
            </a:r>
            <a:r>
              <a:rPr lang="en-US" sz="2200" dirty="0" smtClean="0"/>
              <a:t>(CRIS) &gt; Aug 2013</a:t>
            </a:r>
          </a:p>
          <a:p>
            <a:pPr lvl="1"/>
            <a:r>
              <a:rPr lang="en-US" sz="2200" b="1" dirty="0" smtClean="0"/>
              <a:t>Hossein Aghai  Khozani </a:t>
            </a:r>
            <a:r>
              <a:rPr lang="en-US" sz="2200" dirty="0" smtClean="0"/>
              <a:t>(1/2 CRIS; ½ AD) &gt; Sep 2014 Funded by German grant</a:t>
            </a:r>
          </a:p>
          <a:p>
            <a:pPr lvl="1"/>
            <a:r>
              <a:rPr lang="en-US" sz="2200" b="1" dirty="0" err="1" smtClean="0"/>
              <a:t>Rikard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Vinge</a:t>
            </a:r>
            <a:r>
              <a:rPr lang="en-US" sz="2200" b="1" dirty="0" smtClean="0"/>
              <a:t> </a:t>
            </a:r>
            <a:r>
              <a:rPr lang="en-US" sz="2200" dirty="0" smtClean="0"/>
              <a:t>(EBIS with F. Wenander) </a:t>
            </a:r>
            <a:r>
              <a:rPr lang="en-US" sz="2200" dirty="0" smtClean="0">
                <a:solidFill>
                  <a:srgbClr val="FF0000"/>
                </a:solidFill>
              </a:rPr>
              <a:t>Technical student </a:t>
            </a:r>
            <a:r>
              <a:rPr lang="en-US" sz="2200" dirty="0" smtClean="0"/>
              <a:t>partly funded by Swedish grant (Aug 2012&gt;Aug 2013)</a:t>
            </a:r>
          </a:p>
          <a:p>
            <a:r>
              <a:rPr lang="en-US" sz="2400" dirty="0" smtClean="0"/>
              <a:t>Technician</a:t>
            </a:r>
          </a:p>
          <a:p>
            <a:pPr lvl="1"/>
            <a:r>
              <a:rPr lang="en-US" sz="2200" b="1" dirty="0" smtClean="0"/>
              <a:t>Julien Thiboud </a:t>
            </a:r>
            <a:r>
              <a:rPr lang="en-US" sz="2200" dirty="0" smtClean="0"/>
              <a:t>Funded ½ </a:t>
            </a:r>
            <a:r>
              <a:rPr lang="en-US" sz="2200" dirty="0" err="1" smtClean="0"/>
              <a:t>coll</a:t>
            </a:r>
            <a:r>
              <a:rPr lang="en-US" sz="2200" dirty="0" smtClean="0"/>
              <a:t>; ½ ENSAR. ENSAR funding ends Aug 2013. He could be continued 1 year with full collaboration funding: </a:t>
            </a:r>
            <a:r>
              <a:rPr lang="en-US" sz="2200" dirty="0" smtClean="0">
                <a:solidFill>
                  <a:srgbClr val="FF0000"/>
                </a:solidFill>
              </a:rPr>
              <a:t>to be discussed</a:t>
            </a:r>
            <a:r>
              <a:rPr lang="en-US" sz="2200" dirty="0" smtClean="0"/>
              <a:t>.</a:t>
            </a:r>
          </a:p>
          <a:p>
            <a:r>
              <a:rPr lang="en-US" sz="2400" dirty="0" smtClean="0"/>
              <a:t>User support</a:t>
            </a:r>
          </a:p>
          <a:p>
            <a:pPr lvl="1"/>
            <a:r>
              <a:rPr lang="en-US" sz="2200" b="1" dirty="0" smtClean="0"/>
              <a:t>Jenny Weterings: </a:t>
            </a:r>
            <a:r>
              <a:rPr lang="en-US" sz="2200" dirty="0" smtClean="0"/>
              <a:t>Renewable</a:t>
            </a:r>
            <a:r>
              <a:rPr lang="en-US" sz="2200" b="1" dirty="0" smtClean="0"/>
              <a:t> </a:t>
            </a:r>
            <a:r>
              <a:rPr lang="en-US" sz="2200" dirty="0" smtClean="0"/>
              <a:t>Norwegian contract funded ½ CERN; ½ collaboration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13" y="963934"/>
            <a:ext cx="6382143" cy="59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611560" y="979021"/>
            <a:ext cx="2421774" cy="4621804"/>
            <a:chOff x="-8349" y="871459"/>
            <a:chExt cx="2420958" cy="4622447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90658" y="871459"/>
              <a:ext cx="2321951" cy="40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CC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0000CC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0000CC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0000CC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0000CC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b="1" dirty="0">
                  <a:latin typeface="Calibri" pitchFamily="34" charset="0"/>
                </a:rPr>
                <a:t>35 weeks of </a:t>
              </a:r>
              <a:r>
                <a:rPr lang="en-US" b="1" dirty="0" smtClean="0">
                  <a:latin typeface="Calibri" pitchFamily="34" charset="0"/>
                </a:rPr>
                <a:t>physics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-8349" y="1800073"/>
              <a:ext cx="2370406" cy="369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b="1" dirty="0" smtClean="0">
                  <a:latin typeface="Calibri" pitchFamily="34" charset="0"/>
                </a:rPr>
                <a:t>Available protons:</a:t>
              </a:r>
            </a:p>
            <a:p>
              <a:pPr>
                <a:buFont typeface="Wingdings" pitchFamily="2" charset="2"/>
                <a:buNone/>
              </a:pPr>
              <a:r>
                <a:rPr lang="en-US" b="1" dirty="0" smtClean="0">
                  <a:latin typeface="Calibri" pitchFamily="34" charset="0"/>
                </a:rPr>
                <a:t>37-46 % </a:t>
              </a:r>
            </a:p>
            <a:p>
              <a:pPr>
                <a:buFont typeface="Wingdings" pitchFamily="2" charset="2"/>
                <a:buNone/>
              </a:pPr>
              <a:r>
                <a:rPr lang="en-US" dirty="0" smtClean="0">
                  <a:latin typeface="Calibri" pitchFamily="34" charset="0"/>
                </a:rPr>
                <a:t>(46% requested)</a:t>
              </a: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en-US" dirty="0" smtClean="0">
                  <a:latin typeface="Calibri" pitchFamily="34" charset="0"/>
                </a:rPr>
                <a:t>Last week of running – protons only for ISOLDE</a:t>
              </a:r>
            </a:p>
            <a:p>
              <a:pPr>
                <a:buFont typeface="Wingdings" pitchFamily="2" charset="2"/>
                <a:buNone/>
              </a:pP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4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TNA</a:t>
            </a:r>
          </a:p>
          <a:p>
            <a:pPr lvl="1"/>
            <a:r>
              <a:rPr lang="en-US" sz="2000" dirty="0" smtClean="0"/>
              <a:t>For 2012: increase to 100 </a:t>
            </a:r>
            <a:r>
              <a:rPr lang="en-US" sz="2000" dirty="0" err="1" smtClean="0"/>
              <a:t>KEuros</a:t>
            </a:r>
            <a:r>
              <a:rPr lang="en-US" sz="2000" dirty="0" smtClean="0"/>
              <a:t>; 869 days</a:t>
            </a:r>
          </a:p>
          <a:p>
            <a:pPr lvl="1"/>
            <a:r>
              <a:rPr lang="en-US" sz="2000" dirty="0" smtClean="0"/>
              <a:t>Spent up to now: 37.5 KE; 326 days</a:t>
            </a:r>
          </a:p>
          <a:p>
            <a:pPr lvl="1"/>
            <a:r>
              <a:rPr lang="en-US" sz="2000" dirty="0" smtClean="0"/>
              <a:t>Available for Sept-Dec:  42 KE; 364 days</a:t>
            </a:r>
          </a:p>
          <a:p>
            <a:pPr lvl="1"/>
            <a:r>
              <a:rPr lang="en-US" sz="2000" dirty="0" smtClean="0"/>
              <a:t>Available for 2014(Apr.-Aug.): 40 KE; 350 days</a:t>
            </a:r>
          </a:p>
          <a:p>
            <a:r>
              <a:rPr lang="en-US" sz="2400" dirty="0" smtClean="0"/>
              <a:t>EURISOL-NET</a:t>
            </a:r>
          </a:p>
          <a:p>
            <a:pPr lvl="1"/>
            <a:r>
              <a:rPr lang="en-US" sz="2000" dirty="0" smtClean="0"/>
              <a:t>EURISOL week in Lisbon 15-19 Oct.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http://cfif.ist.utl.pt/~eurisol/</a:t>
            </a:r>
          </a:p>
          <a:p>
            <a:r>
              <a:rPr lang="en-US" sz="2400" dirty="0" smtClean="0"/>
              <a:t>CERN/ISOLDE hosted the ENSAR PCC and GA meetings on April 23-24, 2012</a:t>
            </a:r>
          </a:p>
          <a:p>
            <a:pPr lvl="1"/>
            <a:endParaRPr lang="es-ES" sz="20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 Workshop and 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For 2012: December 17-19, 2012 at CERN</a:t>
            </a:r>
          </a:p>
          <a:p>
            <a:r>
              <a:rPr lang="en-US" sz="3200" b="1" dirty="0" smtClean="0"/>
              <a:t>For 2013 shutdown period:</a:t>
            </a:r>
          </a:p>
          <a:p>
            <a:pPr lvl="1"/>
            <a:r>
              <a:rPr lang="en-US" sz="2400" b="1" dirty="0" smtClean="0"/>
              <a:t>Should we hold a workshop?</a:t>
            </a:r>
          </a:p>
          <a:p>
            <a:pPr lvl="1"/>
            <a:r>
              <a:rPr lang="en-US" sz="2400" b="1" dirty="0" smtClean="0"/>
              <a:t>At CERN or outside?</a:t>
            </a:r>
          </a:p>
          <a:p>
            <a:pPr lvl="1"/>
            <a:r>
              <a:rPr lang="en-US" sz="2400" b="1" dirty="0" smtClean="0"/>
              <a:t>If outside, where?</a:t>
            </a:r>
          </a:p>
          <a:p>
            <a:r>
              <a:rPr lang="en-US" sz="2600" b="1" smtClean="0"/>
              <a:t>MOU: Jenny.</a:t>
            </a: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124744"/>
            <a:ext cx="7869560" cy="4525963"/>
          </a:xfrm>
        </p:spPr>
        <p:txBody>
          <a:bodyPr/>
          <a:lstStyle/>
          <a:p>
            <a:r>
              <a:rPr lang="en-US" dirty="0"/>
              <a:t>Shift balance: 1009 </a:t>
            </a:r>
            <a:r>
              <a:rPr lang="en-US" dirty="0" smtClean="0"/>
              <a:t>open shifts </a:t>
            </a:r>
            <a:r>
              <a:rPr lang="en-US" dirty="0"/>
              <a:t>for IS experiments,  53 shifts for </a:t>
            </a:r>
            <a:r>
              <a:rPr lang="en-US" dirty="0" smtClean="0"/>
              <a:t>LOIs</a:t>
            </a:r>
          </a:p>
          <a:p>
            <a:endParaRPr lang="en-US" dirty="0"/>
          </a:p>
          <a:p>
            <a:r>
              <a:rPr lang="en-US" dirty="0"/>
              <a:t>Shift requests:  833 </a:t>
            </a:r>
            <a:r>
              <a:rPr lang="en-US" dirty="0" smtClean="0"/>
              <a:t>shifts for 71 IS exp </a:t>
            </a:r>
            <a:r>
              <a:rPr lang="en-US" dirty="0" err="1" smtClean="0"/>
              <a:t>vs</a:t>
            </a:r>
            <a:r>
              <a:rPr lang="en-US" dirty="0" smtClean="0"/>
              <a:t> 657.5 in 2010; </a:t>
            </a:r>
            <a:r>
              <a:rPr lang="en-US" dirty="0"/>
              <a:t>40 shifts </a:t>
            </a:r>
            <a:r>
              <a:rPr lang="en-US" dirty="0" smtClean="0"/>
              <a:t>for 14 LOIs</a:t>
            </a:r>
          </a:p>
          <a:p>
            <a:r>
              <a:rPr lang="en-US" dirty="0" smtClean="0"/>
              <a:t>20 IS experiments with no beam requests</a:t>
            </a:r>
          </a:p>
          <a:p>
            <a:r>
              <a:rPr lang="en-US" dirty="0" smtClean="0"/>
              <a:t>REX requests: 377.5 shifts (IS + LOIs)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735858"/>
            <a:ext cx="853244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kern="0" dirty="0">
                <a:latin typeface="Calibri" pitchFamily="34" charset="0"/>
              </a:rPr>
              <a:t>Scheduled runs:</a:t>
            </a:r>
          </a:p>
          <a:p>
            <a:pPr marL="742950" lvl="1" indent="-285750" eaLnBrk="0" hangingPunct="0">
              <a:lnSpc>
                <a:spcPct val="100000"/>
              </a:lnSpc>
              <a:buClr>
                <a:srgbClr val="FF3300"/>
              </a:buClr>
              <a:buFont typeface="Arial" charset="0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  <a:latin typeface="Calibri" pitchFamily="34" charset="0"/>
              </a:rPr>
              <a:t>579 RIB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shifts</a:t>
            </a:r>
            <a:r>
              <a:rPr lang="en-US" kern="0" dirty="0">
                <a:solidFill>
                  <a:schemeClr val="tx1"/>
                </a:solidFill>
                <a:latin typeface="Calibri" pitchFamily="34" charset="0"/>
              </a:rPr>
              <a:t> in total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(491.5 in 2011): IS + LOI + MD</a:t>
            </a:r>
            <a:endParaRPr lang="en-US" sz="1800" kern="0" dirty="0">
              <a:solidFill>
                <a:srgbClr val="FF0000"/>
              </a:solidFill>
              <a:latin typeface="Calibri" pitchFamily="34" charset="0"/>
            </a:endParaRPr>
          </a:p>
          <a:p>
            <a:pPr marL="1143000" lvl="2" indent="-228600" eaLnBrk="0" hangingPunct="0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</a:rPr>
              <a:t>537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RIB shifts for </a:t>
            </a: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</a:rPr>
              <a:t>53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experiments 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440 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2011) and for 13 LOIs</a:t>
            </a:r>
          </a:p>
          <a:p>
            <a:pPr marL="1143000" lvl="2" indent="-228600" eaLnBrk="0" hangingPunct="0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2.36 RIB shifts/day </a:t>
            </a:r>
            <a:r>
              <a:rPr lang="en-US" kern="0" dirty="0" err="1" smtClean="0">
                <a:latin typeface="Calibri" pitchFamily="34" charset="0"/>
              </a:rPr>
              <a:t>vs</a:t>
            </a:r>
            <a:r>
              <a:rPr lang="en-US" kern="0" dirty="0" smtClean="0">
                <a:latin typeface="Calibri" pitchFamily="34" charset="0"/>
              </a:rPr>
              <a:t> 2.42 in 2011 and 2.31 in 2010</a:t>
            </a:r>
            <a:endParaRPr lang="en-US" sz="18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3000" lvl="2" indent="-228600" eaLnBrk="0" hangingPunct="0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</a:rPr>
              <a:t>38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experiments not scheduled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(18 </a:t>
            </a:r>
            <a:r>
              <a:rPr lang="en-US" sz="1800" kern="0" dirty="0">
                <a:solidFill>
                  <a:schemeClr val="tx1"/>
                </a:solidFill>
                <a:latin typeface="Calibri" pitchFamily="34" charset="0"/>
              </a:rPr>
              <a:t>of those requested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beam,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vs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11 in 2011)</a:t>
            </a:r>
          </a:p>
          <a:p>
            <a:pPr marL="1143000" lvl="2" indent="-228600" eaLnBrk="0" hangingPunct="0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Calibri" pitchFamily="34" charset="0"/>
              </a:rPr>
              <a:t>211+9</a:t>
            </a:r>
            <a:r>
              <a:rPr lang="en-US" kern="0" dirty="0" smtClean="0">
                <a:latin typeface="Calibri" pitchFamily="34" charset="0"/>
              </a:rPr>
              <a:t> shifts for 11 REX runs (</a:t>
            </a:r>
            <a:r>
              <a:rPr lang="en-US" kern="0" dirty="0" err="1" smtClean="0">
                <a:latin typeface="Calibri" pitchFamily="34" charset="0"/>
              </a:rPr>
              <a:t>vs</a:t>
            </a:r>
            <a:r>
              <a:rPr lang="en-US" kern="0" dirty="0" smtClean="0">
                <a:latin typeface="Calibri" pitchFamily="34" charset="0"/>
              </a:rPr>
              <a:t> 190.5 in 2011); 17 IS exp (</a:t>
            </a:r>
            <a:r>
              <a:rPr lang="en-US" kern="0" dirty="0" err="1" smtClean="0">
                <a:latin typeface="Calibri" pitchFamily="34" charset="0"/>
              </a:rPr>
              <a:t>vs</a:t>
            </a:r>
            <a:r>
              <a:rPr lang="en-US" kern="0" dirty="0" smtClean="0">
                <a:latin typeface="Calibri" pitchFamily="34" charset="0"/>
              </a:rPr>
              <a:t> 14 in 2011) and 1 LOI</a:t>
            </a:r>
            <a:endParaRPr lang="en-US" sz="18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period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4051" y="1654646"/>
            <a:ext cx="2226443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ISOLDE program </a:t>
            </a:r>
            <a:r>
              <a:rPr lang="en-US" dirty="0" smtClean="0">
                <a:latin typeface="Calibri" pitchFamily="34" charset="0"/>
              </a:rPr>
              <a:t>2012</a:t>
            </a: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v2.0 + v3.0):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0101" y="2437284"/>
            <a:ext cx="2005806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>
                <a:latin typeface="Calibri" pitchFamily="34" charset="0"/>
              </a:rPr>
              <a:t>physics started </a:t>
            </a:r>
            <a:r>
              <a:rPr lang="en-US" sz="1600" dirty="0" smtClean="0">
                <a:latin typeface="Calibri" pitchFamily="34" charset="0"/>
              </a:rPr>
              <a:t>April </a:t>
            </a:r>
            <a:r>
              <a:rPr lang="en-US" sz="1600" dirty="0">
                <a:latin typeface="Calibri" pitchFamily="34" charset="0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Calibri" pitchFamily="34" charset="0"/>
              </a:rPr>
              <a:t>protons stop </a:t>
            </a:r>
            <a:r>
              <a:rPr lang="en-US" sz="1600" dirty="0" smtClean="0">
                <a:latin typeface="Calibri" pitchFamily="34" charset="0"/>
              </a:rPr>
              <a:t>Dec 4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55576" y="3529484"/>
            <a:ext cx="368300" cy="111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3568" y="3068960"/>
            <a:ext cx="2376264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35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weeks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for </a:t>
            </a:r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physics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(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vs</a:t>
            </a:r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 29 in 2011)</a:t>
            </a:r>
            <a:endParaRPr lang="en-US" sz="2400" dirty="0">
              <a:solidFill>
                <a:srgbClr val="FF3300"/>
              </a:solidFill>
              <a:latin typeface="Calibri" pitchFamily="34" charset="0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611560" y="4430741"/>
            <a:ext cx="2837557" cy="1878579"/>
            <a:chOff x="338138" y="3995738"/>
            <a:chExt cx="2549441" cy="1878052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12763" y="4396876"/>
              <a:ext cx="2374816" cy="147691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buFontTx/>
                <a:buChar char="•"/>
              </a:pPr>
              <a:r>
                <a:rPr lang="en-US" dirty="0" smtClean="0">
                  <a:latin typeface="Calibri" pitchFamily="34" charset="0"/>
                </a:rPr>
                <a:t>53 </a:t>
              </a:r>
              <a:r>
                <a:rPr lang="en-US" dirty="0">
                  <a:latin typeface="Calibri" pitchFamily="34" charset="0"/>
                </a:rPr>
                <a:t>IS experiments</a:t>
              </a:r>
            </a:p>
            <a:p>
              <a:pPr marL="177800" indent="-177800">
                <a:buFontTx/>
                <a:buChar char="•"/>
              </a:pPr>
              <a:r>
                <a:rPr lang="en-US" dirty="0" smtClean="0">
                  <a:latin typeface="Calibri" pitchFamily="34" charset="0"/>
                </a:rPr>
                <a:t>TISD: 3 runs + 3 IS exp</a:t>
              </a:r>
              <a:endParaRPr lang="en-US" dirty="0">
                <a:latin typeface="Calibri" pitchFamily="34" charset="0"/>
              </a:endParaRPr>
            </a:p>
            <a:p>
              <a:pPr marL="177800" indent="-177800">
                <a:buFontTx/>
                <a:buChar char="•"/>
              </a:pPr>
              <a:r>
                <a:rPr lang="en-US" dirty="0" smtClean="0">
                  <a:latin typeface="Calibri" pitchFamily="34" charset="0"/>
                </a:rPr>
                <a:t>13 </a:t>
              </a:r>
              <a:r>
                <a:rPr lang="en-US" dirty="0">
                  <a:latin typeface="Calibri" pitchFamily="34" charset="0"/>
                </a:rPr>
                <a:t>LOIs</a:t>
              </a:r>
            </a:p>
            <a:p>
              <a:pPr marL="177800" indent="-177800">
                <a:buFontTx/>
                <a:buChar char="•"/>
              </a:pPr>
              <a:r>
                <a:rPr lang="en-US" dirty="0" smtClean="0">
                  <a:latin typeface="Calibri" pitchFamily="34" charset="0"/>
                </a:rPr>
                <a:t>579 </a:t>
              </a:r>
              <a:r>
                <a:rPr lang="en-US" dirty="0">
                  <a:latin typeface="Calibri" pitchFamily="34" charset="0"/>
                </a:rPr>
                <a:t>RIB shifts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38138" y="3995738"/>
              <a:ext cx="1335087" cy="3698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latin typeface="Calibri" pitchFamily="34" charset="0"/>
                </a:rPr>
                <a:t>Scheduled:</a:t>
              </a: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572000" y="6378277"/>
            <a:ext cx="422275" cy="141287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973638" y="6338589"/>
            <a:ext cx="4333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200">
                <a:solidFill>
                  <a:schemeClr val="tx1"/>
                </a:solidFill>
                <a:latin typeface="Calibri" pitchFamily="34" charset="0"/>
              </a:rPr>
              <a:t>GPS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169025" y="6316364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200">
                <a:solidFill>
                  <a:schemeClr val="tx1"/>
                </a:solidFill>
                <a:latin typeface="Calibri" pitchFamily="34" charset="0"/>
              </a:rPr>
              <a:t>HRS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783263" y="6381452"/>
            <a:ext cx="422275" cy="141287"/>
          </a:xfrm>
          <a:prstGeom prst="rect">
            <a:avLst/>
          </a:prstGeom>
          <a:solidFill>
            <a:srgbClr val="A3E1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32" y="1916832"/>
            <a:ext cx="56132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51232" y="2300977"/>
            <a:ext cx="2055793" cy="1776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51920" y="1820872"/>
            <a:ext cx="0" cy="480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98072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April/May very difficult: many groups not ready or willing to run (Easter), RILIS not available for 2 weeks - &gt; COLLAPS as the only available for part of the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period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" y="1802655"/>
            <a:ext cx="216693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16943"/>
            <a:ext cx="21669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21717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44824"/>
            <a:ext cx="2209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86563" y="980728"/>
            <a:ext cx="246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week preliminary – kept for runs to reschedule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380312" y="3356992"/>
            <a:ext cx="28803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6296" y="5157192"/>
            <a:ext cx="166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protons</a:t>
            </a:r>
          </a:p>
          <a:p>
            <a:r>
              <a:rPr lang="en-US" dirty="0" smtClean="0"/>
              <a:t>(will it change?)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Presently still December 4 to spring 2014</a:t>
            </a:r>
          </a:p>
          <a:p>
            <a:r>
              <a:rPr lang="en-US" dirty="0" smtClean="0"/>
              <a:t>Maybe it’s shifted – decision to be made probably in September</a:t>
            </a:r>
          </a:p>
          <a:p>
            <a:r>
              <a:rPr lang="en-US" dirty="0" smtClean="0"/>
              <a:t>What should/ can ISOLDE do in this case?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runs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64896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More numerous target team</a:t>
            </a:r>
            <a:r>
              <a:rPr lang="en-GB" dirty="0" smtClean="0"/>
              <a:t>, so detailed yield checks possible before each physics run – thanks for the strong support!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First </a:t>
            </a:r>
            <a:r>
              <a:rPr lang="en-GB" dirty="0">
                <a:solidFill>
                  <a:srgbClr val="00B050"/>
                </a:solidFill>
              </a:rPr>
              <a:t>online diffusion profile </a:t>
            </a:r>
            <a:r>
              <a:rPr lang="en-GB" dirty="0"/>
              <a:t>using the new online diffusion chamber (slide)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S</a:t>
            </a:r>
            <a:r>
              <a:rPr lang="en-GB" dirty="0" smtClean="0">
                <a:solidFill>
                  <a:srgbClr val="00B050"/>
                </a:solidFill>
              </a:rPr>
              <a:t>uccessful</a:t>
            </a:r>
            <a:r>
              <a:rPr lang="en-GB" dirty="0" smtClean="0"/>
              <a:t> </a:t>
            </a:r>
            <a:r>
              <a:rPr lang="en-GB" dirty="0"/>
              <a:t>operation of a molten salt target (</a:t>
            </a:r>
            <a:r>
              <a:rPr lang="en-GB" dirty="0" err="1"/>
              <a:t>NaF</a:t>
            </a:r>
            <a:r>
              <a:rPr lang="en-GB" dirty="0"/>
              <a:t>) for beta beams (e.g. from 18Ne)</a:t>
            </a:r>
          </a:p>
          <a:p>
            <a:pPr lvl="0"/>
            <a:r>
              <a:rPr lang="en-GB" dirty="0"/>
              <a:t>L</a:t>
            </a:r>
            <a:r>
              <a:rPr lang="en-GB" dirty="0" smtClean="0"/>
              <a:t>aser </a:t>
            </a:r>
            <a:r>
              <a:rPr lang="en-GB" dirty="0"/>
              <a:t>spectroscopy of </a:t>
            </a:r>
            <a:r>
              <a:rPr lang="en-GB" dirty="0">
                <a:solidFill>
                  <a:srgbClr val="00B050"/>
                </a:solidFill>
              </a:rPr>
              <a:t>Cd chain </a:t>
            </a:r>
            <a:r>
              <a:rPr lang="en-GB" dirty="0"/>
              <a:t>up to N=80, including discovery of new isomers (slide)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Coulomb excitation on 123Cd</a:t>
            </a:r>
            <a:r>
              <a:rPr lang="en-GB" dirty="0"/>
              <a:t>, aiming at obtaining angular correlations, as </a:t>
            </a:r>
            <a:r>
              <a:rPr lang="en-GB" dirty="0" smtClean="0"/>
              <a:t>well</a:t>
            </a:r>
          </a:p>
          <a:p>
            <a:pPr lvl="0"/>
            <a:r>
              <a:rPr lang="en-GB" dirty="0" smtClean="0"/>
              <a:t>Finally everything </a:t>
            </a:r>
            <a:r>
              <a:rPr lang="en-GB" dirty="0" smtClean="0">
                <a:solidFill>
                  <a:srgbClr val="00B050"/>
                </a:solidFill>
              </a:rPr>
              <a:t>working</a:t>
            </a:r>
            <a:r>
              <a:rPr lang="en-GB" dirty="0" smtClean="0"/>
              <a:t> during 72Kr REX run</a:t>
            </a:r>
            <a:endParaRPr lang="en-GB" dirty="0"/>
          </a:p>
          <a:p>
            <a:pPr lvl="0"/>
            <a:r>
              <a:rPr lang="en-GB" dirty="0"/>
              <a:t>Beta-delayed </a:t>
            </a:r>
            <a:r>
              <a:rPr lang="en-GB" dirty="0" smtClean="0">
                <a:solidFill>
                  <a:srgbClr val="00B050"/>
                </a:solidFill>
              </a:rPr>
              <a:t>fission</a:t>
            </a:r>
            <a:r>
              <a:rPr lang="en-GB" dirty="0" smtClean="0"/>
              <a:t> of </a:t>
            </a:r>
            <a:r>
              <a:rPr lang="en-GB" dirty="0"/>
              <a:t>newly-laser ionised n-deficient At (slide)</a:t>
            </a:r>
          </a:p>
          <a:p>
            <a:pPr lvl="0"/>
            <a:r>
              <a:rPr lang="en-GB" dirty="0"/>
              <a:t>Laser spectroscopy on </a:t>
            </a:r>
            <a:r>
              <a:rPr lang="en-GB" dirty="0">
                <a:solidFill>
                  <a:srgbClr val="00B050"/>
                </a:solidFill>
              </a:rPr>
              <a:t>n-rich K and </a:t>
            </a:r>
            <a:r>
              <a:rPr lang="en-GB" dirty="0" err="1">
                <a:solidFill>
                  <a:srgbClr val="00B050"/>
                </a:solidFill>
              </a:rPr>
              <a:t>Ca</a:t>
            </a:r>
            <a:r>
              <a:rPr lang="en-GB" dirty="0">
                <a:solidFill>
                  <a:srgbClr val="00B050"/>
                </a:solidFill>
              </a:rPr>
              <a:t> isotopes</a:t>
            </a:r>
            <a:r>
              <a:rPr lang="en-GB" dirty="0"/>
              <a:t>, probing the possible new magic number </a:t>
            </a:r>
            <a:r>
              <a:rPr lang="en-GB" dirty="0" smtClean="0"/>
              <a:t>N=32</a:t>
            </a:r>
          </a:p>
          <a:p>
            <a:pPr lvl="0"/>
            <a:r>
              <a:rPr lang="en-GB" dirty="0" smtClean="0"/>
              <a:t>Mass of </a:t>
            </a:r>
            <a:r>
              <a:rPr lang="en-GB" dirty="0" smtClean="0">
                <a:solidFill>
                  <a:srgbClr val="00B050"/>
                </a:solidFill>
              </a:rPr>
              <a:t>53,54Ca</a:t>
            </a:r>
          </a:p>
          <a:p>
            <a:pPr lvl="0"/>
            <a:r>
              <a:rPr lang="en-GB" dirty="0" smtClean="0"/>
              <a:t>Coulomb excitation </a:t>
            </a:r>
            <a:r>
              <a:rPr lang="en-GB" dirty="0" smtClean="0">
                <a:solidFill>
                  <a:srgbClr val="00B050"/>
                </a:solidFill>
              </a:rPr>
              <a:t>of 140,142Sm </a:t>
            </a:r>
            <a:r>
              <a:rPr lang="en-GB" dirty="0" smtClean="0"/>
              <a:t>- ongoing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Broken target</a:t>
            </a:r>
            <a:r>
              <a:rPr lang="en-GB" dirty="0" smtClean="0"/>
              <a:t>: </a:t>
            </a:r>
            <a:r>
              <a:rPr lang="en-GB" dirty="0" err="1" smtClean="0"/>
              <a:t>Hf</a:t>
            </a:r>
            <a:r>
              <a:rPr lang="en-GB" dirty="0" smtClean="0"/>
              <a:t> isomers, but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rescheduled</a:t>
            </a:r>
          </a:p>
          <a:p>
            <a:pPr lvl="0"/>
            <a:r>
              <a:rPr lang="en-GB" dirty="0" smtClean="0"/>
              <a:t>CRIS run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GB" dirty="0" smtClean="0">
                <a:solidFill>
                  <a:srgbClr val="FFC000"/>
                </a:solidFill>
              </a:rPr>
              <a:t>missing offline time; </a:t>
            </a:r>
            <a:r>
              <a:rPr lang="en-GB" dirty="0" smtClean="0"/>
              <a:t>rescheduled with proper offline time</a:t>
            </a:r>
          </a:p>
          <a:p>
            <a:pPr lvl="0"/>
            <a:r>
              <a:rPr lang="en-GB" dirty="0" smtClean="0"/>
              <a:t>YO -&gt; Zr0 -&gt; YO target useful for </a:t>
            </a:r>
            <a:r>
              <a:rPr lang="en-GB" dirty="0" smtClean="0">
                <a:solidFill>
                  <a:srgbClr val="FFC000"/>
                </a:solidFill>
              </a:rPr>
              <a:t>most beams </a:t>
            </a:r>
            <a:r>
              <a:rPr lang="en-GB" dirty="0" smtClean="0"/>
              <a:t>(contamination)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2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IS478: Coulomb excitation of 72Kr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1133031"/>
            <a:ext cx="2824148" cy="4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2400" b="1" dirty="0" smtClean="0">
                <a:solidFill>
                  <a:srgbClr val="000066"/>
                </a:solidFill>
                <a:latin typeface="+mj-lt"/>
              </a:rPr>
              <a:t>Oblate </a:t>
            </a:r>
            <a:r>
              <a:rPr lang="en-GB" sz="2400" b="1" baseline="30000" dirty="0" smtClean="0">
                <a:solidFill>
                  <a:srgbClr val="000066"/>
                </a:solidFill>
                <a:latin typeface="+mj-lt"/>
              </a:rPr>
              <a:t>72</a:t>
            </a:r>
            <a:r>
              <a:rPr lang="en-GB" sz="2400" b="1" dirty="0" smtClean="0">
                <a:solidFill>
                  <a:srgbClr val="000066"/>
                </a:solidFill>
                <a:latin typeface="+mj-lt"/>
              </a:rPr>
              <a:t>Kr expected</a:t>
            </a:r>
            <a:endParaRPr lang="en-GB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63674" y="2341509"/>
            <a:ext cx="2286892" cy="43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  <a:buClr>
                <a:srgbClr val="663300"/>
              </a:buClr>
            </a:pPr>
            <a:r>
              <a:rPr lang="en-GB" sz="2400" b="1" dirty="0" smtClean="0"/>
              <a:t>The technique</a:t>
            </a:r>
            <a:endParaRPr lang="en-GB" sz="24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3" y="2907525"/>
            <a:ext cx="4248100" cy="387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7" y="3545052"/>
            <a:ext cx="764042" cy="7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20" y="5292095"/>
            <a:ext cx="900112" cy="90011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167899" y="4043994"/>
            <a:ext cx="257730" cy="248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78893" y="5138938"/>
            <a:ext cx="43795" cy="350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716016" y="1124744"/>
            <a:ext cx="4204550" cy="620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solidFill>
                  <a:srgbClr val="800000"/>
                </a:solidFill>
                <a:latin typeface="+mn-lt"/>
                <a:cs typeface="Arial Black"/>
              </a:rPr>
              <a:t>Coulex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Arial Black"/>
              </a:rPr>
              <a:t> Spectra  - </a:t>
            </a:r>
            <a:r>
              <a:rPr lang="en-US" sz="1800" dirty="0" smtClean="0">
                <a:latin typeface="+mn-lt"/>
                <a:cs typeface="Arial Black"/>
              </a:rPr>
              <a:t>number of counts in 710 </a:t>
            </a:r>
            <a:r>
              <a:rPr lang="en-US" sz="1800" dirty="0" err="1" smtClean="0">
                <a:latin typeface="+mn-lt"/>
                <a:cs typeface="Arial Black"/>
              </a:rPr>
              <a:t>keV</a:t>
            </a:r>
            <a:r>
              <a:rPr lang="en-US" sz="1800" dirty="0" smtClean="0">
                <a:latin typeface="+mn-lt"/>
                <a:cs typeface="Arial Black"/>
              </a:rPr>
              <a:t> depends on the shape of </a:t>
            </a:r>
            <a:r>
              <a:rPr lang="en-US" sz="1800" baseline="30000" dirty="0" smtClean="0">
                <a:latin typeface="+mn-lt"/>
                <a:cs typeface="Arial Black"/>
              </a:rPr>
              <a:t>72</a:t>
            </a:r>
            <a:r>
              <a:rPr lang="en-US" sz="1800" dirty="0" smtClean="0">
                <a:latin typeface="+mn-lt"/>
                <a:cs typeface="Arial Black"/>
              </a:rPr>
              <a:t>Kr</a:t>
            </a:r>
            <a:endParaRPr lang="en-US" sz="1800" dirty="0">
              <a:latin typeface="+mn-lt"/>
              <a:cs typeface="Arial Black"/>
            </a:endParaRPr>
          </a:p>
        </p:txBody>
      </p:sp>
      <p:pic>
        <p:nvPicPr>
          <p:cNvPr id="14" name="Picture 13" descr="2012_coulex_3105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4762" r="22375"/>
          <a:stretch/>
        </p:blipFill>
        <p:spPr>
          <a:xfrm>
            <a:off x="4245429" y="2116182"/>
            <a:ext cx="4675138" cy="4337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8138" y="2341509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Doppler Corrected for </a:t>
            </a:r>
          </a:p>
          <a:p>
            <a:r>
              <a:rPr lang="en-US" b="1" baseline="30000" dirty="0" smtClean="0"/>
              <a:t>104</a:t>
            </a:r>
            <a:r>
              <a:rPr lang="en-US" b="1" dirty="0" smtClean="0"/>
              <a:t>Pd target excitation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4509120"/>
            <a:ext cx="306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Doppler Corrected for </a:t>
            </a:r>
          </a:p>
          <a:p>
            <a:r>
              <a:rPr lang="en-US" b="1" baseline="30000" dirty="0" smtClean="0">
                <a:solidFill>
                  <a:srgbClr val="FF0000"/>
                </a:solidFill>
              </a:rPr>
              <a:t>72</a:t>
            </a:r>
            <a:r>
              <a:rPr lang="en-US" b="1" dirty="0" smtClean="0">
                <a:solidFill>
                  <a:srgbClr val="FF0000"/>
                </a:solidFill>
              </a:rPr>
              <a:t>Kr projectile excitation: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150 counts in 710 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r>
              <a:rPr lang="en-US" b="1" dirty="0" smtClean="0">
                <a:solidFill>
                  <a:srgbClr val="FF0000"/>
                </a:solidFill>
              </a:rPr>
              <a:t> line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81" y="-8"/>
            <a:ext cx="8203619" cy="980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IS492: first online diffusion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653536" cy="4525963"/>
          </a:xfrm>
        </p:spPr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online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chamber</a:t>
            </a:r>
            <a:r>
              <a:rPr lang="de-DE" dirty="0"/>
              <a:t>.</a:t>
            </a:r>
          </a:p>
          <a:p>
            <a:r>
              <a:rPr lang="de-DE" dirty="0"/>
              <a:t>The absolute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2 µm.</a:t>
            </a:r>
          </a:p>
          <a:p>
            <a:r>
              <a:rPr lang="de-DE" dirty="0"/>
              <a:t>(</a:t>
            </a:r>
            <a:r>
              <a:rPr lang="de-DE" dirty="0" err="1"/>
              <a:t>CdTe:Cd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Cd-rich</a:t>
            </a:r>
            <a:r>
              <a:rPr lang="de-DE" dirty="0"/>
              <a:t> </a:t>
            </a:r>
            <a:r>
              <a:rPr lang="de-DE" dirty="0" err="1"/>
              <a:t>CdTe</a:t>
            </a:r>
            <a:r>
              <a:rPr lang="de-DE" dirty="0"/>
              <a:t> material)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fik 3" descr="61Cu_onlin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6257"/>
            <a:ext cx="5612283" cy="395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irose\Desktop\CSSP\experiment\manual\s-P9051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3755" r="43255" b="5608"/>
          <a:stretch/>
        </p:blipFill>
        <p:spPr bwMode="auto">
          <a:xfrm>
            <a:off x="107504" y="2201903"/>
            <a:ext cx="2980145" cy="46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4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1323</Words>
  <Application>Microsoft Office PowerPoint</Application>
  <PresentationFormat>On-screen Show (4:3)</PresentationFormat>
  <Paragraphs>203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ISOLDE PH report</vt:lpstr>
      <vt:lpstr>Injector schedule</vt:lpstr>
      <vt:lpstr>Schedule 2012</vt:lpstr>
      <vt:lpstr>Running period 2012</vt:lpstr>
      <vt:lpstr>Running period 2012</vt:lpstr>
      <vt:lpstr>Long shutdown</vt:lpstr>
      <vt:lpstr>Physics runs</vt:lpstr>
      <vt:lpstr>IS478: Coulomb excitation of 72Kr</vt:lpstr>
      <vt:lpstr>IS492: first online diffusion spectra</vt:lpstr>
      <vt:lpstr>IS497: Collinear laser spectroscopy on Cd</vt:lpstr>
      <vt:lpstr>IS534: beta-delayed fission of At</vt:lpstr>
      <vt:lpstr>IS518&amp; 534: Laser Spectroscopy of n-deficient Au</vt:lpstr>
      <vt:lpstr>IS534: Charge radii in Pb region</vt:lpstr>
      <vt:lpstr>IS532: N-rich Ca masses at ISOLTRAP</vt:lpstr>
      <vt:lpstr>ISOLDE template</vt:lpstr>
      <vt:lpstr>Users, etc </vt:lpstr>
      <vt:lpstr>Safety</vt:lpstr>
      <vt:lpstr>Physics Group Personnel</vt:lpstr>
      <vt:lpstr>Physics Group Personnel (2)</vt:lpstr>
      <vt:lpstr>ENSAR</vt:lpstr>
      <vt:lpstr>ISOLDE Workshop and MOU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Jenny Weterings</cp:lastModifiedBy>
  <cp:revision>477</cp:revision>
  <dcterms:created xsi:type="dcterms:W3CDTF">2012-03-08T16:06:15Z</dcterms:created>
  <dcterms:modified xsi:type="dcterms:W3CDTF">2013-04-04T11:29:10Z</dcterms:modified>
</cp:coreProperties>
</file>