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8" r:id="rId2"/>
    <p:sldId id="513" r:id="rId3"/>
    <p:sldId id="771" r:id="rId4"/>
    <p:sldId id="772" r:id="rId5"/>
    <p:sldId id="773" r:id="rId6"/>
    <p:sldId id="792" r:id="rId7"/>
    <p:sldId id="774" r:id="rId8"/>
    <p:sldId id="755" r:id="rId9"/>
    <p:sldId id="775" r:id="rId10"/>
    <p:sldId id="757" r:id="rId11"/>
    <p:sldId id="780" r:id="rId12"/>
    <p:sldId id="779" r:id="rId13"/>
    <p:sldId id="765" r:id="rId14"/>
    <p:sldId id="776" r:id="rId15"/>
    <p:sldId id="781" r:id="rId16"/>
    <p:sldId id="778" r:id="rId17"/>
    <p:sldId id="766" r:id="rId18"/>
    <p:sldId id="767" r:id="rId19"/>
    <p:sldId id="756" r:id="rId20"/>
    <p:sldId id="782" r:id="rId21"/>
    <p:sldId id="783" r:id="rId22"/>
    <p:sldId id="785" r:id="rId23"/>
    <p:sldId id="786" r:id="rId24"/>
    <p:sldId id="787" r:id="rId25"/>
    <p:sldId id="788" r:id="rId26"/>
    <p:sldId id="789" r:id="rId27"/>
    <p:sldId id="790" r:id="rId28"/>
    <p:sldId id="768" r:id="rId29"/>
    <p:sldId id="793" r:id="rId30"/>
    <p:sldId id="794" r:id="rId31"/>
    <p:sldId id="795" r:id="rId32"/>
    <p:sldId id="797" r:id="rId33"/>
    <p:sldId id="798" r:id="rId34"/>
    <p:sldId id="791" r:id="rId35"/>
    <p:sldId id="725" r:id="rId36"/>
    <p:sldId id="769" r:id="rId37"/>
    <p:sldId id="732" r:id="rId38"/>
    <p:sldId id="728" r:id="rId39"/>
    <p:sldId id="799" r:id="rId40"/>
    <p:sldId id="738" r:id="rId41"/>
    <p:sldId id="770" r:id="rId42"/>
    <p:sldId id="584" r:id="rId43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101"/>
    <a:srgbClr val="FFC000"/>
    <a:srgbClr val="00FF00"/>
    <a:srgbClr val="FC1A02"/>
    <a:srgbClr val="FF0000"/>
    <a:srgbClr val="EBBBB3"/>
    <a:srgbClr val="FFFF00"/>
    <a:srgbClr val="3D6F5C"/>
    <a:srgbClr val="BFDFCB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5" autoAdjust="0"/>
  </p:normalViewPr>
  <p:slideViewPr>
    <p:cSldViewPr snapToGrid="0">
      <p:cViewPr>
        <p:scale>
          <a:sx n="120" d="100"/>
          <a:sy n="12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-3774" y="-10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5F3564-12DF-409A-9828-65DCB00CD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9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5BE323-740B-4B12-8D90-9A82A1657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02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7F9EF-DB22-4647-A133-35EEC386215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ACEF8-EBE5-4AED-A1B9-D5647D10FAB7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522CA-6AB7-4D61-AD02-5D65562F608D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D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368E-A5FD-4A5F-A34A-7B8A3F4CA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9B5D-7446-4A32-A676-D9E3FFD58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6C2E-CFA2-4DA2-A087-0AEE88D79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236D-A906-4AE0-ADE4-3EEEB391F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8084-F61F-4899-89E2-DA5C1E67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0376A-691E-476D-A5B5-C0B08B199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07/12/2012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stephane.maridor@cern.ch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3AB3-E29B-4E26-AE2D-9AC052811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72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2F80-9D99-4E5A-92A8-1D4A1ABFD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7177-C5A7-4C00-B7C5-5C4AB60B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A069-060B-4C20-B5A8-DDB26211A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CE87-71CA-4040-9603-C58D48C8F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494B-99B0-4C4F-9600-2F84B144F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E07E-2CB6-4075-84A1-047B4A794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DBCE2-4A6A-4CFC-9695-515BBF455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0FDF-E56E-44EC-8EB5-915B847C7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D3A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-1" y="6553200"/>
            <a:ext cx="6847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400" baseline="0" dirty="0" smtClean="0">
                <a:solidFill>
                  <a:schemeClr val="bg1"/>
                </a:solidFill>
              </a:rPr>
              <a:t>66th ISCC 29 Jan 2013	         </a:t>
            </a:r>
            <a:r>
              <a:rPr lang="de-DE" sz="1400" dirty="0" smtClean="0">
                <a:solidFill>
                  <a:schemeClr val="bg1"/>
                </a:solidFill>
              </a:rPr>
              <a:t>             </a:t>
            </a:r>
            <a:r>
              <a:rPr lang="de-DE" sz="1400" dirty="0">
                <a:solidFill>
                  <a:schemeClr val="bg1"/>
                </a:solidFill>
              </a:rPr>
              <a:t>Erwin Siesling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730250"/>
            <a:ext cx="9144000" cy="0"/>
          </a:xfrm>
          <a:prstGeom prst="line">
            <a:avLst/>
          </a:prstGeom>
          <a:noFill/>
          <a:ln w="28575">
            <a:solidFill>
              <a:srgbClr val="0D3A7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2114228-48E0-4CF5-A08E-E9F216527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8" descr="CERN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64550" y="41275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http://hie-isolde.web.cern.ch/hie-isolde/images/HIE-ISOLD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4775" y="114300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nav/P:CERN-0000072786:V0/P:CERN-0000090679:V0/TAB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437322" y="2573156"/>
            <a:ext cx="82852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 smtClean="0">
                <a:solidFill>
                  <a:schemeClr val="bg1"/>
                </a:solidFill>
              </a:rPr>
              <a:t>2013</a:t>
            </a:r>
            <a:r>
              <a:rPr lang="en-US" sz="3200" dirty="0" smtClean="0">
                <a:solidFill>
                  <a:schemeClr val="bg1"/>
                </a:solidFill>
              </a:rPr>
              <a:t> HIE ISOLDE work in the ISOLDE hall </a:t>
            </a:r>
          </a:p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Implications </a:t>
            </a:r>
            <a:r>
              <a:rPr lang="en-US" sz="3200" dirty="0">
                <a:solidFill>
                  <a:schemeClr val="bg1"/>
                </a:solidFill>
              </a:rPr>
              <a:t>for the </a:t>
            </a:r>
            <a:r>
              <a:rPr lang="en-US" sz="3200" dirty="0" smtClean="0">
                <a:solidFill>
                  <a:schemeClr val="bg1"/>
                </a:solidFill>
              </a:rPr>
              <a:t>Users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520456" y="5093017"/>
            <a:ext cx="616621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66th Isolde Collaboration Committee</a:t>
            </a:r>
            <a:endParaRPr lang="de-DE" sz="20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CERN, 29 Jan 2013</a:t>
            </a:r>
            <a:r>
              <a:rPr lang="de-DE" dirty="0" smtClean="0"/>
              <a:t>      </a:t>
            </a:r>
            <a:endParaRPr lang="en-US" dirty="0"/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6858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5000" b="1" dirty="0" smtClean="0">
                <a:solidFill>
                  <a:schemeClr val="bg1"/>
                </a:solidFill>
              </a:rPr>
              <a:t>HIE-ISOLDE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4" name="Picture 16" descr="CER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4550" y="44450"/>
            <a:ext cx="6397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 descr="http://hie-isolde.web.cern.ch/hie-isolde/images/HIE-ISOL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85725"/>
            <a:ext cx="182721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1581770" y="6194425"/>
            <a:ext cx="6107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Erwin Siesling on behalf of the HIE integration team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Dismounting REX lines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36" y="897170"/>
            <a:ext cx="7450576" cy="497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69523" y="5987009"/>
            <a:ext cx="8612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Dismounting existing REX lines as of 16 Feb</a:t>
            </a:r>
            <a:endParaRPr lang="en-US" sz="2800" dirty="0"/>
          </a:p>
        </p:txBody>
      </p:sp>
      <p:sp>
        <p:nvSpPr>
          <p:cNvPr id="6" name="Freeform 5"/>
          <p:cNvSpPr/>
          <p:nvPr/>
        </p:nvSpPr>
        <p:spPr>
          <a:xfrm>
            <a:off x="2592125" y="2767054"/>
            <a:ext cx="4699221" cy="2138901"/>
          </a:xfrm>
          <a:custGeom>
            <a:avLst/>
            <a:gdLst>
              <a:gd name="connsiteX0" fmla="*/ 0 w 4699221"/>
              <a:gd name="connsiteY0" fmla="*/ 636104 h 2138901"/>
              <a:gd name="connsiteX1" fmla="*/ 270345 w 4699221"/>
              <a:gd name="connsiteY1" fmla="*/ 278296 h 2138901"/>
              <a:gd name="connsiteX2" fmla="*/ 636105 w 4699221"/>
              <a:gd name="connsiteY2" fmla="*/ 151075 h 2138901"/>
              <a:gd name="connsiteX3" fmla="*/ 1598212 w 4699221"/>
              <a:gd name="connsiteY3" fmla="*/ 0 h 2138901"/>
              <a:gd name="connsiteX4" fmla="*/ 4699221 w 4699221"/>
              <a:gd name="connsiteY4" fmla="*/ 1550504 h 2138901"/>
              <a:gd name="connsiteX5" fmla="*/ 3339548 w 4699221"/>
              <a:gd name="connsiteY5" fmla="*/ 1908313 h 2138901"/>
              <a:gd name="connsiteX6" fmla="*/ 2957885 w 4699221"/>
              <a:gd name="connsiteY6" fmla="*/ 2138901 h 2138901"/>
              <a:gd name="connsiteX7" fmla="*/ 1423284 w 4699221"/>
              <a:gd name="connsiteY7" fmla="*/ 763325 h 2138901"/>
              <a:gd name="connsiteX8" fmla="*/ 0 w 4699221"/>
              <a:gd name="connsiteY8" fmla="*/ 636104 h 213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9221" h="2138901">
                <a:moveTo>
                  <a:pt x="0" y="636104"/>
                </a:moveTo>
                <a:lnTo>
                  <a:pt x="270345" y="278296"/>
                </a:lnTo>
                <a:lnTo>
                  <a:pt x="636105" y="151075"/>
                </a:lnTo>
                <a:lnTo>
                  <a:pt x="1598212" y="0"/>
                </a:lnTo>
                <a:lnTo>
                  <a:pt x="4699221" y="1550504"/>
                </a:lnTo>
                <a:lnTo>
                  <a:pt x="3339548" y="1908313"/>
                </a:lnTo>
                <a:lnTo>
                  <a:pt x="2957885" y="2138901"/>
                </a:lnTo>
                <a:lnTo>
                  <a:pt x="1423284" y="763325"/>
                </a:lnTo>
                <a:lnTo>
                  <a:pt x="0" y="63610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852654" y="2990825"/>
            <a:ext cx="2889893" cy="2667093"/>
            <a:chOff x="1852654" y="2990825"/>
            <a:chExt cx="2889893" cy="2667093"/>
          </a:xfrm>
        </p:grpSpPr>
        <p:sp>
          <p:nvSpPr>
            <p:cNvPr id="7" name="Oval 6"/>
            <p:cNvSpPr/>
            <p:nvPr/>
          </p:nvSpPr>
          <p:spPr>
            <a:xfrm>
              <a:off x="1852654" y="3836504"/>
              <a:ext cx="2584174" cy="18214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692057" y="2990825"/>
              <a:ext cx="1050490" cy="7841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345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Prepare work zones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69523" y="5565606"/>
            <a:ext cx="8612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TAS: Dismount detector and table before mid March 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3" y="1094270"/>
            <a:ext cx="2830716" cy="424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99" y="1094271"/>
            <a:ext cx="2830715" cy="424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76" y="1094271"/>
            <a:ext cx="2830715" cy="424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62903" y="5948585"/>
            <a:ext cx="8612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RF: Dismount dummy load before mid March </a:t>
            </a:r>
            <a:endParaRPr lang="en-US" sz="2800" dirty="0"/>
          </a:p>
        </p:txBody>
      </p:sp>
      <p:sp>
        <p:nvSpPr>
          <p:cNvPr id="2" name="Freeform 1"/>
          <p:cNvSpPr/>
          <p:nvPr/>
        </p:nvSpPr>
        <p:spPr>
          <a:xfrm>
            <a:off x="1526650" y="1415332"/>
            <a:ext cx="1049573" cy="2504661"/>
          </a:xfrm>
          <a:custGeom>
            <a:avLst/>
            <a:gdLst>
              <a:gd name="connsiteX0" fmla="*/ 0 w 1049573"/>
              <a:gd name="connsiteY0" fmla="*/ 23854 h 2504661"/>
              <a:gd name="connsiteX1" fmla="*/ 1049573 w 1049573"/>
              <a:gd name="connsiteY1" fmla="*/ 0 h 2504661"/>
              <a:gd name="connsiteX2" fmla="*/ 866693 w 1049573"/>
              <a:gd name="connsiteY2" fmla="*/ 2488758 h 2504661"/>
              <a:gd name="connsiteX3" fmla="*/ 596348 w 1049573"/>
              <a:gd name="connsiteY3" fmla="*/ 2504661 h 2504661"/>
              <a:gd name="connsiteX4" fmla="*/ 604300 w 1049573"/>
              <a:gd name="connsiteY4" fmla="*/ 2337684 h 2504661"/>
              <a:gd name="connsiteX5" fmla="*/ 500933 w 1049573"/>
              <a:gd name="connsiteY5" fmla="*/ 2274073 h 2504661"/>
              <a:gd name="connsiteX6" fmla="*/ 500933 w 1049573"/>
              <a:gd name="connsiteY6" fmla="*/ 2210463 h 2504661"/>
              <a:gd name="connsiteX7" fmla="*/ 532738 w 1049573"/>
              <a:gd name="connsiteY7" fmla="*/ 2194560 h 2504661"/>
              <a:gd name="connsiteX8" fmla="*/ 516835 w 1049573"/>
              <a:gd name="connsiteY8" fmla="*/ 2146852 h 2504661"/>
              <a:gd name="connsiteX9" fmla="*/ 500933 w 1049573"/>
              <a:gd name="connsiteY9" fmla="*/ 2075291 h 2504661"/>
              <a:gd name="connsiteX10" fmla="*/ 485030 w 1049573"/>
              <a:gd name="connsiteY10" fmla="*/ 2075291 h 2504661"/>
              <a:gd name="connsiteX11" fmla="*/ 286247 w 1049573"/>
              <a:gd name="connsiteY11" fmla="*/ 2186609 h 2504661"/>
              <a:gd name="connsiteX12" fmla="*/ 143124 w 1049573"/>
              <a:gd name="connsiteY12" fmla="*/ 2154804 h 2504661"/>
              <a:gd name="connsiteX13" fmla="*/ 159027 w 1049573"/>
              <a:gd name="connsiteY13" fmla="*/ 2003729 h 2504661"/>
              <a:gd name="connsiteX14" fmla="*/ 151075 w 1049573"/>
              <a:gd name="connsiteY14" fmla="*/ 1971924 h 2504661"/>
              <a:gd name="connsiteX15" fmla="*/ 119270 w 1049573"/>
              <a:gd name="connsiteY15" fmla="*/ 1956021 h 2504661"/>
              <a:gd name="connsiteX16" fmla="*/ 87465 w 1049573"/>
              <a:gd name="connsiteY16" fmla="*/ 23854 h 25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9573" h="2504661">
                <a:moveTo>
                  <a:pt x="0" y="23854"/>
                </a:moveTo>
                <a:lnTo>
                  <a:pt x="1049573" y="0"/>
                </a:lnTo>
                <a:lnTo>
                  <a:pt x="866693" y="2488758"/>
                </a:lnTo>
                <a:lnTo>
                  <a:pt x="596348" y="2504661"/>
                </a:lnTo>
                <a:lnTo>
                  <a:pt x="604300" y="2337684"/>
                </a:lnTo>
                <a:lnTo>
                  <a:pt x="500933" y="2274073"/>
                </a:lnTo>
                <a:lnTo>
                  <a:pt x="500933" y="2210463"/>
                </a:lnTo>
                <a:lnTo>
                  <a:pt x="532738" y="2194560"/>
                </a:lnTo>
                <a:lnTo>
                  <a:pt x="516835" y="2146852"/>
                </a:lnTo>
                <a:lnTo>
                  <a:pt x="500933" y="2075291"/>
                </a:lnTo>
                <a:lnTo>
                  <a:pt x="485030" y="2075291"/>
                </a:lnTo>
                <a:lnTo>
                  <a:pt x="286247" y="2186609"/>
                </a:lnTo>
                <a:lnTo>
                  <a:pt x="143124" y="2154804"/>
                </a:lnTo>
                <a:lnTo>
                  <a:pt x="159027" y="2003729"/>
                </a:lnTo>
                <a:lnTo>
                  <a:pt x="151075" y="1971924"/>
                </a:lnTo>
                <a:lnTo>
                  <a:pt x="119270" y="1956021"/>
                </a:lnTo>
                <a:lnTo>
                  <a:pt x="87465" y="23854"/>
                </a:lnTo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4047214" y="2536466"/>
            <a:ext cx="1838200" cy="1781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077987" y="3088419"/>
            <a:ext cx="981765" cy="16631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6830170" y="1097280"/>
            <a:ext cx="1749287" cy="3935896"/>
          </a:xfrm>
          <a:custGeom>
            <a:avLst/>
            <a:gdLst>
              <a:gd name="connsiteX0" fmla="*/ 23854 w 1749287"/>
              <a:gd name="connsiteY0" fmla="*/ 0 h 3935896"/>
              <a:gd name="connsiteX1" fmla="*/ 1614115 w 1749287"/>
              <a:gd name="connsiteY1" fmla="*/ 7951 h 3935896"/>
              <a:gd name="connsiteX2" fmla="*/ 1749287 w 1749287"/>
              <a:gd name="connsiteY2" fmla="*/ 3180522 h 3935896"/>
              <a:gd name="connsiteX3" fmla="*/ 1518700 w 1749287"/>
              <a:gd name="connsiteY3" fmla="*/ 3172570 h 3935896"/>
              <a:gd name="connsiteX4" fmla="*/ 1439187 w 1749287"/>
              <a:gd name="connsiteY4" fmla="*/ 3355450 h 3935896"/>
              <a:gd name="connsiteX5" fmla="*/ 1296063 w 1749287"/>
              <a:gd name="connsiteY5" fmla="*/ 3347499 h 3935896"/>
              <a:gd name="connsiteX6" fmla="*/ 1232453 w 1749287"/>
              <a:gd name="connsiteY6" fmla="*/ 3570136 h 3935896"/>
              <a:gd name="connsiteX7" fmla="*/ 1248355 w 1749287"/>
              <a:gd name="connsiteY7" fmla="*/ 3935896 h 3935896"/>
              <a:gd name="connsiteX8" fmla="*/ 0 w 1749287"/>
              <a:gd name="connsiteY8" fmla="*/ 3776870 h 3935896"/>
              <a:gd name="connsiteX9" fmla="*/ 23854 w 1749287"/>
              <a:gd name="connsiteY9" fmla="*/ 0 h 393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9287" h="3935896">
                <a:moveTo>
                  <a:pt x="23854" y="0"/>
                </a:moveTo>
                <a:lnTo>
                  <a:pt x="1614115" y="7951"/>
                </a:lnTo>
                <a:lnTo>
                  <a:pt x="1749287" y="3180522"/>
                </a:lnTo>
                <a:lnTo>
                  <a:pt x="1518700" y="3172570"/>
                </a:lnTo>
                <a:lnTo>
                  <a:pt x="1439187" y="3355450"/>
                </a:lnTo>
                <a:lnTo>
                  <a:pt x="1296063" y="3347499"/>
                </a:lnTo>
                <a:lnTo>
                  <a:pt x="1232453" y="3570136"/>
                </a:lnTo>
                <a:lnTo>
                  <a:pt x="1248355" y="3935896"/>
                </a:lnTo>
                <a:lnTo>
                  <a:pt x="0" y="3776870"/>
                </a:lnTo>
                <a:lnTo>
                  <a:pt x="23854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90320" y="53975"/>
            <a:ext cx="6458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Cooling &amp; Ventilation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16" y="898422"/>
            <a:ext cx="9096292" cy="48344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Air ducts on roof and along wall in the extension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Ventilation diffusers in the extension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Extraction ventilators on the roof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u="sng" dirty="0" smtClean="0"/>
              <a:t>Implications for the users: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Work at heights: stay out of the extension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Use B.601 entrance at the back of Isolde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Noise &amp; (minor) dust – protect stored equipment (extension)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Restricted use of the overhead crane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39855" y="5932575"/>
            <a:ext cx="8058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Hall Cooling &amp; Ventilation work Feb - May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73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873" y="854240"/>
            <a:ext cx="10233332" cy="504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Ventilation on the roof</a:t>
            </a:r>
            <a:endParaRPr lang="en-US" sz="3600" b="1" dirty="0">
              <a:solidFill>
                <a:srgbClr val="0D3A7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48585" y="1685678"/>
            <a:ext cx="5016488" cy="3620493"/>
            <a:chOff x="3648585" y="1685678"/>
            <a:chExt cx="5016488" cy="3620493"/>
          </a:xfrm>
        </p:grpSpPr>
        <p:sp>
          <p:nvSpPr>
            <p:cNvPr id="2" name="Oval 1"/>
            <p:cNvSpPr/>
            <p:nvPr/>
          </p:nvSpPr>
          <p:spPr>
            <a:xfrm>
              <a:off x="3673503" y="1685678"/>
              <a:ext cx="1226627" cy="9700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648585" y="4336112"/>
              <a:ext cx="1226627" cy="9700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7438446" y="1687004"/>
              <a:ext cx="1226627" cy="9700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7438445" y="4336112"/>
              <a:ext cx="1226627" cy="9700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900130" y="3190115"/>
            <a:ext cx="22813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Roof ventilator units</a:t>
            </a:r>
            <a:endParaRPr lang="en-GB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31026" y="2472856"/>
            <a:ext cx="674675" cy="717259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</p:cNvCxnSpPr>
          <p:nvPr/>
        </p:nvCxnSpPr>
        <p:spPr>
          <a:xfrm flipH="1">
            <a:off x="6744903" y="2515001"/>
            <a:ext cx="873178" cy="675113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74165" y="3569816"/>
            <a:ext cx="674675" cy="97833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734755" y="3548743"/>
            <a:ext cx="818984" cy="999403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Hall storage space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445" y="871405"/>
            <a:ext cx="9493859" cy="494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6768" y="1717485"/>
            <a:ext cx="2764922" cy="10257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57424" y="1868962"/>
            <a:ext cx="27678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 smtClean="0"/>
              <a:t>Storage space</a:t>
            </a:r>
          </a:p>
          <a:p>
            <a:pPr algn="ctr">
              <a:spcBef>
                <a:spcPct val="50000"/>
              </a:spcBef>
            </a:pPr>
            <a:r>
              <a:rPr lang="de-DE" sz="1200" dirty="0" smtClean="0"/>
              <a:t>Miniball, </a:t>
            </a:r>
            <a:r>
              <a:rPr lang="el-GR" sz="1200" dirty="0" smtClean="0"/>
              <a:t>β</a:t>
            </a:r>
            <a:r>
              <a:rPr lang="de-DE" sz="1200" dirty="0" smtClean="0"/>
              <a:t>-NMR &amp; scattering chamber</a:t>
            </a:r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605670" y="1272209"/>
            <a:ext cx="0" cy="44527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605670" y="2743202"/>
            <a:ext cx="0" cy="50888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70967" y="2192127"/>
            <a:ext cx="1207273" cy="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66773" y="2183068"/>
            <a:ext cx="1329995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65915" y="2830666"/>
            <a:ext cx="74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240cm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596656" y="1409709"/>
            <a:ext cx="74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220cm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758591" y="2154487"/>
            <a:ext cx="74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750cm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784326" y="2183068"/>
            <a:ext cx="74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750cm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629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80004" y="53975"/>
            <a:ext cx="6569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b="1" dirty="0" smtClean="0">
                <a:solidFill>
                  <a:srgbClr val="0D3A7E"/>
                </a:solidFill>
              </a:rPr>
              <a:t>Hall 170 ventilation systems</a:t>
            </a:r>
            <a:endParaRPr lang="en-US" sz="3200" b="1" dirty="0">
              <a:solidFill>
                <a:srgbClr val="0D3A7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166" y="886960"/>
            <a:ext cx="9745163" cy="549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214323" y="4513479"/>
            <a:ext cx="7315" cy="651052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61284" y="4501287"/>
            <a:ext cx="7315" cy="651052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9718" y="3727248"/>
            <a:ext cx="10182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platform</a:t>
            </a:r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23217" y="5067954"/>
            <a:ext cx="5822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wall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0176" y="5067954"/>
            <a:ext cx="5822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wall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0175" y="1182363"/>
            <a:ext cx="5822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wall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61280" y="1549921"/>
            <a:ext cx="7319" cy="417881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73172" y="5573203"/>
            <a:ext cx="16713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extension</a:t>
            </a:r>
            <a:endParaRPr lang="en-GB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734301" y="5578320"/>
            <a:ext cx="16713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extension</a:t>
            </a:r>
            <a:endParaRPr lang="en-GB" dirty="0" smtClean="0"/>
          </a:p>
        </p:txBody>
      </p:sp>
      <p:sp>
        <p:nvSpPr>
          <p:cNvPr id="64" name="TextBox 63"/>
          <p:cNvSpPr txBox="1"/>
          <p:nvPr/>
        </p:nvSpPr>
        <p:spPr>
          <a:xfrm>
            <a:off x="5584551" y="1365255"/>
            <a:ext cx="12535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New ducts</a:t>
            </a:r>
            <a:endParaRPr lang="en-GB" dirty="0" smtClean="0"/>
          </a:p>
        </p:txBody>
      </p:sp>
      <p:cxnSp>
        <p:nvCxnSpPr>
          <p:cNvPr id="78" name="Straight Arrow Connector 77"/>
          <p:cNvCxnSpPr/>
          <p:nvPr/>
        </p:nvCxnSpPr>
        <p:spPr>
          <a:xfrm flipH="1" flipV="1">
            <a:off x="5995705" y="1745486"/>
            <a:ext cx="7319" cy="417881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6569961" y="1745487"/>
            <a:ext cx="7318" cy="1244203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89632" y="4349647"/>
            <a:ext cx="1106073" cy="718307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6281531" y="4311663"/>
            <a:ext cx="1203498" cy="756291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375677" y="5067954"/>
            <a:ext cx="16612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New diffusers</a:t>
            </a:r>
            <a:endParaRPr lang="en-GB" dirty="0" smtClean="0"/>
          </a:p>
        </p:txBody>
      </p:sp>
      <p:sp>
        <p:nvSpPr>
          <p:cNvPr id="83" name="TextBox 82"/>
          <p:cNvSpPr txBox="1"/>
          <p:nvPr/>
        </p:nvSpPr>
        <p:spPr>
          <a:xfrm>
            <a:off x="587536" y="1390437"/>
            <a:ext cx="15036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existing duct</a:t>
            </a:r>
            <a:endParaRPr lang="en-GB" dirty="0" smtClean="0"/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1355687" y="1759769"/>
            <a:ext cx="7319" cy="417881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90320" y="53975"/>
            <a:ext cx="6458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Civil Engineering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16" y="747353"/>
            <a:ext cx="9096292" cy="495419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Cutting the platform wall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Excavating cable trench(es) 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Adaptation and construction of the tunnel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1100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u="sng" dirty="0" smtClean="0"/>
              <a:t>Implications for the users: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Make sure the areas are free and equipment protected (TAS experiment)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 dust foreseen.. Relatively clean cutting using water both for wall as for trench cutting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Transport of heavy concrete blocks: stay away!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Use of overhead crane in high demand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Noise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4444" y="6035491"/>
            <a:ext cx="835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Civil Engineering work March – Autumn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35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3AB3-E29B-4E26-AE2D-9AC05281160D}" type="slidenum">
              <a:rPr lang="fr-FR" smtClean="0"/>
              <a:t>17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" b="28311"/>
          <a:stretch/>
        </p:blipFill>
        <p:spPr>
          <a:xfrm>
            <a:off x="-4548677" y="771878"/>
            <a:ext cx="13634997" cy="483129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224294" y="3709081"/>
            <a:ext cx="0" cy="108012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38535" y="5146383"/>
            <a:ext cx="22199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End existing tunnel</a:t>
            </a:r>
            <a:endParaRPr lang="fr-FR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06927" y="4731027"/>
            <a:ext cx="217367" cy="4153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43846" y="2537410"/>
            <a:ext cx="28264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Extension future shielding</a:t>
            </a:r>
            <a:endParaRPr lang="fr-FR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03805" y="2906742"/>
            <a:ext cx="739473" cy="888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047737" y="53975"/>
            <a:ext cx="6348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Civil Engineering in the hall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3845" y="2233014"/>
            <a:ext cx="15738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Wall to be cut</a:t>
            </a:r>
            <a:endParaRPr lang="fr-FR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27978" y="2614704"/>
            <a:ext cx="849462" cy="9872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353587" y="3427012"/>
            <a:ext cx="198783" cy="36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69523" y="5987009"/>
            <a:ext cx="8612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Tunnel, walls and tranches March – Aug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68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36095" y="974438"/>
            <a:ext cx="15953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New trenches</a:t>
            </a:r>
            <a:endParaRPr lang="fr-FR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795085" y="1343770"/>
            <a:ext cx="1985513" cy="1045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176299" y="1343770"/>
            <a:ext cx="604299" cy="1979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934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algn="r"/>
            <a:fld id="{CD613AB3-E29B-4E26-AE2D-9AC05281160D}" type="slidenum">
              <a:rPr lang="fr-FR" sz="1400" smtClean="0">
                <a:solidFill>
                  <a:schemeClr val="bg1"/>
                </a:solidFill>
              </a:rPr>
              <a:pPr algn="r"/>
              <a:t>18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047737" y="53975"/>
            <a:ext cx="6348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Civil Engineering in the hall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69523" y="5987009"/>
            <a:ext cx="8612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Tunnel, walls and tranches March – Aug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7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8317" y="805585"/>
            <a:ext cx="223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Modification </a:t>
            </a:r>
            <a:r>
              <a:rPr lang="en-GB" dirty="0" err="1" smtClean="0"/>
              <a:t>blindage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14"/>
            <a:ext cx="8711092" cy="4915682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Shielding tunnel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120900" y="53975"/>
            <a:ext cx="487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Outline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16" y="1192609"/>
            <a:ext cx="9096292" cy="48344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eaLnBrk="1" hangingPunct="1">
              <a:lnSpc>
                <a:spcPct val="90000"/>
              </a:lnSpc>
              <a:buFontTx/>
              <a:buChar char="•"/>
            </a:pPr>
            <a:r>
              <a:rPr lang="en-US" sz="3200" b="1" dirty="0" err="1" smtClean="0"/>
              <a:t>Hie</a:t>
            </a:r>
            <a:r>
              <a:rPr lang="en-US" sz="3200" b="1" dirty="0" smtClean="0"/>
              <a:t>-Isolde – 2013: work in the hall 170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Hall 170 preparations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Cooling &amp; Ventilation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Civil engineering &amp; shielding tunnel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Metal structures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Survey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Cable trays &amp; cabling, power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Infrastructure tunnel &amp; HEBT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Safety systems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3600" b="1" dirty="0" smtClean="0">
              <a:solidFill>
                <a:srgbClr val="0D3A7E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b="1" dirty="0" smtClean="0">
              <a:solidFill>
                <a:srgbClr val="0D3A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7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2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6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02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2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9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1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90320" y="53975"/>
            <a:ext cx="6458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16" y="954175"/>
            <a:ext cx="9096292" cy="42460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Adaptation of the platform for the racks:</a:t>
            </a:r>
            <a:br>
              <a:rPr lang="en-US" dirty="0" smtClean="0"/>
            </a:br>
            <a:r>
              <a:rPr lang="en-US" dirty="0" smtClean="0"/>
              <a:t>- removal wooden floor</a:t>
            </a:r>
            <a:br>
              <a:rPr lang="en-US" dirty="0" smtClean="0"/>
            </a:br>
            <a:r>
              <a:rPr lang="en-US" dirty="0" smtClean="0"/>
              <a:t>- installation steel beams false floor</a:t>
            </a:r>
            <a:br>
              <a:rPr lang="en-US" dirty="0" smtClean="0"/>
            </a:br>
            <a:r>
              <a:rPr lang="en-US" dirty="0" smtClean="0"/>
              <a:t>- adaptation or removal stairs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Installation platform for Cryo Jumper Boxes</a:t>
            </a:r>
            <a:endParaRPr lang="de-DE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u="sng" dirty="0" smtClean="0"/>
              <a:t>Implications for the users: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Graining, cutting and welding on the platform: protect / remove equipment underneath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Noise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4444" y="5796961"/>
            <a:ext cx="835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Metal structures May – Oct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21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445" y="871405"/>
            <a:ext cx="9493859" cy="494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905" y="5987009"/>
            <a:ext cx="906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Platforms modification and installation April – Sept 2013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26118" y="1931722"/>
            <a:ext cx="24545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Platform system racks</a:t>
            </a:r>
            <a:endParaRPr lang="fr-FR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52083" y="2301054"/>
            <a:ext cx="974035" cy="2036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84098" y="4708002"/>
            <a:ext cx="29931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Platform </a:t>
            </a:r>
            <a:r>
              <a:rPr lang="en-US" dirty="0" err="1" smtClean="0"/>
              <a:t>cryo</a:t>
            </a:r>
            <a:r>
              <a:rPr lang="en-US" dirty="0" smtClean="0"/>
              <a:t> jumper boxes</a:t>
            </a:r>
            <a:endParaRPr lang="fr-FR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993420" y="5077334"/>
            <a:ext cx="990678" cy="3089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8" y="1098732"/>
            <a:ext cx="3911507" cy="260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7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905" y="5987009"/>
            <a:ext cx="906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Platforms modification and installation April – Sept 2013</a:t>
            </a:r>
            <a:endParaRPr lang="en-US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26" y="924602"/>
            <a:ext cx="7038644" cy="454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4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08960" y="1442798"/>
            <a:ext cx="2655736" cy="4389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50750" y="6539223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80957" y="53975"/>
            <a:ext cx="5572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Safety first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11266" name="Picture 2" descr="http://t2.gstatic.com/images?q=tbn:ANd9GcSWIJspOJUUZVqxbcK8F_49qs0bBUgSQrePp8X97EtNsrdRUO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42" y="3945835"/>
            <a:ext cx="2070398" cy="14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dsweb.cern.ch/record/801671/files/on-2004-036_carte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9" y="1899264"/>
            <a:ext cx="1867260" cy="12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8219">
            <a:off x="943807" y="3190469"/>
            <a:ext cx="1012709" cy="202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 descr="http://www.sxc.hu/pic/m/a/ay/ayla87/1401830_safety_helmet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01" y="144279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data:image/jpeg;base64,/9j/4AAQSkZJRgABAQAAAQABAAD/2wCEAAkGBhAQERISEBQWFBUVGBYVFBAUEBAQEBcUFhYVFBQWFBcXGyYeFxkkGRQVIC8gIzMpLCwsFR4xNjAqOCYrLCkBCQoKDgwOGg8PGSkkHyQtLCw0LDAsLCwpKiwpLCksLCopLCwpLCwsLCkpLCksLCwsKSkpKSwsLCksKSwsKSwsLP/AABEIALQA8AMBIgACEQEDEQH/xAAcAAEAAwADAQEAAAAAAAAAAAAAAQYHAgQFAwj/xABHEAABAwICBwQECQkJAQEAAAABAAIDBBEFIQYSEzFBUWEHFCJxMoGRoSMzUmJygpKxwRUWJDRCU3Oi0SVDRGODssLh8FQ1/8QAGQEBAQADAQAAAAAAAAAAAAAAAAQBAwUC/8QAKxEAAgIBAwMDBAIDAQAAAAAAAAECAxEEEiExQVETFGEiMlJxM4GRofAj/9oADAMBAAIRAxEAPwDcUREAREQBERAEREARdPFsYgpInTVEjY2N3ucbZ8ABvJPIZqtCvxLEf1cGgpj/AIiVgdWyDnFEcogeb7nogPexrSSkomh1TMyO/otJ8bujGDxOPkF4v52VtT+oUL9U7qisd3SPzbHYyOHqC8uetwbB3Ocbz1X7Ujnd5rCfnSOPg8svJVbGe2KsluKdrYG8/jZfafCPUFvr09lnRGqd0I9S+nA8VlF6nEGwjiykpmNt/qzax9wXm1eBYUz9bxCeU8RLikg/kic0D2LI8QxupqDeeaSTo57i31N3BdKysjoPykTvVeEa2abRYek5jjzdNVyH23RtLosfRcxp5tmq4z7dYLJEWz2EPLPPupeDaqTAcMf+qYjURngI8Te/+SUuHuXo/kXF4c6euZUDhHV0zQSP4sJafcsEsu/h2P1VObwTSR9Gvdq/ZOXuWuWg/GR6Wq8o2z88Kqn/AP0KGRjRvqKU98g83NaBI0eor3cHx+lrGa9NKyUcdRwJHRzd7T0KyjBe2SqjsKljZm8XN+Cl93hPsHmrRTPwfFniSFxp6vhJG7u1YD5jKUdDrBR2aeyvqiiFsZdGX9FTji+IYd+ut73Tj/GwR2qIxzngHpDm5nsVow7EoamNssD2yRuza9jg5p/76LQbTsoiIAiIgCIiAIiIAiIgCIiAIiIAvD0j0pbS6kUbDPUy/E0jCNd3N7zujjHF59646UaSGmDIadm2q57tggvYZelJKf2Ym7yfUF4kstPgkL6iqf3isn9OQ2EkrhuYwf3cLeA3DqVmMXJ4RhtJZZzOFxU1sQxmZsszfi22PdoCdzKaM+k/55u424KiaWdqVTVF0dPeCHdkfhnj5zh6PkPaVW9IdI6iulMs7r/JYLiNjeTB+O8rzF16NJGHMuWQW3uXEegRFCuJSUUJZASiiymyAXUXUogCB1sxw3Hj6lAUoC+6Jdq89ORHV3mi3a/9+wef7Y6HPqroMIa/9PwSVjXv8UlPcikqCN4kaPipfnix5grDl7GjOlNRh8u0hPhPpxEnZvHUcDyO8KC/SKXMOGVVahx4kbto5pRFWBzdV0U8XhnpZLCWN3X5TTwcMivauqOWw4tEytoH7GshFmvO8HeYKho9OJ3/AGF7mjGkYrGPa9hiqITqVFMTd0b+BB/aY4ZtdxC5LTTwy9NNZR7iKLJmsGSUUAqUAREQBERAEREAXm6Q47HRU755LkNsGsbm+SRxsyNg4uc4gBegXclTaIflGudUPN6Whc6OAH0JKoC003UMHgaeesUB86Vww2CbEcRIdVzAazQb6g3xUsPJo4nibkrH8ex6atndPMbuOQaPRY3g1o5D3717HaBpYa+pOofgIiWxDgflSHqbZdAFV12tLR6cdz6s519u54XQiyWUqFYTBSoS6AlFCICUUIgJRQiABSihASihEB6+jOkk1BO2aI34PjJ8L2cWn8DwK1zER3qOHFsMznjbZ0e7bw75KaT54Ny08HDkVhiuXZppeaKo2Uh+AmIDr7mP3Nf05HpbkotXRvW5dUU0W7XtfQ2nBcYirII54TdjxcXycDuc1w4OBuCOYXeVNaPybiAtlS17jl+zFW24cmygfab1VxuuMdEFSuJK5IAiIgCIiAKHFSuD0B4Gm2KyU9LqwfrFQ5tPT9JJMtbya3Wf9VVjTytjwvDYaCnNnPbs7/tbMfGvPVxNvrFe1+t4weMdBELcu81O8+bYm/z9Vk/aBjfe6+ZwN2MOyj5arCQSPN2sVVpa99nPRGi+e2P7K7dESy7hzD60lK+WRkcYu97g1rebibBX6PsVrLC80I5j4U26eiqxoQ2+I0f8Vv3ErSO1rSippRBFTvMe0D3Pe22vZuqAATu9I+5R3WWKxQh3Ka4R2uUjxoexOY+nUsHPVie77yF3W9j1JHnPVutx+JhH811m1Rj1XJ6dRM7oZpLey9l0nG+/Pqcz71n0rn1n/oxvrXSJrI0V0dg+Mna8/Oqtb3MXex3RjDPybUTUcUJ+CcWSs8ZuOTiTYrMcB0OrK5j300Yc1mRJc1l3WvqtvvNre0K69m8bpMOxKnzv4gGWzDnREWtz1mKeyGzne3hrJthLdxtxky+yWUhF0yIWUKUKAKAiBATZRZSiAiyWUogNj0WnGMYVJSyu+FjAZtL+Jrm+KnlB5gtGfzCrRodjT6ukY+QWlYXRTs+TPEdSQe0X8nBZB2YY33avjBNmTfBO5XObD9oAfWK06g/RMXni3R1sYqGDht4bRzgdSwxu9S4Wqr9OzjudSie6Ba7lcgVK4tUxuOSIiAIiIAuBdx3DmpevI0wrdhQVco3shlI+lqEN95CArGA4hscLrcRPp1D6ioaeNi4xU4+y1ixda5py3uuBUtOMrinjI+izXd72rI119DHEG/JBqpZlgIiK8kPe0CH9pUf8T/i5W3tvcNrSDjqSG3TWb/QryeyPC9rXiQjKFjn/AFneBv3uPqXw7VMS22IyAG4ia2IeYGs73uKif1ahfCKVxS/llRRRdLq0mLDo3pzV0DJI4CzVedaz262q61tZufIDflkrX2L4n+kVUbzd0rWyXO8ua52t6/hL+pZmStIxHRiLCqWnxClnJmaYz4i0xSh48TWgZ2sTzyupL4ww495FFTlnPZFa0+0fNHWysAtG8mSLlquNyB5OuPYq6trqe6aQ0gDHCOePMA5yROORBH7UZ5jpxCynHtF6uhdq1EZaL2bIPFE76Lhl6jYrNF2Vsl9yMW14e5dDykKhFUaAgUqLICUUIgJRQiA5xyFpDmmxBBB5EG4PtC27SWvD4MMxJuWzmge4jhFUAQyjyBeD9VYctawcmq0bnj4sinaPOMmRn3Bc/XxzFSK9K+WjT1x4rp4NX7angl/eRxv+2wO/Fdu9yuSXnNERAEREBx4qrdqMlsLqB8vZx/blY38VaS1VLtRH9nSH5MlO4+QnjJQHgdtstoaRnDXefssAH+5ZJdav23jwUh+dL/tZ/RZQu3o/4kc3UfeEsiFVk5sXY/RNgop6l+Wu4m/+XED+JeslxCtM0skrt8j3PP1iXfj7lseMO7lgAazeYY2XHOa2sf53LFFFpvqlOfyU3fSoxCXUorSYhci8kAXNhuFzYeQ4KEQFy7P9Dair16iCo7uYnarXgFzi+wdY2Is2xHO99yuOjWn0dU51DiTWbS5j1iAYJS0lpBBya648jwscllOG43U02t3eV8WuLO1HWvyv16716GiWicuJSujY9rA1uu97gXbzYWAzJJUdtKlmU3x2+CiuzGFFHv6f9mzqQuqKUF0G9zMy6L+rOvDjzVCWtaP6bSUM7sOxNwcGEMbU3LgAQC0SX3tIIzOY4810NP8As01AaqgGtGfE+BueqDnrxW3t+bw4ZbvNVzg1Cz+n5PU61L6of4M1UIgVxKEUogIRSiAha72TfCYdVxndryD7UTVka17saOrR1Tju2pPsiYo9Z/EUaf7yy9nU2thdCT+4jHsGr+CsYcq12Zj+yqH+C38VZXBcU6RyRQFKAKCVK4vQEBt1Xe0am18LrQN4ic8fUs//AIqyhdfEKQTRSRO3SMcw+Tmlp+9AZ52t2mw+knG7XY71SRE/fZZEtdkidVaNhpzkgjDXDiH0r9m4exhWRLs6GWa8eDnalYnkKCpQq0mNk0ydfAIzzZS/8FjYWvaTyX0dhP8Al03uLR+CyAFR6TiMv2ynUdV+iUUXCXH/AIqwmJRRdSgC7uE4zUUj9pTyGN1rEixBB4EHIhdJFhpNYZlPHKPrV1b5nuklcXvcbuec3ErStHMXxDB4o+/xuNI+wadYPkhJzAsDcD5p9XJZgCrJpDp/V10DIJtQNaQ5xa0hz3N3F2duuVs1ourc8Rwsf90Nlc1HLzyaDFopgmKPfJA/xnxPbFIYyCd7jGRln0tddSr7EoiPgah7eQkYyQe1uqVmuBY7NRSiaAgPALfE3WbZ2+4Vvoe2atafhI4pB0D43eogke5TSpug/wDzlwb42VyX1Lk6OL9lOIQAuY1s7Rxid4/sOsfZdVCSMtJa4EEZFpBBB5EHMFb5oh2hU+IkxgOilAvsnEG4G8scPSt6iuj2o6LQz0slSGhs0LdYPAsXNG9rueW7kleqnGWyxCdEXHdBmHoiLokYWt6BO2GB1cxyyqZL/Rj1R72rJFsOI0ZhwCClGT6nYQAcdapkaXexrnexQa6WIJfJVpVmWS3aGUuyw+jYd7YIQfPUaT7yvYcojjDQGjIAAAdBkFJXIOgGqVxYuSALid65LgTYoDmi466XKAqOjsTYqzEqF48EjhVRt4GOobqTAeUjXfbWJYvhrqaeWB2+N7meYByPrFj61t2mYNLNSYiPRhcYakj/AOachpcejJNR3ldU7tj0eLJY6xg8MgEchG4PaPAfW3L6vVXaKzbPa+5NqY5jnwZuoKWU2XYOcfoLQ6ON+FUu1DSwRNJDw0s8N8zrZZWX0bUYRzo/bTLz9E6BlTgkUMji1j4nMc4EAgazs7nLKy8Gm7HKKUa0dW94va7Ng8X5XA6rhbYbpbnjk6eZYWF2Lf3nCOdH7aZdqkpKCYExMp5AMiWMheAethkqLTdjtFLfZ1b32yOpsH2PI2GSs+hOiVNh5nbBMZXOLBJd0d2autYEN3HxO3rzOMEvpk8/o9Rcm+UetUaO0cjS19PEQeGxYPeBkqTpD2OwSAuonGJ37p5L4j0B9Jvv8ln+kuKztrarVllFppLASyACzzawvkrVo92ySxgMrI9qBltWWbJ9Zp8Lj5WVSourSlBmh21yeJIouM4HUUcmzqIyx3AnNrhza4ZOC6F1+g6HSHDMVZsrsl47CVtn3HENd94XOo0MwqNutJTwMb8pwDW57syVsWt28Ti8nl6bPMXwfnm6L9Bu0QwgM2hgp9TftPCGWOQ8V7J+ZuEam02EGpa+0y1Lc9a9rLPvo+GY9q/J+fVC/QceheEOZtGwQFmZ1wQWWG86wNsrLizQ3ByzaCCAsF7yAgsy3+LWss++h4Y9q/JjWg872YhSFm/atb9V12u9xK2/TfPD6v8AhP8AuUYVoxhjHNnpoobtvaVhDgDaxsbkA2X00ucH4fVlpBGxkzBBGTSpLblbZFpG+FbhBpn5xRSi7RzT0dG8KNVVQQDc94DujB4nn7IK2jGT3jFKGmHoUzX1kg4B1jBTj2uefUqv2OYEGiaulyaAY4ychYZyv8sgL/SVr0CYZxU4g8Z1kl4gd4pYrsgHS41n/XXF1tm6e1djpaeGI58lq10L1NksoyghoXJEQBLIiAWREQHXxCgjnikhlGsyRrmPbza4WP3qm4NSd6pKnCaw3mprR7Q+k+LfS1A55AA9WEK9KraYYbLG+PEKRpdPTgiSIb56Y5yRfSHpN6i3FZTw8oNZ4MJxHD5KeV8Mos9ji1w6jiOhFiPNdZa9p7o7HidLHiND43amt4d8kW+1vltzy37xyWQrvUXK2Oe5yra9jwWGm07rI6TubHMEWq5noePVdfW8V+pXwwLTCqoo5I6dzWtkN3XYHEHV1btPA2t7AvFRe/ShhrHU875eT19HdKqmgLzTOA1wA4OaHg6tyDbnmc+q5YHpdVUckssLhrS/GF7dcONy65HO5OfUrxkWXXF5yuphTku59q2rdNI+V9tZ7nPdYWGs43NhwzK+KIvaWDyco5C0hzSWkG4cCQ4EbiCNxVgxjT6tq4O7zua5nhudmA8lpuCTzuFXUXmUIyabXQ9KTXCPcm0yqn0YoiWbEBrQNmNazTrDxea5/nxV907ldmx1NnbZjW1b39LmvARefSh4+f7M75eSwUGnVZBSmkjLNkWvaQYwXWkvrZ/WK+dLplVR0jqJpZsXBwILAX2ebu8XrXhonpQ8fI3y8nu4bprV09M+ljLNk8PBBjBd8ICHZ+tKHTSrhpXUcZZsnB7SDGC60l9bP1leEiOqHgb5eQu7guESVc8cEQ8Tza/AD9px6AXK6QC2LRDBIsGo5K6sylc0Ettd7Wn0IWDi9zrZc7DgteouVUc9z1VXvkd7SGka2KmwakJaZm2lcPSjpGH4eQng558A6vPJXSnp2xtaxgDWtAa1o3BrRYAdAAq9odg8rdrWVYtVVRDnt37GIfFQN+iN/NxKsq4LeeWdUIiIAiIgCIiAIiIAiIgKTWsdg876hgJoJna1RG0X7tK7fOwD+6cfTA3Hxc1W+0Ts/Dga6hAcxw15I2WIsc9rHbeDvIHmFrEjA4EOAIIsQRcEHIgjiFSnQTYK4uia6bDibugbd81ITm50Q3vg4lm9u8ZLZVbKqW5HicFNYZhyLWdKuzuCuZ3zDHMJeNfUa4bGS/Fh3Nd03X5FZXU0r4nuZI0se02cxwLXA9QV3Kro2rKOZZW4Pk+SIi3GsIiIAiIgCIiAIiIAi+9FQyTvbHCxz3uyDGi5P9B1Wr6M6C02Fx99xJ7NdniAJvFEeFvlycuu7mtF18alz1NtdTm+DraAaCtpmd/xCzNQa7GPsBG0C+0kvuNtw4ee6wYTTvxSdlbO0tpYjeip3Cxkdu71K09PQadwN+K40+HzYu9s1Wx0VE0h0NE8WknIzbLVDgzi2P1nkroBZcSyyVkt0jpQgoLCJREWs9hERAEREAREQBERAcJHEWXAynNc5m3C+RjOSA5bQ5+pQZD7lLmHW6KGRnPyQFVq9GZqWR1RhTmxud4paJ9xRzO3ktt8TIflNyPELpVE2H4t+j1kbqesaPipLR1A6xP9GZnlcdArtszZdLGtH6esjEdTE2QDME5Pa7mxwzaeoWU3F5RhpPhmQaQdlVZT3dB+kR/NFpQOrOPqv5Klysc0lrgQRvaQWuHmDmFuv5ExSjA7pMKuIf4WsJEwHKOoaLn64PmujiWP0Eo1MXpH0ztwfUQ68X1KiK4t6x5K+vXSXE1klnpk/tMWBS61s9l2G1Y16KoIBG9ksdTH7N49q8qp7FKofFzxO+k18Z92sFXHV1vuaHRNdjOeaXV2f2P4kL2ER/1bfeFLOx/Ejv2Q/wBW/wBzV79xV+R59KfgpCXWj0nYnUn42eNv0GPkPv1QvUb2a4VRjXrqjID+9mjgYfIDM+0rxLV1ruelp5syeGJ73BrGlzjua1pc4+QGavGjnZLVzkOqT3dm/VNnTEdG7m+v2K34bpDSMGphFFJUHdtIodhT8PSqJbXHlrLvfm/iNYb10+wiO+koi5pI5S1DvEeoZbzUdmtk+IrBRDTJfcdWKtocMPdMNhNTVEeKOMhz/OpmPhib5+oLvUGi0ssjarE3iaZpvFTtB7nTnmxp+Mk+e71WXt4VgkFIxsdNE2Jg3tYLXPNx3uPU3XdcwketQttvLKUkuEBIc1AkOXVAw55IGHLL/wBdYMnOF5O9fRfOFpF7r6IAiIgCIiAIiIAiIgCIiAIiIAiIgChzARY5g7wcwiICvV3Z9hkztZ1NG1/7yIGnk89aMtK8+s0L2DS6Ctro7bm972rfZM1yIgKVi+kWI07y1lbM4D5bKRx90QX0wbHcQqXBr66do+Y2kaffCVCLBkudLoO2ZoM9ZXS33tNYYmH1QtYvRw/QLDYHazKaMu/eSN20n2pLlEWTB74FtylEQBERAEREAREQBERAEREB/9k="/>
          <p:cNvSpPr>
            <a:spLocks noChangeAspect="1" noChangeArrowheads="1"/>
          </p:cNvSpPr>
          <p:nvPr/>
        </p:nvSpPr>
        <p:spPr bwMode="auto">
          <a:xfrm>
            <a:off x="63500" y="-8318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12" descr="data:image/jpeg;base64,/9j/4AAQSkZJRgABAQAAAQABAAD/2wCEAAkGBhAQERISEBQWFBUVGBYVFBAUEBAQEBcUFhYVFBQWFBcXGyYeFxkkGRQVIC8gIzMpLCwsFR4xNjAqOCYrLCkBCQoKDgwOGg8PGSkkHyQtLCw0LDAsLCwpKiwpLCksLCopLCwpLCwsLCkpLCksLCwsKSkpKSwsLCksKSwsKSwsLP/AABEIALQA8AMBIgACEQEDEQH/xAAcAAEAAwADAQEAAAAAAAAAAAAAAQYHAgQFAwj/xABHEAABAwICBwQECQkJAQEAAAABAAIDBBEFIQYSEzFBUWEHFCJxMoGRoSMzUmJygpKxwRUWJDRCU3Oi0SVDRGODssLh8FQ1/8QAGQEBAQADAQAAAAAAAAAAAAAAAAQBAwUC/8QAKxEAAgIBAwMDBAIDAQAAAAAAAAECAxEEEiExQVETFGEiMlJxM4GRofAj/9oADAMBAAIRAxEAPwDcUREAREQBERAEREARdPFsYgpInTVEjY2N3ucbZ8ABvJPIZqtCvxLEf1cGgpj/AIiVgdWyDnFEcogeb7nogPexrSSkomh1TMyO/otJ8bujGDxOPkF4v52VtT+oUL9U7qisd3SPzbHYyOHqC8uetwbB3Ocbz1X7Ujnd5rCfnSOPg8svJVbGe2KsluKdrYG8/jZfafCPUFvr09lnRGqd0I9S+nA8VlF6nEGwjiykpmNt/qzax9wXm1eBYUz9bxCeU8RLikg/kic0D2LI8QxupqDeeaSTo57i31N3BdKysjoPykTvVeEa2abRYek5jjzdNVyH23RtLosfRcxp5tmq4z7dYLJEWz2EPLPPupeDaqTAcMf+qYjURngI8Te/+SUuHuXo/kXF4c6euZUDhHV0zQSP4sJafcsEsu/h2P1VObwTSR9Gvdq/ZOXuWuWg/GR6Wq8o2z88Kqn/AP0KGRjRvqKU98g83NaBI0eor3cHx+lrGa9NKyUcdRwJHRzd7T0KyjBe2SqjsKljZm8XN+Cl93hPsHmrRTPwfFniSFxp6vhJG7u1YD5jKUdDrBR2aeyvqiiFsZdGX9FTji+IYd+ut73Tj/GwR2qIxzngHpDm5nsVow7EoamNssD2yRuza9jg5p/76LQbTsoiIAiIgCIiAIiIAiIgCIiAIiIAvD0j0pbS6kUbDPUy/E0jCNd3N7zujjHF59646UaSGmDIadm2q57tggvYZelJKf2Ym7yfUF4kstPgkL6iqf3isn9OQ2EkrhuYwf3cLeA3DqVmMXJ4RhtJZZzOFxU1sQxmZsszfi22PdoCdzKaM+k/55u424KiaWdqVTVF0dPeCHdkfhnj5zh6PkPaVW9IdI6iulMs7r/JYLiNjeTB+O8rzF16NJGHMuWQW3uXEegRFCuJSUUJZASiiymyAXUXUogCB1sxw3Hj6lAUoC+6Jdq89ORHV3mi3a/9+wef7Y6HPqroMIa/9PwSVjXv8UlPcikqCN4kaPipfnix5grDl7GjOlNRh8u0hPhPpxEnZvHUcDyO8KC/SKXMOGVVahx4kbto5pRFWBzdV0U8XhnpZLCWN3X5TTwcMivauqOWw4tEytoH7GshFmvO8HeYKho9OJ3/AGF7mjGkYrGPa9hiqITqVFMTd0b+BB/aY4ZtdxC5LTTwy9NNZR7iKLJmsGSUUAqUAREQBERAEREAXm6Q47HRU755LkNsGsbm+SRxsyNg4uc4gBegXclTaIflGudUPN6Whc6OAH0JKoC003UMHgaeesUB86Vww2CbEcRIdVzAazQb6g3xUsPJo4nibkrH8ex6atndPMbuOQaPRY3g1o5D3717HaBpYa+pOofgIiWxDgflSHqbZdAFV12tLR6cdz6s519u54XQiyWUqFYTBSoS6AlFCICUUIgJRQiABSihASihEB6+jOkk1BO2aI34PjJ8L2cWn8DwK1zER3qOHFsMznjbZ0e7bw75KaT54Ny08HDkVhiuXZppeaKo2Uh+AmIDr7mP3Nf05HpbkotXRvW5dUU0W7XtfQ2nBcYirII54TdjxcXycDuc1w4OBuCOYXeVNaPybiAtlS17jl+zFW24cmygfab1VxuuMdEFSuJK5IAiIgCIiAKHFSuD0B4Gm2KyU9LqwfrFQ5tPT9JJMtbya3Wf9VVjTytjwvDYaCnNnPbs7/tbMfGvPVxNvrFe1+t4weMdBELcu81O8+bYm/z9Vk/aBjfe6+ZwN2MOyj5arCQSPN2sVVpa99nPRGi+e2P7K7dESy7hzD60lK+WRkcYu97g1rebibBX6PsVrLC80I5j4U26eiqxoQ2+I0f8Vv3ErSO1rSippRBFTvMe0D3Pe22vZuqAATu9I+5R3WWKxQh3Ka4R2uUjxoexOY+nUsHPVie77yF3W9j1JHnPVutx+JhH811m1Rj1XJ6dRM7oZpLey9l0nG+/Pqcz71n0rn1n/oxvrXSJrI0V0dg+Mna8/Oqtb3MXex3RjDPybUTUcUJ+CcWSs8ZuOTiTYrMcB0OrK5j300Yc1mRJc1l3WvqtvvNre0K69m8bpMOxKnzv4gGWzDnREWtz1mKeyGzne3hrJthLdxtxky+yWUhF0yIWUKUKAKAiBATZRZSiAiyWUogNj0WnGMYVJSyu+FjAZtL+Jrm+KnlB5gtGfzCrRodjT6ukY+QWlYXRTs+TPEdSQe0X8nBZB2YY33avjBNmTfBO5XObD9oAfWK06g/RMXni3R1sYqGDht4bRzgdSwxu9S4Wqr9OzjudSie6Ba7lcgVK4tUxuOSIiAIiIAuBdx3DmpevI0wrdhQVco3shlI+lqEN95CArGA4hscLrcRPp1D6ioaeNi4xU4+y1ixda5py3uuBUtOMrinjI+izXd72rI119DHEG/JBqpZlgIiK8kPe0CH9pUf8T/i5W3tvcNrSDjqSG3TWb/QryeyPC9rXiQjKFjn/AFneBv3uPqXw7VMS22IyAG4ia2IeYGs73uKif1ahfCKVxS/llRRRdLq0mLDo3pzV0DJI4CzVedaz262q61tZufIDflkrX2L4n+kVUbzd0rWyXO8ua52t6/hL+pZmStIxHRiLCqWnxClnJmaYz4i0xSh48TWgZ2sTzyupL4ww495FFTlnPZFa0+0fNHWysAtG8mSLlquNyB5OuPYq6trqe6aQ0gDHCOePMA5yROORBH7UZ5jpxCynHtF6uhdq1EZaL2bIPFE76Lhl6jYrNF2Vsl9yMW14e5dDykKhFUaAgUqLICUUIgJRQiA5xyFpDmmxBBB5EG4PtC27SWvD4MMxJuWzmge4jhFUAQyjyBeD9VYctawcmq0bnj4sinaPOMmRn3Bc/XxzFSK9K+WjT1x4rp4NX7angl/eRxv+2wO/Fdu9yuSXnNERAEREBx4qrdqMlsLqB8vZx/blY38VaS1VLtRH9nSH5MlO4+QnjJQHgdtstoaRnDXefssAH+5ZJdav23jwUh+dL/tZ/RZQu3o/4kc3UfeEsiFVk5sXY/RNgop6l+Wu4m/+XED+JeslxCtM0skrt8j3PP1iXfj7lseMO7lgAazeYY2XHOa2sf53LFFFpvqlOfyU3fSoxCXUorSYhci8kAXNhuFzYeQ4KEQFy7P9Dair16iCo7uYnarXgFzi+wdY2Is2xHO99yuOjWn0dU51DiTWbS5j1iAYJS0lpBBya648jwscllOG43U02t3eV8WuLO1HWvyv16716GiWicuJSujY9rA1uu97gXbzYWAzJJUdtKlmU3x2+CiuzGFFHv6f9mzqQuqKUF0G9zMy6L+rOvDjzVCWtaP6bSUM7sOxNwcGEMbU3LgAQC0SX3tIIzOY4810NP8As01AaqgGtGfE+BueqDnrxW3t+bw4ZbvNVzg1Cz+n5PU61L6of4M1UIgVxKEUogIRSiAha72TfCYdVxndryD7UTVka17saOrR1Tju2pPsiYo9Z/EUaf7yy9nU2thdCT+4jHsGr+CsYcq12Zj+yqH+C38VZXBcU6RyRQFKAKCVK4vQEBt1Xe0am18LrQN4ic8fUs//AIqyhdfEKQTRSRO3SMcw+Tmlp+9AZ52t2mw+knG7XY71SRE/fZZEtdkidVaNhpzkgjDXDiH0r9m4exhWRLs6GWa8eDnalYnkKCpQq0mNk0ydfAIzzZS/8FjYWvaTyX0dhP8Al03uLR+CyAFR6TiMv2ynUdV+iUUXCXH/AIqwmJRRdSgC7uE4zUUj9pTyGN1rEixBB4EHIhdJFhpNYZlPHKPrV1b5nuklcXvcbuec3ErStHMXxDB4o+/xuNI+wadYPkhJzAsDcD5p9XJZgCrJpDp/V10DIJtQNaQ5xa0hz3N3F2duuVs1ourc8Rwsf90Nlc1HLzyaDFopgmKPfJA/xnxPbFIYyCd7jGRln0tddSr7EoiPgah7eQkYyQe1uqVmuBY7NRSiaAgPALfE3WbZ2+4Vvoe2atafhI4pB0D43eogke5TSpug/wDzlwb42VyX1Lk6OL9lOIQAuY1s7Rxid4/sOsfZdVCSMtJa4EEZFpBBB5EHMFb5oh2hU+IkxgOilAvsnEG4G8scPSt6iuj2o6LQz0slSGhs0LdYPAsXNG9rueW7kleqnGWyxCdEXHdBmHoiLokYWt6BO2GB1cxyyqZL/Rj1R72rJFsOI0ZhwCClGT6nYQAcdapkaXexrnexQa6WIJfJVpVmWS3aGUuyw+jYd7YIQfPUaT7yvYcojjDQGjIAAAdBkFJXIOgGqVxYuSALid65LgTYoDmi466XKAqOjsTYqzEqF48EjhVRt4GOobqTAeUjXfbWJYvhrqaeWB2+N7meYByPrFj61t2mYNLNSYiPRhcYakj/AOachpcejJNR3ldU7tj0eLJY6xg8MgEchG4PaPAfW3L6vVXaKzbPa+5NqY5jnwZuoKWU2XYOcfoLQ6ON+FUu1DSwRNJDw0s8N8zrZZWX0bUYRzo/bTLz9E6BlTgkUMji1j4nMc4EAgazs7nLKy8Gm7HKKUa0dW94va7Ng8X5XA6rhbYbpbnjk6eZYWF2Lf3nCOdH7aZdqkpKCYExMp5AMiWMheAethkqLTdjtFLfZ1b32yOpsH2PI2GSs+hOiVNh5nbBMZXOLBJd0d2autYEN3HxO3rzOMEvpk8/o9Rcm+UetUaO0cjS19PEQeGxYPeBkqTpD2OwSAuonGJ37p5L4j0B9Jvv8ln+kuKztrarVllFppLASyACzzawvkrVo92ySxgMrI9qBltWWbJ9Zp8Lj5WVSourSlBmh21yeJIouM4HUUcmzqIyx3AnNrhza4ZOC6F1+g6HSHDMVZsrsl47CVtn3HENd94XOo0MwqNutJTwMb8pwDW57syVsWt28Ti8nl6bPMXwfnm6L9Bu0QwgM2hgp9TftPCGWOQ8V7J+ZuEam02EGpa+0y1Lc9a9rLPvo+GY9q/J+fVC/QceheEOZtGwQFmZ1wQWWG86wNsrLizQ3ByzaCCAsF7yAgsy3+LWss++h4Y9q/JjWg872YhSFm/atb9V12u9xK2/TfPD6v8AhP8AuUYVoxhjHNnpoobtvaVhDgDaxsbkA2X00ucH4fVlpBGxkzBBGTSpLblbZFpG+FbhBpn5xRSi7RzT0dG8KNVVQQDc94DujB4nn7IK2jGT3jFKGmHoUzX1kg4B1jBTj2uefUqv2OYEGiaulyaAY4ychYZyv8sgL/SVr0CYZxU4g8Z1kl4gd4pYrsgHS41n/XXF1tm6e1djpaeGI58lq10L1NksoyghoXJEQBLIiAWREQHXxCgjnikhlGsyRrmPbza4WP3qm4NSd6pKnCaw3mprR7Q+k+LfS1A55AA9WEK9KraYYbLG+PEKRpdPTgiSIb56Y5yRfSHpN6i3FZTw8oNZ4MJxHD5KeV8Mos9ji1w6jiOhFiPNdZa9p7o7HidLHiND43amt4d8kW+1vltzy37xyWQrvUXK2Oe5yra9jwWGm07rI6TubHMEWq5noePVdfW8V+pXwwLTCqoo5I6dzWtkN3XYHEHV1btPA2t7AvFRe/ShhrHU875eT19HdKqmgLzTOA1wA4OaHg6tyDbnmc+q5YHpdVUckssLhrS/GF7dcONy65HO5OfUrxkWXXF5yuphTku59q2rdNI+V9tZ7nPdYWGs43NhwzK+KIvaWDyco5C0hzSWkG4cCQ4EbiCNxVgxjT6tq4O7zua5nhudmA8lpuCTzuFXUXmUIyabXQ9KTXCPcm0yqn0YoiWbEBrQNmNazTrDxea5/nxV907ldmx1NnbZjW1b39LmvARefSh4+f7M75eSwUGnVZBSmkjLNkWvaQYwXWkvrZ/WK+dLplVR0jqJpZsXBwILAX2ebu8XrXhonpQ8fI3y8nu4bprV09M+ljLNk8PBBjBd8ICHZ+tKHTSrhpXUcZZsnB7SDGC60l9bP1leEiOqHgb5eQu7guESVc8cEQ8Tza/AD9px6AXK6QC2LRDBIsGo5K6sylc0Ettd7Wn0IWDi9zrZc7DgteouVUc9z1VXvkd7SGka2KmwakJaZm2lcPSjpGH4eQng558A6vPJXSnp2xtaxgDWtAa1o3BrRYAdAAq9odg8rdrWVYtVVRDnt37GIfFQN+iN/NxKsq4LeeWdUIiIAiIgCIiAIiIAiIgKTWsdg876hgJoJna1RG0X7tK7fOwD+6cfTA3Hxc1W+0Ts/Dga6hAcxw15I2WIsc9rHbeDvIHmFrEjA4EOAIIsQRcEHIgjiFSnQTYK4uia6bDibugbd81ITm50Q3vg4lm9u8ZLZVbKqW5HicFNYZhyLWdKuzuCuZ3zDHMJeNfUa4bGS/Fh3Nd03X5FZXU0r4nuZI0se02cxwLXA9QV3Kro2rKOZZW4Pk+SIi3GsIiIAiIgCIiAIiIAi+9FQyTvbHCxz3uyDGi5P9B1Wr6M6C02Fx99xJ7NdniAJvFEeFvlycuu7mtF18alz1NtdTm+DraAaCtpmd/xCzNQa7GPsBG0C+0kvuNtw4ee6wYTTvxSdlbO0tpYjeip3Cxkdu71K09PQadwN+K40+HzYu9s1Wx0VE0h0NE8WknIzbLVDgzi2P1nkroBZcSyyVkt0jpQgoLCJREWs9hERAEREAREQBERAcJHEWXAynNc5m3C+RjOSA5bQ5+pQZD7lLmHW6KGRnPyQFVq9GZqWR1RhTmxud4paJ9xRzO3ktt8TIflNyPELpVE2H4t+j1kbqesaPipLR1A6xP9GZnlcdArtszZdLGtH6esjEdTE2QDME5Pa7mxwzaeoWU3F5RhpPhmQaQdlVZT3dB+kR/NFpQOrOPqv5Klysc0lrgQRvaQWuHmDmFuv5ExSjA7pMKuIf4WsJEwHKOoaLn64PmujiWP0Eo1MXpH0ztwfUQ68X1KiK4t6x5K+vXSXE1klnpk/tMWBS61s9l2G1Y16KoIBG9ksdTH7N49q8qp7FKofFzxO+k18Z92sFXHV1vuaHRNdjOeaXV2f2P4kL2ER/1bfeFLOx/Ejv2Q/wBW/wBzV79xV+R59KfgpCXWj0nYnUn42eNv0GPkPv1QvUb2a4VRjXrqjID+9mjgYfIDM+0rxLV1ruelp5syeGJ73BrGlzjua1pc4+QGavGjnZLVzkOqT3dm/VNnTEdG7m+v2K34bpDSMGphFFJUHdtIodhT8PSqJbXHlrLvfm/iNYb10+wiO+koi5pI5S1DvEeoZbzUdmtk+IrBRDTJfcdWKtocMPdMNhNTVEeKOMhz/OpmPhib5+oLvUGi0ssjarE3iaZpvFTtB7nTnmxp+Mk+e71WXt4VgkFIxsdNE2Jg3tYLXPNx3uPU3XdcwketQttvLKUkuEBIc1AkOXVAw55IGHLL/wBdYMnOF5O9fRfOFpF7r6IAiIgCIiAIiIAiIgCIiAIiIAiIgChzARY5g7wcwiICvV3Z9hkztZ1NG1/7yIGnk89aMtK8+s0L2DS6Ctro7bm972rfZM1yIgKVi+kWI07y1lbM4D5bKRx90QX0wbHcQqXBr66do+Y2kaffCVCLBkudLoO2ZoM9ZXS33tNYYmH1QtYvRw/QLDYHazKaMu/eSN20n2pLlEWTB74FtylEQBERAEREAREQBERAEREB/9k="/>
          <p:cNvSpPr>
            <a:spLocks noChangeAspect="1" noChangeArrowheads="1"/>
          </p:cNvSpPr>
          <p:nvPr/>
        </p:nvSpPr>
        <p:spPr bwMode="auto">
          <a:xfrm>
            <a:off x="215900" y="-6794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78" name="Picture 14" descr="http://www.labelident.com/images/product_images/info_images/4865_0_Sicherheitsschuhe_benutz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42" y="1562525"/>
            <a:ext cx="2368605" cy="17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images.beatsons.co.uk/images/products/zoom/1350491995-87709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62" y="3511891"/>
            <a:ext cx="2320257" cy="23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therogersrevue.files.wordpress.com/2012/11/mrbe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4" y="1962873"/>
            <a:ext cx="764614" cy="8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64389" y="1899264"/>
            <a:ext cx="1867260" cy="1230195"/>
          </a:xfrm>
          <a:prstGeom prst="roundRect">
            <a:avLst>
              <a:gd name="adj" fmla="val 697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219228" y="1442797"/>
            <a:ext cx="2655736" cy="4389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22639" y="1439782"/>
            <a:ext cx="2513720" cy="4389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3501" y="5922001"/>
            <a:ext cx="8968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Safety shoes &amp; helmet mandatory for LS1 (and after?) </a:t>
            </a:r>
            <a:endParaRPr lang="en-US" sz="2800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0" y="7709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For all users and staff entering the ISOLDE hall </a:t>
            </a:r>
            <a:endParaRPr lang="en-US" sz="2800" dirty="0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575704" y="3250281"/>
            <a:ext cx="690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+</a:t>
            </a:r>
            <a:endParaRPr lang="en-US" sz="2800" dirty="0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642698" y="3257755"/>
            <a:ext cx="690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+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788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905" y="5987009"/>
            <a:ext cx="906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Platforms modification and installation April – Sept 2013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16" y="987746"/>
            <a:ext cx="6679096" cy="466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905" y="5987009"/>
            <a:ext cx="906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Platforms modification and installation April – Sept 2013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9" y="958507"/>
            <a:ext cx="6340558" cy="464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055168" y="2624827"/>
            <a:ext cx="4939184" cy="1948784"/>
            <a:chOff x="4055168" y="2624827"/>
            <a:chExt cx="4939184" cy="1948784"/>
          </a:xfrm>
        </p:grpSpPr>
        <p:sp>
          <p:nvSpPr>
            <p:cNvPr id="8" name="Oval 7"/>
            <p:cNvSpPr/>
            <p:nvPr/>
          </p:nvSpPr>
          <p:spPr>
            <a:xfrm>
              <a:off x="4055168" y="3753912"/>
              <a:ext cx="492980" cy="4611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83928" y="2895107"/>
              <a:ext cx="195438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Access to Nicole</a:t>
              </a:r>
              <a:endParaRPr lang="fr-FR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4389120" y="3264439"/>
              <a:ext cx="394809" cy="4894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162" y="2624827"/>
              <a:ext cx="2232190" cy="19487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66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905" y="5987009"/>
            <a:ext cx="906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Platforms Cryo Jumper Boxes July – Sept 2013</a:t>
            </a:r>
            <a:endParaRPr lang="en-US" sz="2800" dirty="0"/>
          </a:p>
        </p:txBody>
      </p:sp>
      <p:pic>
        <p:nvPicPr>
          <p:cNvPr id="8194" name="Picture 2" descr="C:\Hie-Isolde\Hie-Isolde presentations\Stephane\gggg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" y="811034"/>
            <a:ext cx="8933391" cy="50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Metal structures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905" y="5987009"/>
            <a:ext cx="906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Platforms Cryo Jumper Boxes July – Sept 2013</a:t>
            </a:r>
            <a:endParaRPr lang="en-US" sz="2800" dirty="0"/>
          </a:p>
        </p:txBody>
      </p:sp>
      <p:pic>
        <p:nvPicPr>
          <p:cNvPr id="9218" name="Picture 2" descr="C:\Hie-Isolde\Hie-Isolde presentations\Stephane\gggg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" y="811621"/>
            <a:ext cx="9157793" cy="5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779006" y="53975"/>
            <a:ext cx="6458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Cabling and infrastructure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16" y="771302"/>
            <a:ext cx="9096292" cy="42460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Large cable trays and cables campaign:</a:t>
            </a:r>
            <a:br>
              <a:rPr lang="en-US" dirty="0" smtClean="0"/>
            </a:br>
            <a:r>
              <a:rPr lang="en-US" dirty="0" smtClean="0"/>
              <a:t>- rack platform internal</a:t>
            </a:r>
            <a:br>
              <a:rPr lang="en-US" dirty="0" smtClean="0"/>
            </a:br>
            <a:r>
              <a:rPr lang="en-US" dirty="0" smtClean="0"/>
              <a:t>- rack platform into tunnel</a:t>
            </a:r>
            <a:br>
              <a:rPr lang="en-US" dirty="0" smtClean="0"/>
            </a:br>
            <a:r>
              <a:rPr lang="en-US" dirty="0" smtClean="0"/>
              <a:t>- inside tunnel</a:t>
            </a:r>
            <a:br>
              <a:rPr lang="en-US" dirty="0" smtClean="0"/>
            </a:br>
            <a:r>
              <a:rPr lang="en-US" dirty="0" smtClean="0"/>
              <a:t>- rack platform to HEBT</a:t>
            </a:r>
            <a:br>
              <a:rPr lang="en-US" dirty="0" smtClean="0"/>
            </a:br>
            <a:r>
              <a:rPr lang="en-US" dirty="0" smtClean="0"/>
              <a:t>- ex-entrance &amp; B199 into tunnel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Power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Infrastructure tunnel &amp; HEBT</a:t>
            </a:r>
            <a:endParaRPr lang="de-DE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1400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u="sng" dirty="0" smtClean="0"/>
              <a:t>Implications for the users: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No power-cuts foreseen (if -  then info in time</a:t>
            </a:r>
            <a:r>
              <a:rPr lang="en-US" dirty="0" smtClean="0"/>
              <a:t>)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4444" y="5908275"/>
            <a:ext cx="835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Cables &amp; connectors Nov 2013 – April 2014</a:t>
            </a:r>
            <a:endParaRPr lang="en-US" sz="2800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29871" y="5537455"/>
            <a:ext cx="835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Cable trays Aug – Nov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42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Hie-Isolde\Hie-Isolde presentations\IAP_12\SHOW_ERW\H13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" y="964180"/>
            <a:ext cx="9137500" cy="5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638" y="1488882"/>
            <a:ext cx="771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170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968837" y="4690607"/>
            <a:ext cx="771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198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575250" y="4505941"/>
            <a:ext cx="771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199</a:t>
            </a:r>
            <a:endParaRPr lang="fr-FR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Cable trays and cabling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00" y="5987009"/>
            <a:ext cx="913749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Cable trays and cabling  Aug 2013 – March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67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Hie-Isolde\Hie-Isolde presentations\Stephane\HIE_VENTI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22" y="928526"/>
            <a:ext cx="9144000" cy="51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Racks sub systems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8392" y="3733981"/>
            <a:ext cx="1047585" cy="33855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1</a:t>
            </a:r>
            <a:r>
              <a:rPr lang="fr-FR" sz="800" dirty="0" smtClean="0"/>
              <a:t>5 </a:t>
            </a:r>
            <a:r>
              <a:rPr lang="fr-FR" sz="800" dirty="0" err="1" smtClean="0"/>
              <a:t>dipole</a:t>
            </a:r>
            <a:r>
              <a:rPr lang="fr-FR" sz="800" dirty="0" smtClean="0"/>
              <a:t> power </a:t>
            </a:r>
            <a:r>
              <a:rPr lang="fr-FR" sz="800" dirty="0" err="1" smtClean="0"/>
              <a:t>convertor</a:t>
            </a:r>
            <a:r>
              <a:rPr lang="fr-FR" sz="800" dirty="0" smtClean="0"/>
              <a:t> racks</a:t>
            </a:r>
            <a:endParaRPr lang="fr-FR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3697355" y="1043642"/>
            <a:ext cx="1009816" cy="33855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5 instrumentation  racks</a:t>
            </a:r>
            <a:endParaRPr lang="fr-FR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4656262" y="1227540"/>
            <a:ext cx="699715" cy="33855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5 vacuum racks</a:t>
            </a:r>
            <a:endParaRPr lang="fr-FR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2969169" y="1842780"/>
            <a:ext cx="950825" cy="21544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4 interlock racks</a:t>
            </a:r>
            <a:endParaRPr lang="fr-FR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243239" y="1492320"/>
            <a:ext cx="1047585" cy="33855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7</a:t>
            </a:r>
            <a:r>
              <a:rPr lang="fr-FR" sz="800" dirty="0" smtClean="0"/>
              <a:t> </a:t>
            </a:r>
            <a:r>
              <a:rPr lang="fr-FR" sz="800" dirty="0" err="1" smtClean="0"/>
              <a:t>dipole</a:t>
            </a:r>
            <a:r>
              <a:rPr lang="fr-FR" sz="800" dirty="0" smtClean="0"/>
              <a:t> power </a:t>
            </a:r>
            <a:r>
              <a:rPr lang="fr-FR" sz="800" dirty="0" err="1" smtClean="0"/>
              <a:t>convertor</a:t>
            </a:r>
            <a:r>
              <a:rPr lang="fr-FR" sz="800" dirty="0" smtClean="0"/>
              <a:t> racks</a:t>
            </a:r>
            <a:endParaRPr lang="fr-FR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74787" y="3454660"/>
            <a:ext cx="1255311" cy="33855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19 </a:t>
            </a:r>
            <a:r>
              <a:rPr lang="fr-FR" sz="800" dirty="0" err="1" smtClean="0"/>
              <a:t>steerer</a:t>
            </a:r>
            <a:r>
              <a:rPr lang="fr-FR" sz="800" dirty="0" smtClean="0"/>
              <a:t>/quads power </a:t>
            </a:r>
            <a:r>
              <a:rPr lang="fr-FR" sz="800" dirty="0" err="1" smtClean="0"/>
              <a:t>convertor</a:t>
            </a:r>
            <a:r>
              <a:rPr lang="fr-FR" sz="800" dirty="0" smtClean="0"/>
              <a:t> racks</a:t>
            </a:r>
            <a:endParaRPr lang="fr-FR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5665306" y="3169959"/>
            <a:ext cx="1053548" cy="33855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Power distribution cabinet</a:t>
            </a:r>
            <a:endParaRPr lang="fr-FR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482076" y="1765836"/>
            <a:ext cx="24032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hall 170</a:t>
            </a:r>
            <a:endParaRPr lang="fr-FR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500" y="5987009"/>
            <a:ext cx="913749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Cable trays and cabling  March – Mai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60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08313" y="53975"/>
            <a:ext cx="65200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Tunnel cabling and tubing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77" y="3111554"/>
            <a:ext cx="5518205" cy="311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SH6"/>
          <p:cNvPicPr>
            <a:picLocks noGrp="1" noChangeAspect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0" y="889072"/>
            <a:ext cx="4516341" cy="25482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500" y="5987009"/>
            <a:ext cx="913749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RF cables, Cryo flexibles &amp; He release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87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48532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38</a:t>
            </a:fld>
            <a:endParaRPr lang="fr-FR" dirty="0"/>
          </a:p>
        </p:txBody>
      </p:sp>
      <p:pic>
        <p:nvPicPr>
          <p:cNvPr id="15362" name="Picture 2" descr="C:\Hie-Isolde\Hie-Isolde presentations\Stephane\(HIE) Isolde layout\HEBT_3_beamlines_propos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950" y="826936"/>
            <a:ext cx="9620560" cy="520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33973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C</a:t>
            </a:r>
            <a:r>
              <a:rPr lang="de-DE" sz="3600" b="1" dirty="0" smtClean="0">
                <a:solidFill>
                  <a:srgbClr val="0D3A7E"/>
                </a:solidFill>
              </a:rPr>
              <a:t>abling &amp; infrastructure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50" y="1093128"/>
            <a:ext cx="2340705" cy="242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08" y="2359460"/>
            <a:ext cx="170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71" y="3195759"/>
            <a:ext cx="170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6665" y="3195759"/>
            <a:ext cx="262393" cy="1503462"/>
          </a:xfrm>
          <a:prstGeom prst="rect">
            <a:avLst/>
          </a:prstGeom>
          <a:solidFill>
            <a:srgbClr val="FFC000">
              <a:alpha val="4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64334" y="2043483"/>
            <a:ext cx="4603805" cy="2274075"/>
            <a:chOff x="3864334" y="2043483"/>
            <a:chExt cx="4603805" cy="2274075"/>
          </a:xfrm>
        </p:grpSpPr>
        <p:sp>
          <p:nvSpPr>
            <p:cNvPr id="12" name="Rectangle 11"/>
            <p:cNvSpPr/>
            <p:nvPr/>
          </p:nvSpPr>
          <p:spPr>
            <a:xfrm>
              <a:off x="5669280" y="4182386"/>
              <a:ext cx="2186609" cy="135172"/>
            </a:xfrm>
            <a:prstGeom prst="rect">
              <a:avLst/>
            </a:prstGeom>
            <a:solidFill>
              <a:srgbClr val="0070C0">
                <a:alpha val="47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3864334" y="3291840"/>
              <a:ext cx="4603805" cy="413468"/>
            </a:xfrm>
            <a:custGeom>
              <a:avLst/>
              <a:gdLst>
                <a:gd name="connsiteX0" fmla="*/ 0 w 4603805"/>
                <a:gd name="connsiteY0" fmla="*/ 0 h 485030"/>
                <a:gd name="connsiteX1" fmla="*/ 1693628 w 4603805"/>
                <a:gd name="connsiteY1" fmla="*/ 7952 h 485030"/>
                <a:gd name="connsiteX2" fmla="*/ 2027583 w 4603805"/>
                <a:gd name="connsiteY2" fmla="*/ 270345 h 485030"/>
                <a:gd name="connsiteX3" fmla="*/ 4595854 w 4603805"/>
                <a:gd name="connsiteY3" fmla="*/ 254442 h 485030"/>
                <a:gd name="connsiteX4" fmla="*/ 4603805 w 4603805"/>
                <a:gd name="connsiteY4" fmla="*/ 485030 h 485030"/>
                <a:gd name="connsiteX5" fmla="*/ 1844703 w 4603805"/>
                <a:gd name="connsiteY5" fmla="*/ 461176 h 485030"/>
                <a:gd name="connsiteX6" fmla="*/ 1598212 w 4603805"/>
                <a:gd name="connsiteY6" fmla="*/ 246491 h 485030"/>
                <a:gd name="connsiteX7" fmla="*/ 15903 w 4603805"/>
                <a:gd name="connsiteY7" fmla="*/ 254442 h 485030"/>
                <a:gd name="connsiteX8" fmla="*/ 0 w 4603805"/>
                <a:gd name="connsiteY8" fmla="*/ 0 h 48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3805" h="485030">
                  <a:moveTo>
                    <a:pt x="0" y="0"/>
                  </a:moveTo>
                  <a:lnTo>
                    <a:pt x="1693628" y="7952"/>
                  </a:lnTo>
                  <a:lnTo>
                    <a:pt x="2027583" y="270345"/>
                  </a:lnTo>
                  <a:lnTo>
                    <a:pt x="4595854" y="254442"/>
                  </a:lnTo>
                  <a:lnTo>
                    <a:pt x="4603805" y="485030"/>
                  </a:lnTo>
                  <a:lnTo>
                    <a:pt x="1844703" y="461176"/>
                  </a:lnTo>
                  <a:lnTo>
                    <a:pt x="1598212" y="246491"/>
                  </a:lnTo>
                  <a:lnTo>
                    <a:pt x="15903" y="254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47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669280" y="3681454"/>
              <a:ext cx="612250" cy="636104"/>
            </a:xfrm>
            <a:custGeom>
              <a:avLst/>
              <a:gdLst>
                <a:gd name="connsiteX0" fmla="*/ 612250 w 612250"/>
                <a:gd name="connsiteY0" fmla="*/ 0 h 636104"/>
                <a:gd name="connsiteX1" fmla="*/ 588397 w 612250"/>
                <a:gd name="connsiteY1" fmla="*/ 190831 h 636104"/>
                <a:gd name="connsiteX2" fmla="*/ 500932 w 612250"/>
                <a:gd name="connsiteY2" fmla="*/ 365760 h 636104"/>
                <a:gd name="connsiteX3" fmla="*/ 357809 w 612250"/>
                <a:gd name="connsiteY3" fmla="*/ 524786 h 636104"/>
                <a:gd name="connsiteX4" fmla="*/ 71562 w 612250"/>
                <a:gd name="connsiteY4" fmla="*/ 628153 h 636104"/>
                <a:gd name="connsiteX5" fmla="*/ 0 w 612250"/>
                <a:gd name="connsiteY5" fmla="*/ 636104 h 636104"/>
                <a:gd name="connsiteX6" fmla="*/ 7951 w 612250"/>
                <a:gd name="connsiteY6" fmla="*/ 508883 h 636104"/>
                <a:gd name="connsiteX7" fmla="*/ 302150 w 612250"/>
                <a:gd name="connsiteY7" fmla="*/ 429370 h 636104"/>
                <a:gd name="connsiteX8" fmla="*/ 469127 w 612250"/>
                <a:gd name="connsiteY8" fmla="*/ 198783 h 636104"/>
                <a:gd name="connsiteX9" fmla="*/ 500932 w 612250"/>
                <a:gd name="connsiteY9" fmla="*/ 15903 h 6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250" h="636104">
                  <a:moveTo>
                    <a:pt x="612250" y="0"/>
                  </a:moveTo>
                  <a:lnTo>
                    <a:pt x="588397" y="190831"/>
                  </a:lnTo>
                  <a:lnTo>
                    <a:pt x="500932" y="365760"/>
                  </a:lnTo>
                  <a:lnTo>
                    <a:pt x="357809" y="524786"/>
                  </a:lnTo>
                  <a:lnTo>
                    <a:pt x="71562" y="628153"/>
                  </a:lnTo>
                  <a:lnTo>
                    <a:pt x="0" y="636104"/>
                  </a:lnTo>
                  <a:lnTo>
                    <a:pt x="7951" y="508883"/>
                  </a:lnTo>
                  <a:lnTo>
                    <a:pt x="302150" y="429370"/>
                  </a:lnTo>
                  <a:lnTo>
                    <a:pt x="469127" y="198783"/>
                  </a:lnTo>
                  <a:lnTo>
                    <a:pt x="500932" y="15903"/>
                  </a:lnTo>
                </a:path>
              </a:pathLst>
            </a:custGeom>
            <a:solidFill>
              <a:srgbClr val="0070C0">
                <a:alpha val="47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767885" y="3673503"/>
              <a:ext cx="612250" cy="636104"/>
            </a:xfrm>
            <a:custGeom>
              <a:avLst/>
              <a:gdLst>
                <a:gd name="connsiteX0" fmla="*/ 612250 w 612250"/>
                <a:gd name="connsiteY0" fmla="*/ 0 h 636104"/>
                <a:gd name="connsiteX1" fmla="*/ 588397 w 612250"/>
                <a:gd name="connsiteY1" fmla="*/ 190831 h 636104"/>
                <a:gd name="connsiteX2" fmla="*/ 500932 w 612250"/>
                <a:gd name="connsiteY2" fmla="*/ 365760 h 636104"/>
                <a:gd name="connsiteX3" fmla="*/ 357809 w 612250"/>
                <a:gd name="connsiteY3" fmla="*/ 524786 h 636104"/>
                <a:gd name="connsiteX4" fmla="*/ 71562 w 612250"/>
                <a:gd name="connsiteY4" fmla="*/ 628153 h 636104"/>
                <a:gd name="connsiteX5" fmla="*/ 0 w 612250"/>
                <a:gd name="connsiteY5" fmla="*/ 636104 h 636104"/>
                <a:gd name="connsiteX6" fmla="*/ 7951 w 612250"/>
                <a:gd name="connsiteY6" fmla="*/ 508883 h 636104"/>
                <a:gd name="connsiteX7" fmla="*/ 302150 w 612250"/>
                <a:gd name="connsiteY7" fmla="*/ 429370 h 636104"/>
                <a:gd name="connsiteX8" fmla="*/ 469127 w 612250"/>
                <a:gd name="connsiteY8" fmla="*/ 198783 h 636104"/>
                <a:gd name="connsiteX9" fmla="*/ 500932 w 612250"/>
                <a:gd name="connsiteY9" fmla="*/ 15903 h 6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250" h="636104">
                  <a:moveTo>
                    <a:pt x="612250" y="0"/>
                  </a:moveTo>
                  <a:lnTo>
                    <a:pt x="588397" y="190831"/>
                  </a:lnTo>
                  <a:lnTo>
                    <a:pt x="500932" y="365760"/>
                  </a:lnTo>
                  <a:lnTo>
                    <a:pt x="357809" y="524786"/>
                  </a:lnTo>
                  <a:lnTo>
                    <a:pt x="71562" y="628153"/>
                  </a:lnTo>
                  <a:lnTo>
                    <a:pt x="0" y="636104"/>
                  </a:lnTo>
                  <a:lnTo>
                    <a:pt x="7951" y="508883"/>
                  </a:lnTo>
                  <a:lnTo>
                    <a:pt x="302150" y="429370"/>
                  </a:lnTo>
                  <a:lnTo>
                    <a:pt x="469127" y="198783"/>
                  </a:lnTo>
                  <a:lnTo>
                    <a:pt x="500932" y="15903"/>
                  </a:lnTo>
                </a:path>
              </a:pathLst>
            </a:custGeom>
            <a:solidFill>
              <a:srgbClr val="0070C0">
                <a:alpha val="47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855889" y="3673503"/>
              <a:ext cx="612250" cy="636104"/>
            </a:xfrm>
            <a:custGeom>
              <a:avLst/>
              <a:gdLst>
                <a:gd name="connsiteX0" fmla="*/ 612250 w 612250"/>
                <a:gd name="connsiteY0" fmla="*/ 0 h 636104"/>
                <a:gd name="connsiteX1" fmla="*/ 588397 w 612250"/>
                <a:gd name="connsiteY1" fmla="*/ 190831 h 636104"/>
                <a:gd name="connsiteX2" fmla="*/ 500932 w 612250"/>
                <a:gd name="connsiteY2" fmla="*/ 365760 h 636104"/>
                <a:gd name="connsiteX3" fmla="*/ 357809 w 612250"/>
                <a:gd name="connsiteY3" fmla="*/ 524786 h 636104"/>
                <a:gd name="connsiteX4" fmla="*/ 71562 w 612250"/>
                <a:gd name="connsiteY4" fmla="*/ 628153 h 636104"/>
                <a:gd name="connsiteX5" fmla="*/ 0 w 612250"/>
                <a:gd name="connsiteY5" fmla="*/ 636104 h 636104"/>
                <a:gd name="connsiteX6" fmla="*/ 7951 w 612250"/>
                <a:gd name="connsiteY6" fmla="*/ 508883 h 636104"/>
                <a:gd name="connsiteX7" fmla="*/ 302150 w 612250"/>
                <a:gd name="connsiteY7" fmla="*/ 429370 h 636104"/>
                <a:gd name="connsiteX8" fmla="*/ 469127 w 612250"/>
                <a:gd name="connsiteY8" fmla="*/ 198783 h 636104"/>
                <a:gd name="connsiteX9" fmla="*/ 500932 w 612250"/>
                <a:gd name="connsiteY9" fmla="*/ 15903 h 6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250" h="636104">
                  <a:moveTo>
                    <a:pt x="612250" y="0"/>
                  </a:moveTo>
                  <a:lnTo>
                    <a:pt x="588397" y="190831"/>
                  </a:lnTo>
                  <a:lnTo>
                    <a:pt x="500932" y="365760"/>
                  </a:lnTo>
                  <a:lnTo>
                    <a:pt x="357809" y="524786"/>
                  </a:lnTo>
                  <a:lnTo>
                    <a:pt x="71562" y="628153"/>
                  </a:lnTo>
                  <a:lnTo>
                    <a:pt x="0" y="636104"/>
                  </a:lnTo>
                  <a:lnTo>
                    <a:pt x="7951" y="508883"/>
                  </a:lnTo>
                  <a:lnTo>
                    <a:pt x="302150" y="429370"/>
                  </a:lnTo>
                  <a:lnTo>
                    <a:pt x="469127" y="198783"/>
                  </a:lnTo>
                  <a:lnTo>
                    <a:pt x="500932" y="15903"/>
                  </a:lnTo>
                </a:path>
              </a:pathLst>
            </a:custGeom>
            <a:solidFill>
              <a:srgbClr val="0070C0">
                <a:alpha val="47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80236" y="2043483"/>
              <a:ext cx="174929" cy="1240403"/>
            </a:xfrm>
            <a:prstGeom prst="rect">
              <a:avLst/>
            </a:prstGeom>
            <a:solidFill>
              <a:srgbClr val="0070C0">
                <a:alpha val="47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39757" y="3213654"/>
            <a:ext cx="8706679" cy="1342443"/>
            <a:chOff x="-39757" y="3213654"/>
            <a:chExt cx="8706679" cy="1342443"/>
          </a:xfrm>
        </p:grpSpPr>
        <p:sp>
          <p:nvSpPr>
            <p:cNvPr id="18" name="Freeform 17"/>
            <p:cNvSpPr/>
            <p:nvPr/>
          </p:nvSpPr>
          <p:spPr>
            <a:xfrm>
              <a:off x="-39757" y="3228230"/>
              <a:ext cx="8706679" cy="1327867"/>
            </a:xfrm>
            <a:custGeom>
              <a:avLst/>
              <a:gdLst>
                <a:gd name="connsiteX0" fmla="*/ 0 w 8706679"/>
                <a:gd name="connsiteY0" fmla="*/ 1304013 h 1327867"/>
                <a:gd name="connsiteX1" fmla="*/ 8134185 w 8706679"/>
                <a:gd name="connsiteY1" fmla="*/ 1327867 h 1327867"/>
                <a:gd name="connsiteX2" fmla="*/ 8460188 w 8706679"/>
                <a:gd name="connsiteY2" fmla="*/ 1073426 h 1327867"/>
                <a:gd name="connsiteX3" fmla="*/ 8690776 w 8706679"/>
                <a:gd name="connsiteY3" fmla="*/ 731520 h 1327867"/>
                <a:gd name="connsiteX4" fmla="*/ 8706679 w 8706679"/>
                <a:gd name="connsiteY4" fmla="*/ 0 h 132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6679" h="1327867">
                  <a:moveTo>
                    <a:pt x="0" y="1304013"/>
                  </a:moveTo>
                  <a:lnTo>
                    <a:pt x="8134185" y="1327867"/>
                  </a:lnTo>
                  <a:lnTo>
                    <a:pt x="8460188" y="1073426"/>
                  </a:lnTo>
                  <a:lnTo>
                    <a:pt x="8690776" y="731520"/>
                  </a:lnTo>
                  <a:lnTo>
                    <a:pt x="8706679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846073" y="3236181"/>
              <a:ext cx="763325" cy="1319916"/>
            </a:xfrm>
            <a:custGeom>
              <a:avLst/>
              <a:gdLst>
                <a:gd name="connsiteX0" fmla="*/ 0 w 763325"/>
                <a:gd name="connsiteY0" fmla="*/ 1319916 h 1319916"/>
                <a:gd name="connsiteX1" fmla="*/ 445273 w 763325"/>
                <a:gd name="connsiteY1" fmla="*/ 1113182 h 1319916"/>
                <a:gd name="connsiteX2" fmla="*/ 644056 w 763325"/>
                <a:gd name="connsiteY2" fmla="*/ 874643 h 1319916"/>
                <a:gd name="connsiteX3" fmla="*/ 763325 w 763325"/>
                <a:gd name="connsiteY3" fmla="*/ 580445 h 1319916"/>
                <a:gd name="connsiteX4" fmla="*/ 763325 w 763325"/>
                <a:gd name="connsiteY4" fmla="*/ 222636 h 1319916"/>
                <a:gd name="connsiteX5" fmla="*/ 763325 w 763325"/>
                <a:gd name="connsiteY5" fmla="*/ 0 h 13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3325" h="1319916">
                  <a:moveTo>
                    <a:pt x="0" y="1319916"/>
                  </a:moveTo>
                  <a:lnTo>
                    <a:pt x="445273" y="1113182"/>
                  </a:lnTo>
                  <a:lnTo>
                    <a:pt x="644056" y="874643"/>
                  </a:lnTo>
                  <a:lnTo>
                    <a:pt x="763325" y="580445"/>
                  </a:lnTo>
                  <a:lnTo>
                    <a:pt x="763325" y="222636"/>
                  </a:lnTo>
                  <a:lnTo>
                    <a:pt x="763325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744818" y="3213654"/>
              <a:ext cx="763325" cy="1319916"/>
            </a:xfrm>
            <a:custGeom>
              <a:avLst/>
              <a:gdLst>
                <a:gd name="connsiteX0" fmla="*/ 0 w 763325"/>
                <a:gd name="connsiteY0" fmla="*/ 1319916 h 1319916"/>
                <a:gd name="connsiteX1" fmla="*/ 445273 w 763325"/>
                <a:gd name="connsiteY1" fmla="*/ 1113182 h 1319916"/>
                <a:gd name="connsiteX2" fmla="*/ 644056 w 763325"/>
                <a:gd name="connsiteY2" fmla="*/ 874643 h 1319916"/>
                <a:gd name="connsiteX3" fmla="*/ 763325 w 763325"/>
                <a:gd name="connsiteY3" fmla="*/ 580445 h 1319916"/>
                <a:gd name="connsiteX4" fmla="*/ 763325 w 763325"/>
                <a:gd name="connsiteY4" fmla="*/ 222636 h 1319916"/>
                <a:gd name="connsiteX5" fmla="*/ 763325 w 763325"/>
                <a:gd name="connsiteY5" fmla="*/ 0 h 13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3325" h="1319916">
                  <a:moveTo>
                    <a:pt x="0" y="1319916"/>
                  </a:moveTo>
                  <a:lnTo>
                    <a:pt x="445273" y="1113182"/>
                  </a:lnTo>
                  <a:lnTo>
                    <a:pt x="644056" y="874643"/>
                  </a:lnTo>
                  <a:lnTo>
                    <a:pt x="763325" y="580445"/>
                  </a:lnTo>
                  <a:lnTo>
                    <a:pt x="763325" y="222636"/>
                  </a:lnTo>
                  <a:lnTo>
                    <a:pt x="763325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500" y="5987009"/>
            <a:ext cx="913749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Cable trays and cabling  March – Mai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99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50750" y="6539223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80957" y="53975"/>
            <a:ext cx="5572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Summary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2" name="AutoShape 10" descr="data:image/jpeg;base64,/9j/4AAQSkZJRgABAQAAAQABAAD/2wCEAAkGBhAQERISEBQWFBUVGBYVFBAUEBAQEBcUFhYVFBQWFBcXGyYeFxkkGRQVIC8gIzMpLCwsFR4xNjAqOCYrLCkBCQoKDgwOGg8PGSkkHyQtLCw0LDAsLCwpKiwpLCksLCopLCwpLCwsLCkpLCksLCwsKSkpKSwsLCksKSwsKSwsLP/AABEIALQA8AMBIgACEQEDEQH/xAAcAAEAAwADAQEAAAAAAAAAAAAAAQYHAgQFAwj/xABHEAABAwICBwQECQkJAQEAAAABAAIDBBEFIQYSEzFBUWEHFCJxMoGRoSMzUmJygpKxwRUWJDRCU3Oi0SVDRGODssLh8FQ1/8QAGQEBAQADAQAAAAAAAAAAAAAAAAQBAwUC/8QAKxEAAgIBAwMDBAIDAQAAAAAAAAECAxEEEiExQVETFGEiMlJxM4GRofAj/9oADAMBAAIRAxEAPwDcUREAREQBERAEREARdPFsYgpInTVEjY2N3ucbZ8ABvJPIZqtCvxLEf1cGgpj/AIiVgdWyDnFEcogeb7nogPexrSSkomh1TMyO/otJ8bujGDxOPkF4v52VtT+oUL9U7qisd3SPzbHYyOHqC8uetwbB3Ocbz1X7Ujnd5rCfnSOPg8svJVbGe2KsluKdrYG8/jZfafCPUFvr09lnRGqd0I9S+nA8VlF6nEGwjiykpmNt/qzax9wXm1eBYUz9bxCeU8RLikg/kic0D2LI8QxupqDeeaSTo57i31N3BdKysjoPykTvVeEa2abRYek5jjzdNVyH23RtLosfRcxp5tmq4z7dYLJEWz2EPLPPupeDaqTAcMf+qYjURngI8Te/+SUuHuXo/kXF4c6euZUDhHV0zQSP4sJafcsEsu/h2P1VObwTSR9Gvdq/ZOXuWuWg/GR6Wq8o2z88Kqn/AP0KGRjRvqKU98g83NaBI0eor3cHx+lrGa9NKyUcdRwJHRzd7T0KyjBe2SqjsKljZm8XN+Cl93hPsHmrRTPwfFniSFxp6vhJG7u1YD5jKUdDrBR2aeyvqiiFsZdGX9FTji+IYd+ut73Tj/GwR2qIxzngHpDm5nsVow7EoamNssD2yRuza9jg5p/76LQbTsoiIAiIgCIiAIiIAiIgCIiAIiIAvD0j0pbS6kUbDPUy/E0jCNd3N7zujjHF59646UaSGmDIadm2q57tggvYZelJKf2Ym7yfUF4kstPgkL6iqf3isn9OQ2EkrhuYwf3cLeA3DqVmMXJ4RhtJZZzOFxU1sQxmZsszfi22PdoCdzKaM+k/55u424KiaWdqVTVF0dPeCHdkfhnj5zh6PkPaVW9IdI6iulMs7r/JYLiNjeTB+O8rzF16NJGHMuWQW3uXEegRFCuJSUUJZASiiymyAXUXUogCB1sxw3Hj6lAUoC+6Jdq89ORHV3mi3a/9+wef7Y6HPqroMIa/9PwSVjXv8UlPcikqCN4kaPipfnix5grDl7GjOlNRh8u0hPhPpxEnZvHUcDyO8KC/SKXMOGVVahx4kbto5pRFWBzdV0U8XhnpZLCWN3X5TTwcMivauqOWw4tEytoH7GshFmvO8HeYKho9OJ3/AGF7mjGkYrGPa9hiqITqVFMTd0b+BB/aY4ZtdxC5LTTwy9NNZR7iKLJmsGSUUAqUAREQBERAEREAXm6Q47HRU755LkNsGsbm+SRxsyNg4uc4gBegXclTaIflGudUPN6Whc6OAH0JKoC003UMHgaeesUB86Vww2CbEcRIdVzAazQb6g3xUsPJo4nibkrH8ex6atndPMbuOQaPRY3g1o5D3717HaBpYa+pOofgIiWxDgflSHqbZdAFV12tLR6cdz6s519u54XQiyWUqFYTBSoS6AlFCICUUIgJRQiABSihASihEB6+jOkk1BO2aI34PjJ8L2cWn8DwK1zER3qOHFsMznjbZ0e7bw75KaT54Ny08HDkVhiuXZppeaKo2Uh+AmIDr7mP3Nf05HpbkotXRvW5dUU0W7XtfQ2nBcYirII54TdjxcXycDuc1w4OBuCOYXeVNaPybiAtlS17jl+zFW24cmygfab1VxuuMdEFSuJK5IAiIgCIiAKHFSuD0B4Gm2KyU9LqwfrFQ5tPT9JJMtbya3Wf9VVjTytjwvDYaCnNnPbs7/tbMfGvPVxNvrFe1+t4weMdBELcu81O8+bYm/z9Vk/aBjfe6+ZwN2MOyj5arCQSPN2sVVpa99nPRGi+e2P7K7dESy7hzD60lK+WRkcYu97g1rebibBX6PsVrLC80I5j4U26eiqxoQ2+I0f8Vv3ErSO1rSippRBFTvMe0D3Pe22vZuqAATu9I+5R3WWKxQh3Ka4R2uUjxoexOY+nUsHPVie77yF3W9j1JHnPVutx+JhH811m1Rj1XJ6dRM7oZpLey9l0nG+/Pqcz71n0rn1n/oxvrXSJrI0V0dg+Mna8/Oqtb3MXex3RjDPybUTUcUJ+CcWSs8ZuOTiTYrMcB0OrK5j300Yc1mRJc1l3WvqtvvNre0K69m8bpMOxKnzv4gGWzDnREWtz1mKeyGzne3hrJthLdxtxky+yWUhF0yIWUKUKAKAiBATZRZSiAiyWUogNj0WnGMYVJSyu+FjAZtL+Jrm+KnlB5gtGfzCrRodjT6ukY+QWlYXRTs+TPEdSQe0X8nBZB2YY33avjBNmTfBO5XObD9oAfWK06g/RMXni3R1sYqGDht4bRzgdSwxu9S4Wqr9OzjudSie6Ba7lcgVK4tUxuOSIiAIiIAuBdx3DmpevI0wrdhQVco3shlI+lqEN95CArGA4hscLrcRPp1D6ioaeNi4xU4+y1ixda5py3uuBUtOMrinjI+izXd72rI119DHEG/JBqpZlgIiK8kPe0CH9pUf8T/i5W3tvcNrSDjqSG3TWb/QryeyPC9rXiQjKFjn/AFneBv3uPqXw7VMS22IyAG4ia2IeYGs73uKif1ahfCKVxS/llRRRdLq0mLDo3pzV0DJI4CzVedaz262q61tZufIDflkrX2L4n+kVUbzd0rWyXO8ua52t6/hL+pZmStIxHRiLCqWnxClnJmaYz4i0xSh48TWgZ2sTzyupL4ww495FFTlnPZFa0+0fNHWysAtG8mSLlquNyB5OuPYq6trqe6aQ0gDHCOePMA5yROORBH7UZ5jpxCynHtF6uhdq1EZaL2bIPFE76Lhl6jYrNF2Vsl9yMW14e5dDykKhFUaAgUqLICUUIgJRQiA5xyFpDmmxBBB5EG4PtC27SWvD4MMxJuWzmge4jhFUAQyjyBeD9VYctawcmq0bnj4sinaPOMmRn3Bc/XxzFSK9K+WjT1x4rp4NX7angl/eRxv+2wO/Fdu9yuSXnNERAEREBx4qrdqMlsLqB8vZx/blY38VaS1VLtRH9nSH5MlO4+QnjJQHgdtstoaRnDXefssAH+5ZJdav23jwUh+dL/tZ/RZQu3o/4kc3UfeEsiFVk5sXY/RNgop6l+Wu4m/+XED+JeslxCtM0skrt8j3PP1iXfj7lseMO7lgAazeYY2XHOa2sf53LFFFpvqlOfyU3fSoxCXUorSYhci8kAXNhuFzYeQ4KEQFy7P9Dair16iCo7uYnarXgFzi+wdY2Is2xHO99yuOjWn0dU51DiTWbS5j1iAYJS0lpBBya648jwscllOG43U02t3eV8WuLO1HWvyv16716GiWicuJSujY9rA1uu97gXbzYWAzJJUdtKlmU3x2+CiuzGFFHv6f9mzqQuqKUF0G9zMy6L+rOvDjzVCWtaP6bSUM7sOxNwcGEMbU3LgAQC0SX3tIIzOY4810NP8As01AaqgGtGfE+BueqDnrxW3t+bw4ZbvNVzg1Cz+n5PU61L6of4M1UIgVxKEUogIRSiAha72TfCYdVxndryD7UTVka17saOrR1Tju2pPsiYo9Z/EUaf7yy9nU2thdCT+4jHsGr+CsYcq12Zj+yqH+C38VZXBcU6RyRQFKAKCVK4vQEBt1Xe0am18LrQN4ic8fUs//AIqyhdfEKQTRSRO3SMcw+Tmlp+9AZ52t2mw+knG7XY71SRE/fZZEtdkidVaNhpzkgjDXDiH0r9m4exhWRLs6GWa8eDnalYnkKCpQq0mNk0ydfAIzzZS/8FjYWvaTyX0dhP8Al03uLR+CyAFR6TiMv2ynUdV+iUUXCXH/AIqwmJRRdSgC7uE4zUUj9pTyGN1rEixBB4EHIhdJFhpNYZlPHKPrV1b5nuklcXvcbuec3ErStHMXxDB4o+/xuNI+wadYPkhJzAsDcD5p9XJZgCrJpDp/V10DIJtQNaQ5xa0hz3N3F2duuVs1ourc8Rwsf90Nlc1HLzyaDFopgmKPfJA/xnxPbFIYyCd7jGRln0tddSr7EoiPgah7eQkYyQe1uqVmuBY7NRSiaAgPALfE3WbZ2+4Vvoe2atafhI4pB0D43eogke5TSpug/wDzlwb42VyX1Lk6OL9lOIQAuY1s7Rxid4/sOsfZdVCSMtJa4EEZFpBBB5EHMFb5oh2hU+IkxgOilAvsnEG4G8scPSt6iuj2o6LQz0slSGhs0LdYPAsXNG9rueW7kleqnGWyxCdEXHdBmHoiLokYWt6BO2GB1cxyyqZL/Rj1R72rJFsOI0ZhwCClGT6nYQAcdapkaXexrnexQa6WIJfJVpVmWS3aGUuyw+jYd7YIQfPUaT7yvYcojjDQGjIAAAdBkFJXIOgGqVxYuSALid65LgTYoDmi466XKAqOjsTYqzEqF48EjhVRt4GOobqTAeUjXfbWJYvhrqaeWB2+N7meYByPrFj61t2mYNLNSYiPRhcYakj/AOachpcejJNR3ldU7tj0eLJY6xg8MgEchG4PaPAfW3L6vVXaKzbPa+5NqY5jnwZuoKWU2XYOcfoLQ6ON+FUu1DSwRNJDw0s8N8zrZZWX0bUYRzo/bTLz9E6BlTgkUMji1j4nMc4EAgazs7nLKy8Gm7HKKUa0dW94va7Ng8X5XA6rhbYbpbnjk6eZYWF2Lf3nCOdH7aZdqkpKCYExMp5AMiWMheAethkqLTdjtFLfZ1b32yOpsH2PI2GSs+hOiVNh5nbBMZXOLBJd0d2autYEN3HxO3rzOMEvpk8/o9Rcm+UetUaO0cjS19PEQeGxYPeBkqTpD2OwSAuonGJ37p5L4j0B9Jvv8ln+kuKztrarVllFppLASyACzzawvkrVo92ySxgMrI9qBltWWbJ9Zp8Lj5WVSourSlBmh21yeJIouM4HUUcmzqIyx3AnNrhza4ZOC6F1+g6HSHDMVZsrsl47CVtn3HENd94XOo0MwqNutJTwMb8pwDW57syVsWt28Ti8nl6bPMXwfnm6L9Bu0QwgM2hgp9TftPCGWOQ8V7J+ZuEam02EGpa+0y1Lc9a9rLPvo+GY9q/J+fVC/QceheEOZtGwQFmZ1wQWWG86wNsrLizQ3ByzaCCAsF7yAgsy3+LWss++h4Y9q/JjWg872YhSFm/atb9V12u9xK2/TfPD6v8AhP8AuUYVoxhjHNnpoobtvaVhDgDaxsbkA2X00ucH4fVlpBGxkzBBGTSpLblbZFpG+FbhBpn5xRSi7RzT0dG8KNVVQQDc94DujB4nn7IK2jGT3jFKGmHoUzX1kg4B1jBTj2uefUqv2OYEGiaulyaAY4ychYZyv8sgL/SVr0CYZxU4g8Z1kl4gd4pYrsgHS41n/XXF1tm6e1djpaeGI58lq10L1NksoyghoXJEQBLIiAWREQHXxCgjnikhlGsyRrmPbza4WP3qm4NSd6pKnCaw3mprR7Q+k+LfS1A55AA9WEK9KraYYbLG+PEKRpdPTgiSIb56Y5yRfSHpN6i3FZTw8oNZ4MJxHD5KeV8Mos9ji1w6jiOhFiPNdZa9p7o7HidLHiND43amt4d8kW+1vltzy37xyWQrvUXK2Oe5yra9jwWGm07rI6TubHMEWq5noePVdfW8V+pXwwLTCqoo5I6dzWtkN3XYHEHV1btPA2t7AvFRe/ShhrHU875eT19HdKqmgLzTOA1wA4OaHg6tyDbnmc+q5YHpdVUckssLhrS/GF7dcONy65HO5OfUrxkWXXF5yuphTku59q2rdNI+V9tZ7nPdYWGs43NhwzK+KIvaWDyco5C0hzSWkG4cCQ4EbiCNxVgxjT6tq4O7zua5nhudmA8lpuCTzuFXUXmUIyabXQ9KTXCPcm0yqn0YoiWbEBrQNmNazTrDxea5/nxV907ldmx1NnbZjW1b39LmvARefSh4+f7M75eSwUGnVZBSmkjLNkWvaQYwXWkvrZ/WK+dLplVR0jqJpZsXBwILAX2ebu8XrXhonpQ8fI3y8nu4bprV09M+ljLNk8PBBjBd8ICHZ+tKHTSrhpXUcZZsnB7SDGC60l9bP1leEiOqHgb5eQu7guESVc8cEQ8Tza/AD9px6AXK6QC2LRDBIsGo5K6sylc0Ettd7Wn0IWDi9zrZc7DgteouVUc9z1VXvkd7SGka2KmwakJaZm2lcPSjpGH4eQng558A6vPJXSnp2xtaxgDWtAa1o3BrRYAdAAq9odg8rdrWVYtVVRDnt37GIfFQN+iN/NxKsq4LeeWdUIiIAiIgCIiAIiIAiIgKTWsdg876hgJoJna1RG0X7tK7fOwD+6cfTA3Hxc1W+0Ts/Dga6hAcxw15I2WIsc9rHbeDvIHmFrEjA4EOAIIsQRcEHIgjiFSnQTYK4uia6bDibugbd81ITm50Q3vg4lm9u8ZLZVbKqW5HicFNYZhyLWdKuzuCuZ3zDHMJeNfUa4bGS/Fh3Nd03X5FZXU0r4nuZI0se02cxwLXA9QV3Kro2rKOZZW4Pk+SIi3GsIiIAiIgCIiAIiIAi+9FQyTvbHCxz3uyDGi5P9B1Wr6M6C02Fx99xJ7NdniAJvFEeFvlycuu7mtF18alz1NtdTm+DraAaCtpmd/xCzNQa7GPsBG0C+0kvuNtw4ee6wYTTvxSdlbO0tpYjeip3Cxkdu71K09PQadwN+K40+HzYu9s1Wx0VE0h0NE8WknIzbLVDgzi2P1nkroBZcSyyVkt0jpQgoLCJREWs9hERAEREAREQBERAcJHEWXAynNc5m3C+RjOSA5bQ5+pQZD7lLmHW6KGRnPyQFVq9GZqWR1RhTmxud4paJ9xRzO3ktt8TIflNyPELpVE2H4t+j1kbqesaPipLR1A6xP9GZnlcdArtszZdLGtH6esjEdTE2QDME5Pa7mxwzaeoWU3F5RhpPhmQaQdlVZT3dB+kR/NFpQOrOPqv5Klysc0lrgQRvaQWuHmDmFuv5ExSjA7pMKuIf4WsJEwHKOoaLn64PmujiWP0Eo1MXpH0ztwfUQ68X1KiK4t6x5K+vXSXE1klnpk/tMWBS61s9l2G1Y16KoIBG9ksdTH7N49q8qp7FKofFzxO+k18Z92sFXHV1vuaHRNdjOeaXV2f2P4kL2ER/1bfeFLOx/Ejv2Q/wBW/wBzV79xV+R59KfgpCXWj0nYnUn42eNv0GPkPv1QvUb2a4VRjXrqjID+9mjgYfIDM+0rxLV1ruelp5syeGJ73BrGlzjua1pc4+QGavGjnZLVzkOqT3dm/VNnTEdG7m+v2K34bpDSMGphFFJUHdtIodhT8PSqJbXHlrLvfm/iNYb10+wiO+koi5pI5S1DvEeoZbzUdmtk+IrBRDTJfcdWKtocMPdMNhNTVEeKOMhz/OpmPhib5+oLvUGi0ssjarE3iaZpvFTtB7nTnmxp+Mk+e71WXt4VgkFIxsdNE2Jg3tYLXPNx3uPU3XdcwketQttvLKUkuEBIc1AkOXVAw55IGHLL/wBdYMnOF5O9fRfOFpF7r6IAiIgCIiAIiIAiIgCIiAIiIAiIgChzARY5g7wcwiICvV3Z9hkztZ1NG1/7yIGnk89aMtK8+s0L2DS6Ctro7bm972rfZM1yIgKVi+kWI07y1lbM4D5bKRx90QX0wbHcQqXBr66do+Y2kaffCVCLBkudLoO2ZoM9ZXS33tNYYmH1QtYvRw/QLDYHazKaMu/eSN20n2pLlEWTB74FtylEQBERAEREAREQBERAEREB/9k="/>
          <p:cNvSpPr>
            <a:spLocks noChangeAspect="1" noChangeArrowheads="1"/>
          </p:cNvSpPr>
          <p:nvPr/>
        </p:nvSpPr>
        <p:spPr bwMode="auto">
          <a:xfrm>
            <a:off x="63500" y="-8318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12" descr="data:image/jpeg;base64,/9j/4AAQSkZJRgABAQAAAQABAAD/2wCEAAkGBhAQERISEBQWFBUVGBYVFBAUEBAQEBcUFhYVFBQWFBcXGyYeFxkkGRQVIC8gIzMpLCwsFR4xNjAqOCYrLCkBCQoKDgwOGg8PGSkkHyQtLCw0LDAsLCwpKiwpLCksLCopLCwpLCwsLCkpLCksLCwsKSkpKSwsLCksKSwsKSwsLP/AABEIALQA8AMBIgACEQEDEQH/xAAcAAEAAwADAQEAAAAAAAAAAAAAAQYHAgQFAwj/xABHEAABAwICBwQECQkJAQEAAAABAAIDBBEFIQYSEzFBUWEHFCJxMoGRoSMzUmJygpKxwRUWJDRCU3Oi0SVDRGODssLh8FQ1/8QAGQEBAQADAQAAAAAAAAAAAAAAAAQBAwUC/8QAKxEAAgIBAwMDBAIDAQAAAAAAAAECAxEEEiExQVETFGEiMlJxM4GRofAj/9oADAMBAAIRAxEAPwDcUREAREQBERAEREARdPFsYgpInTVEjY2N3ucbZ8ABvJPIZqtCvxLEf1cGgpj/AIiVgdWyDnFEcogeb7nogPexrSSkomh1TMyO/otJ8bujGDxOPkF4v52VtT+oUL9U7qisd3SPzbHYyOHqC8uetwbB3Ocbz1X7Ujnd5rCfnSOPg8svJVbGe2KsluKdrYG8/jZfafCPUFvr09lnRGqd0I9S+nA8VlF6nEGwjiykpmNt/qzax9wXm1eBYUz9bxCeU8RLikg/kic0D2LI8QxupqDeeaSTo57i31N3BdKysjoPykTvVeEa2abRYek5jjzdNVyH23RtLosfRcxp5tmq4z7dYLJEWz2EPLPPupeDaqTAcMf+qYjURngI8Te/+SUuHuXo/kXF4c6euZUDhHV0zQSP4sJafcsEsu/h2P1VObwTSR9Gvdq/ZOXuWuWg/GR6Wq8o2z88Kqn/AP0KGRjRvqKU98g83NaBI0eor3cHx+lrGa9NKyUcdRwJHRzd7T0KyjBe2SqjsKljZm8XN+Cl93hPsHmrRTPwfFniSFxp6vhJG7u1YD5jKUdDrBR2aeyvqiiFsZdGX9FTji+IYd+ut73Tj/GwR2qIxzngHpDm5nsVow7EoamNssD2yRuza9jg5p/76LQbTsoiIAiIgCIiAIiIAiIgCIiAIiIAvD0j0pbS6kUbDPUy/E0jCNd3N7zujjHF59646UaSGmDIadm2q57tggvYZelJKf2Ym7yfUF4kstPgkL6iqf3isn9OQ2EkrhuYwf3cLeA3DqVmMXJ4RhtJZZzOFxU1sQxmZsszfi22PdoCdzKaM+k/55u424KiaWdqVTVF0dPeCHdkfhnj5zh6PkPaVW9IdI6iulMs7r/JYLiNjeTB+O8rzF16NJGHMuWQW3uXEegRFCuJSUUJZASiiymyAXUXUogCB1sxw3Hj6lAUoC+6Jdq89ORHV3mi3a/9+wef7Y6HPqroMIa/9PwSVjXv8UlPcikqCN4kaPipfnix5grDl7GjOlNRh8u0hPhPpxEnZvHUcDyO8KC/SKXMOGVVahx4kbto5pRFWBzdV0U8XhnpZLCWN3X5TTwcMivauqOWw4tEytoH7GshFmvO8HeYKho9OJ3/AGF7mjGkYrGPa9hiqITqVFMTd0b+BB/aY4ZtdxC5LTTwy9NNZR7iKLJmsGSUUAqUAREQBERAEREAXm6Q47HRU755LkNsGsbm+SRxsyNg4uc4gBegXclTaIflGudUPN6Whc6OAH0JKoC003UMHgaeesUB86Vww2CbEcRIdVzAazQb6g3xUsPJo4nibkrH8ex6atndPMbuOQaPRY3g1o5D3717HaBpYa+pOofgIiWxDgflSHqbZdAFV12tLR6cdz6s519u54XQiyWUqFYTBSoS6AlFCICUUIgJRQiABSihASihEB6+jOkk1BO2aI34PjJ8L2cWn8DwK1zER3qOHFsMznjbZ0e7bw75KaT54Ny08HDkVhiuXZppeaKo2Uh+AmIDr7mP3Nf05HpbkotXRvW5dUU0W7XtfQ2nBcYirII54TdjxcXycDuc1w4OBuCOYXeVNaPybiAtlS17jl+zFW24cmygfab1VxuuMdEFSuJK5IAiIgCIiAKHFSuD0B4Gm2KyU9LqwfrFQ5tPT9JJMtbya3Wf9VVjTytjwvDYaCnNnPbs7/tbMfGvPVxNvrFe1+t4weMdBELcu81O8+bYm/z9Vk/aBjfe6+ZwN2MOyj5arCQSPN2sVVpa99nPRGi+e2P7K7dESy7hzD60lK+WRkcYu97g1rebibBX6PsVrLC80I5j4U26eiqxoQ2+I0f8Vv3ErSO1rSippRBFTvMe0D3Pe22vZuqAATu9I+5R3WWKxQh3Ka4R2uUjxoexOY+nUsHPVie77yF3W9j1JHnPVutx+JhH811m1Rj1XJ6dRM7oZpLey9l0nG+/Pqcz71n0rn1n/oxvrXSJrI0V0dg+Mna8/Oqtb3MXex3RjDPybUTUcUJ+CcWSs8ZuOTiTYrMcB0OrK5j300Yc1mRJc1l3WvqtvvNre0K69m8bpMOxKnzv4gGWzDnREWtz1mKeyGzne3hrJthLdxtxky+yWUhF0yIWUKUKAKAiBATZRZSiAiyWUogNj0WnGMYVJSyu+FjAZtL+Jrm+KnlB5gtGfzCrRodjT6ukY+QWlYXRTs+TPEdSQe0X8nBZB2YY33avjBNmTfBO5XObD9oAfWK06g/RMXni3R1sYqGDht4bRzgdSwxu9S4Wqr9OzjudSie6Ba7lcgVK4tUxuOSIiAIiIAuBdx3DmpevI0wrdhQVco3shlI+lqEN95CArGA4hscLrcRPp1D6ioaeNi4xU4+y1ixda5py3uuBUtOMrinjI+izXd72rI119DHEG/JBqpZlgIiK8kPe0CH9pUf8T/i5W3tvcNrSDjqSG3TWb/QryeyPC9rXiQjKFjn/AFneBv3uPqXw7VMS22IyAG4ia2IeYGs73uKif1ahfCKVxS/llRRRdLq0mLDo3pzV0DJI4CzVedaz262q61tZufIDflkrX2L4n+kVUbzd0rWyXO8ua52t6/hL+pZmStIxHRiLCqWnxClnJmaYz4i0xSh48TWgZ2sTzyupL4ww495FFTlnPZFa0+0fNHWysAtG8mSLlquNyB5OuPYq6trqe6aQ0gDHCOePMA5yROORBH7UZ5jpxCynHtF6uhdq1EZaL2bIPFE76Lhl6jYrNF2Vsl9yMW14e5dDykKhFUaAgUqLICUUIgJRQiA5xyFpDmmxBBB5EG4PtC27SWvD4MMxJuWzmge4jhFUAQyjyBeD9VYctawcmq0bnj4sinaPOMmRn3Bc/XxzFSK9K+WjT1x4rp4NX7angl/eRxv+2wO/Fdu9yuSXnNERAEREBx4qrdqMlsLqB8vZx/blY38VaS1VLtRH9nSH5MlO4+QnjJQHgdtstoaRnDXefssAH+5ZJdav23jwUh+dL/tZ/RZQu3o/4kc3UfeEsiFVk5sXY/RNgop6l+Wu4m/+XED+JeslxCtM0skrt8j3PP1iXfj7lseMO7lgAazeYY2XHOa2sf53LFFFpvqlOfyU3fSoxCXUorSYhci8kAXNhuFzYeQ4KEQFy7P9Dair16iCo7uYnarXgFzi+wdY2Is2xHO99yuOjWn0dU51DiTWbS5j1iAYJS0lpBBya648jwscllOG43U02t3eV8WuLO1HWvyv16716GiWicuJSujY9rA1uu97gXbzYWAzJJUdtKlmU3x2+CiuzGFFHv6f9mzqQuqKUF0G9zMy6L+rOvDjzVCWtaP6bSUM7sOxNwcGEMbU3LgAQC0SX3tIIzOY4810NP8As01AaqgGtGfE+BueqDnrxW3t+bw4ZbvNVzg1Cz+n5PU61L6of4M1UIgVxKEUogIRSiAha72TfCYdVxndryD7UTVka17saOrR1Tju2pPsiYo9Z/EUaf7yy9nU2thdCT+4jHsGr+CsYcq12Zj+yqH+C38VZXBcU6RyRQFKAKCVK4vQEBt1Xe0am18LrQN4ic8fUs//AIqyhdfEKQTRSRO3SMcw+Tmlp+9AZ52t2mw+knG7XY71SRE/fZZEtdkidVaNhpzkgjDXDiH0r9m4exhWRLs6GWa8eDnalYnkKCpQq0mNk0ydfAIzzZS/8FjYWvaTyX0dhP8Al03uLR+CyAFR6TiMv2ynUdV+iUUXCXH/AIqwmJRRdSgC7uE4zUUj9pTyGN1rEixBB4EHIhdJFhpNYZlPHKPrV1b5nuklcXvcbuec3ErStHMXxDB4o+/xuNI+wadYPkhJzAsDcD5p9XJZgCrJpDp/V10DIJtQNaQ5xa0hz3N3F2duuVs1ourc8Rwsf90Nlc1HLzyaDFopgmKPfJA/xnxPbFIYyCd7jGRln0tddSr7EoiPgah7eQkYyQe1uqVmuBY7NRSiaAgPALfE3WbZ2+4Vvoe2atafhI4pB0D43eogke5TSpug/wDzlwb42VyX1Lk6OL9lOIQAuY1s7Rxid4/sOsfZdVCSMtJa4EEZFpBBB5EHMFb5oh2hU+IkxgOilAvsnEG4G8scPSt6iuj2o6LQz0slSGhs0LdYPAsXNG9rueW7kleqnGWyxCdEXHdBmHoiLokYWt6BO2GB1cxyyqZL/Rj1R72rJFsOI0ZhwCClGT6nYQAcdapkaXexrnexQa6WIJfJVpVmWS3aGUuyw+jYd7YIQfPUaT7yvYcojjDQGjIAAAdBkFJXIOgGqVxYuSALid65LgTYoDmi466XKAqOjsTYqzEqF48EjhVRt4GOobqTAeUjXfbWJYvhrqaeWB2+N7meYByPrFj61t2mYNLNSYiPRhcYakj/AOachpcejJNR3ldU7tj0eLJY6xg8MgEchG4PaPAfW3L6vVXaKzbPa+5NqY5jnwZuoKWU2XYOcfoLQ6ON+FUu1DSwRNJDw0s8N8zrZZWX0bUYRzo/bTLz9E6BlTgkUMji1j4nMc4EAgazs7nLKy8Gm7HKKUa0dW94va7Ng8X5XA6rhbYbpbnjk6eZYWF2Lf3nCOdH7aZdqkpKCYExMp5AMiWMheAethkqLTdjtFLfZ1b32yOpsH2PI2GSs+hOiVNh5nbBMZXOLBJd0d2autYEN3HxO3rzOMEvpk8/o9Rcm+UetUaO0cjS19PEQeGxYPeBkqTpD2OwSAuonGJ37p5L4j0B9Jvv8ln+kuKztrarVllFppLASyACzzawvkrVo92ySxgMrI9qBltWWbJ9Zp8Lj5WVSourSlBmh21yeJIouM4HUUcmzqIyx3AnNrhza4ZOC6F1+g6HSHDMVZsrsl47CVtn3HENd94XOo0MwqNutJTwMb8pwDW57syVsWt28Ti8nl6bPMXwfnm6L9Bu0QwgM2hgp9TftPCGWOQ8V7J+ZuEam02EGpa+0y1Lc9a9rLPvo+GY9q/J+fVC/QceheEOZtGwQFmZ1wQWWG86wNsrLizQ3ByzaCCAsF7yAgsy3+LWss++h4Y9q/JjWg872YhSFm/atb9V12u9xK2/TfPD6v8AhP8AuUYVoxhjHNnpoobtvaVhDgDaxsbkA2X00ucH4fVlpBGxkzBBGTSpLblbZFpG+FbhBpn5xRSi7RzT0dG8KNVVQQDc94DujB4nn7IK2jGT3jFKGmHoUzX1kg4B1jBTj2uefUqv2OYEGiaulyaAY4ychYZyv8sgL/SVr0CYZxU4g8Z1kl4gd4pYrsgHS41n/XXF1tm6e1djpaeGI58lq10L1NksoyghoXJEQBLIiAWREQHXxCgjnikhlGsyRrmPbza4WP3qm4NSd6pKnCaw3mprR7Q+k+LfS1A55AA9WEK9KraYYbLG+PEKRpdPTgiSIb56Y5yRfSHpN6i3FZTw8oNZ4MJxHD5KeV8Mos9ji1w6jiOhFiPNdZa9p7o7HidLHiND43amt4d8kW+1vltzy37xyWQrvUXK2Oe5yra9jwWGm07rI6TubHMEWq5noePVdfW8V+pXwwLTCqoo5I6dzWtkN3XYHEHV1btPA2t7AvFRe/ShhrHU875eT19HdKqmgLzTOA1wA4OaHg6tyDbnmc+q5YHpdVUckssLhrS/GF7dcONy65HO5OfUrxkWXXF5yuphTku59q2rdNI+V9tZ7nPdYWGs43NhwzK+KIvaWDyco5C0hzSWkG4cCQ4EbiCNxVgxjT6tq4O7zua5nhudmA8lpuCTzuFXUXmUIyabXQ9KTXCPcm0yqn0YoiWbEBrQNmNazTrDxea5/nxV907ldmx1NnbZjW1b39LmvARefSh4+f7M75eSwUGnVZBSmkjLNkWvaQYwXWkvrZ/WK+dLplVR0jqJpZsXBwILAX2ebu8XrXhonpQ8fI3y8nu4bprV09M+ljLNk8PBBjBd8ICHZ+tKHTSrhpXUcZZsnB7SDGC60l9bP1leEiOqHgb5eQu7guESVc8cEQ8Tza/AD9px6AXK6QC2LRDBIsGo5K6sylc0Ettd7Wn0IWDi9zrZc7DgteouVUc9z1VXvkd7SGka2KmwakJaZm2lcPSjpGH4eQng558A6vPJXSnp2xtaxgDWtAa1o3BrRYAdAAq9odg8rdrWVYtVVRDnt37GIfFQN+iN/NxKsq4LeeWdUIiIAiIgCIiAIiIAiIgKTWsdg876hgJoJna1RG0X7tK7fOwD+6cfTA3Hxc1W+0Ts/Dga6hAcxw15I2WIsc9rHbeDvIHmFrEjA4EOAIIsQRcEHIgjiFSnQTYK4uia6bDibugbd81ITm50Q3vg4lm9u8ZLZVbKqW5HicFNYZhyLWdKuzuCuZ3zDHMJeNfUa4bGS/Fh3Nd03X5FZXU0r4nuZI0se02cxwLXA9QV3Kro2rKOZZW4Pk+SIi3GsIiIAiIgCIiAIiIAi+9FQyTvbHCxz3uyDGi5P9B1Wr6M6C02Fx99xJ7NdniAJvFEeFvlycuu7mtF18alz1NtdTm+DraAaCtpmd/xCzNQa7GPsBG0C+0kvuNtw4ee6wYTTvxSdlbO0tpYjeip3Cxkdu71K09PQadwN+K40+HzYu9s1Wx0VE0h0NE8WknIzbLVDgzi2P1nkroBZcSyyVkt0jpQgoLCJREWs9hERAEREAREQBERAcJHEWXAynNc5m3C+RjOSA5bQ5+pQZD7lLmHW6KGRnPyQFVq9GZqWR1RhTmxud4paJ9xRzO3ktt8TIflNyPELpVE2H4t+j1kbqesaPipLR1A6xP9GZnlcdArtszZdLGtH6esjEdTE2QDME5Pa7mxwzaeoWU3F5RhpPhmQaQdlVZT3dB+kR/NFpQOrOPqv5Klysc0lrgQRvaQWuHmDmFuv5ExSjA7pMKuIf4WsJEwHKOoaLn64PmujiWP0Eo1MXpH0ztwfUQ68X1KiK4t6x5K+vXSXE1klnpk/tMWBS61s9l2G1Y16KoIBG9ksdTH7N49q8qp7FKofFzxO+k18Z92sFXHV1vuaHRNdjOeaXV2f2P4kL2ER/1bfeFLOx/Ejv2Q/wBW/wBzV79xV+R59KfgpCXWj0nYnUn42eNv0GPkPv1QvUb2a4VRjXrqjID+9mjgYfIDM+0rxLV1ruelp5syeGJ73BrGlzjua1pc4+QGavGjnZLVzkOqT3dm/VNnTEdG7m+v2K34bpDSMGphFFJUHdtIodhT8PSqJbXHlrLvfm/iNYb10+wiO+koi5pI5S1DvEeoZbzUdmtk+IrBRDTJfcdWKtocMPdMNhNTVEeKOMhz/OpmPhib5+oLvUGi0ssjarE3iaZpvFTtB7nTnmxp+Mk+e71WXt4VgkFIxsdNE2Jg3tYLXPNx3uPU3XdcwketQttvLKUkuEBIc1AkOXVAw55IGHLL/wBdYMnOF5O9fRfOFpF7r6IAiIgCIiAIiIAiIgCIiAIiIAiIgChzARY5g7wcwiICvV3Z9hkztZ1NG1/7yIGnk89aMtK8+s0L2DS6Ctro7bm972rfZM1yIgKVi+kWI07y1lbM4D5bKRx90QX0wbHcQqXBr66do+Y2kaffCVCLBkudLoO2ZoM9ZXS33tNYYmH1QtYvRw/QLDYHazKaMu/eSN20n2pLlEWTB74FtylEQBERAEREAREQBERAEREB/9k="/>
          <p:cNvSpPr>
            <a:spLocks noChangeAspect="1" noChangeArrowheads="1"/>
          </p:cNvSpPr>
          <p:nvPr/>
        </p:nvSpPr>
        <p:spPr bwMode="auto">
          <a:xfrm>
            <a:off x="215900" y="-6794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69"/>
          <p:cNvSpPr txBox="1">
            <a:spLocks noChangeArrowheads="1"/>
          </p:cNvSpPr>
          <p:nvPr/>
        </p:nvSpPr>
        <p:spPr bwMode="auto">
          <a:xfrm>
            <a:off x="0" y="1192609"/>
            <a:ext cx="9159908" cy="48344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lnSpc>
                <a:spcPct val="90000"/>
              </a:lnSpc>
              <a:buFontTx/>
              <a:buChar char="•"/>
            </a:pPr>
            <a:r>
              <a:rPr lang="en-US" sz="3200" b="1" dirty="0" err="1" smtClean="0"/>
              <a:t>Hie</a:t>
            </a:r>
            <a:r>
              <a:rPr lang="en-US" sz="3200" b="1" dirty="0" smtClean="0"/>
              <a:t>-Isolde – 2013: work in the hall 170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Main rule: avoid the extension &amp; tunnel area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Use entrance at the back B.601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Hazards: Noise, dust and handling of heavy weights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Restricted use of the crane: </a:t>
            </a:r>
            <a:r>
              <a:rPr lang="de-DE" dirty="0"/>
              <a:t>Feb - May 2013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High demand of crane use:</a:t>
            </a:r>
            <a:r>
              <a:rPr lang="de-DE" dirty="0"/>
              <a:t> March – Autumn 2013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Coordination M. Kowalska, M. </a:t>
            </a:r>
            <a:r>
              <a:rPr lang="en-US" dirty="0" err="1" smtClean="0"/>
              <a:t>Pfutzner</a:t>
            </a:r>
            <a:r>
              <a:rPr lang="en-US" dirty="0" smtClean="0"/>
              <a:t>, E. Siesling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Planning on EDMS: HIE-ISOLDE integration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endParaRPr lang="en-US" sz="3600" b="1" dirty="0" smtClean="0">
              <a:solidFill>
                <a:srgbClr val="0D3A7E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b="1" dirty="0" smtClean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C37AA2-93C0-4B31-8B51-7B4DA6A9CE40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973870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2013 Co-Activities Hall 170</a:t>
            </a:r>
            <a:endParaRPr lang="en-US" sz="3600" b="1" u="sng" dirty="0">
              <a:solidFill>
                <a:srgbClr val="0D3A7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" y="893872"/>
            <a:ext cx="9019741" cy="501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6584" y="826936"/>
            <a:ext cx="2528515" cy="5086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14684" y="5947776"/>
            <a:ext cx="884185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EDMS: Projects – Accelerators - </a:t>
            </a:r>
            <a:r>
              <a:rPr lang="en-US" dirty="0" err="1" smtClean="0"/>
              <a:t>Hie</a:t>
            </a:r>
            <a:r>
              <a:rPr lang="en-US" dirty="0" smtClean="0"/>
              <a:t>-Isolde – Infrastructure &amp; Integration - Planning</a:t>
            </a:r>
          </a:p>
          <a:p>
            <a:r>
              <a:rPr lang="en-US" sz="1400" u="sng" dirty="0" smtClean="0">
                <a:solidFill>
                  <a:srgbClr val="002060"/>
                </a:solidFill>
                <a:hlinkClick r:id="rId3"/>
              </a:rPr>
              <a:t>https://edms.cern.ch/nav/P:CERN-0000072786:V0/P:CERN-0000090679:V0/TAB3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08960" y="1442798"/>
            <a:ext cx="2655736" cy="4389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50750" y="6539223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80957" y="53975"/>
            <a:ext cx="5572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Safety first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11266" name="Picture 2" descr="http://t2.gstatic.com/images?q=tbn:ANd9GcSWIJspOJUUZVqxbcK8F_49qs0bBUgSQrePp8X97EtNsrdRUO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42" y="3945835"/>
            <a:ext cx="2070398" cy="14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dsweb.cern.ch/record/801671/files/on-2004-036_carte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9" y="1899264"/>
            <a:ext cx="1867260" cy="12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8219">
            <a:off x="943807" y="3190469"/>
            <a:ext cx="1012709" cy="202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 descr="http://www.sxc.hu/pic/m/a/ay/ayla87/1401830_safety_helmet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01" y="144279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data:image/jpeg;base64,/9j/4AAQSkZJRgABAQAAAQABAAD/2wCEAAkGBhAQERISEBQWFBUVGBYVFBAUEBAQEBcUFhYVFBQWFBcXGyYeFxkkGRQVIC8gIzMpLCwsFR4xNjAqOCYrLCkBCQoKDgwOGg8PGSkkHyQtLCw0LDAsLCwpKiwpLCksLCopLCwpLCwsLCkpLCksLCwsKSkpKSwsLCksKSwsKSwsLP/AABEIALQA8AMBIgACEQEDEQH/xAAcAAEAAwADAQEAAAAAAAAAAAAAAQYHAgQFAwj/xABHEAABAwICBwQECQkJAQEAAAABAAIDBBEFIQYSEzFBUWEHFCJxMoGRoSMzUmJygpKxwRUWJDRCU3Oi0SVDRGODssLh8FQ1/8QAGQEBAQADAQAAAAAAAAAAAAAAAAQBAwUC/8QAKxEAAgIBAwMDBAIDAQAAAAAAAAECAxEEEiExQVETFGEiMlJxM4GRofAj/9oADAMBAAIRAxEAPwDcUREAREQBERAEREARdPFsYgpInTVEjY2N3ucbZ8ABvJPIZqtCvxLEf1cGgpj/AIiVgdWyDnFEcogeb7nogPexrSSkomh1TMyO/otJ8bujGDxOPkF4v52VtT+oUL9U7qisd3SPzbHYyOHqC8uetwbB3Ocbz1X7Ujnd5rCfnSOPg8svJVbGe2KsluKdrYG8/jZfafCPUFvr09lnRGqd0I9S+nA8VlF6nEGwjiykpmNt/qzax9wXm1eBYUz9bxCeU8RLikg/kic0D2LI8QxupqDeeaSTo57i31N3BdKysjoPykTvVeEa2abRYek5jjzdNVyH23RtLosfRcxp5tmq4z7dYLJEWz2EPLPPupeDaqTAcMf+qYjURngI8Te/+SUuHuXo/kXF4c6euZUDhHV0zQSP4sJafcsEsu/h2P1VObwTSR9Gvdq/ZOXuWuWg/GR6Wq8o2z88Kqn/AP0KGRjRvqKU98g83NaBI0eor3cHx+lrGa9NKyUcdRwJHRzd7T0KyjBe2SqjsKljZm8XN+Cl93hPsHmrRTPwfFniSFxp6vhJG7u1YD5jKUdDrBR2aeyvqiiFsZdGX9FTji+IYd+ut73Tj/GwR2qIxzngHpDm5nsVow7EoamNssD2yRuza9jg5p/76LQbTsoiIAiIgCIiAIiIAiIgCIiAIiIAvD0j0pbS6kUbDPUy/E0jCNd3N7zujjHF59646UaSGmDIadm2q57tggvYZelJKf2Ym7yfUF4kstPgkL6iqf3isn9OQ2EkrhuYwf3cLeA3DqVmMXJ4RhtJZZzOFxU1sQxmZsszfi22PdoCdzKaM+k/55u424KiaWdqVTVF0dPeCHdkfhnj5zh6PkPaVW9IdI6iulMs7r/JYLiNjeTB+O8rzF16NJGHMuWQW3uXEegRFCuJSUUJZASiiymyAXUXUogCB1sxw3Hj6lAUoC+6Jdq89ORHV3mi3a/9+wef7Y6HPqroMIa/9PwSVjXv8UlPcikqCN4kaPipfnix5grDl7GjOlNRh8u0hPhPpxEnZvHUcDyO8KC/SKXMOGVVahx4kbto5pRFWBzdV0U8XhnpZLCWN3X5TTwcMivauqOWw4tEytoH7GshFmvO8HeYKho9OJ3/AGF7mjGkYrGPa9hiqITqVFMTd0b+BB/aY4ZtdxC5LTTwy9NNZR7iKLJmsGSUUAqUAREQBERAEREAXm6Q47HRU755LkNsGsbm+SRxsyNg4uc4gBegXclTaIflGudUPN6Whc6OAH0JKoC003UMHgaeesUB86Vww2CbEcRIdVzAazQb6g3xUsPJo4nibkrH8ex6atndPMbuOQaPRY3g1o5D3717HaBpYa+pOofgIiWxDgflSHqbZdAFV12tLR6cdz6s519u54XQiyWUqFYTBSoS6AlFCICUUIgJRQiABSihASihEB6+jOkk1BO2aI34PjJ8L2cWn8DwK1zER3qOHFsMznjbZ0e7bw75KaT54Ny08HDkVhiuXZppeaKo2Uh+AmIDr7mP3Nf05HpbkotXRvW5dUU0W7XtfQ2nBcYirII54TdjxcXycDuc1w4OBuCOYXeVNaPybiAtlS17jl+zFW24cmygfab1VxuuMdEFSuJK5IAiIgCIiAKHFSuD0B4Gm2KyU9LqwfrFQ5tPT9JJMtbya3Wf9VVjTytjwvDYaCnNnPbs7/tbMfGvPVxNvrFe1+t4weMdBELcu81O8+bYm/z9Vk/aBjfe6+ZwN2MOyj5arCQSPN2sVVpa99nPRGi+e2P7K7dESy7hzD60lK+WRkcYu97g1rebibBX6PsVrLC80I5j4U26eiqxoQ2+I0f8Vv3ErSO1rSippRBFTvMe0D3Pe22vZuqAATu9I+5R3WWKxQh3Ka4R2uUjxoexOY+nUsHPVie77yF3W9j1JHnPVutx+JhH811m1Rj1XJ6dRM7oZpLey9l0nG+/Pqcz71n0rn1n/oxvrXSJrI0V0dg+Mna8/Oqtb3MXex3RjDPybUTUcUJ+CcWSs8ZuOTiTYrMcB0OrK5j300Yc1mRJc1l3WvqtvvNre0K69m8bpMOxKnzv4gGWzDnREWtz1mKeyGzne3hrJthLdxtxky+yWUhF0yIWUKUKAKAiBATZRZSiAiyWUogNj0WnGMYVJSyu+FjAZtL+Jrm+KnlB5gtGfzCrRodjT6ukY+QWlYXRTs+TPEdSQe0X8nBZB2YY33avjBNmTfBO5XObD9oAfWK06g/RMXni3R1sYqGDht4bRzgdSwxu9S4Wqr9OzjudSie6Ba7lcgVK4tUxuOSIiAIiIAuBdx3DmpevI0wrdhQVco3shlI+lqEN95CArGA4hscLrcRPp1D6ioaeNi4xU4+y1ixda5py3uuBUtOMrinjI+izXd72rI119DHEG/JBqpZlgIiK8kPe0CH9pUf8T/i5W3tvcNrSDjqSG3TWb/QryeyPC9rXiQjKFjn/AFneBv3uPqXw7VMS22IyAG4ia2IeYGs73uKif1ahfCKVxS/llRRRdLq0mLDo3pzV0DJI4CzVedaz262q61tZufIDflkrX2L4n+kVUbzd0rWyXO8ua52t6/hL+pZmStIxHRiLCqWnxClnJmaYz4i0xSh48TWgZ2sTzyupL4ww495FFTlnPZFa0+0fNHWysAtG8mSLlquNyB5OuPYq6trqe6aQ0gDHCOePMA5yROORBH7UZ5jpxCynHtF6uhdq1EZaL2bIPFE76Lhl6jYrNF2Vsl9yMW14e5dDykKhFUaAgUqLICUUIgJRQiA5xyFpDmmxBBB5EG4PtC27SWvD4MMxJuWzmge4jhFUAQyjyBeD9VYctawcmq0bnj4sinaPOMmRn3Bc/XxzFSK9K+WjT1x4rp4NX7angl/eRxv+2wO/Fdu9yuSXnNERAEREBx4qrdqMlsLqB8vZx/blY38VaS1VLtRH9nSH5MlO4+QnjJQHgdtstoaRnDXefssAH+5ZJdav23jwUh+dL/tZ/RZQu3o/4kc3UfeEsiFVk5sXY/RNgop6l+Wu4m/+XED+JeslxCtM0skrt8j3PP1iXfj7lseMO7lgAazeYY2XHOa2sf53LFFFpvqlOfyU3fSoxCXUorSYhci8kAXNhuFzYeQ4KEQFy7P9Dair16iCo7uYnarXgFzi+wdY2Is2xHO99yuOjWn0dU51DiTWbS5j1iAYJS0lpBBya648jwscllOG43U02t3eV8WuLO1HWvyv16716GiWicuJSujY9rA1uu97gXbzYWAzJJUdtKlmU3x2+CiuzGFFHv6f9mzqQuqKUF0G9zMy6L+rOvDjzVCWtaP6bSUM7sOxNwcGEMbU3LgAQC0SX3tIIzOY4810NP8As01AaqgGtGfE+BueqDnrxW3t+bw4ZbvNVzg1Cz+n5PU61L6of4M1UIgVxKEUogIRSiAha72TfCYdVxndryD7UTVka17saOrR1Tju2pPsiYo9Z/EUaf7yy9nU2thdCT+4jHsGr+CsYcq12Zj+yqH+C38VZXBcU6RyRQFKAKCVK4vQEBt1Xe0am18LrQN4ic8fUs//AIqyhdfEKQTRSRO3SMcw+Tmlp+9AZ52t2mw+knG7XY71SRE/fZZEtdkidVaNhpzkgjDXDiH0r9m4exhWRLs6GWa8eDnalYnkKCpQq0mNk0ydfAIzzZS/8FjYWvaTyX0dhP8Al03uLR+CyAFR6TiMv2ynUdV+iUUXCXH/AIqwmJRRdSgC7uE4zUUj9pTyGN1rEixBB4EHIhdJFhpNYZlPHKPrV1b5nuklcXvcbuec3ErStHMXxDB4o+/xuNI+wadYPkhJzAsDcD5p9XJZgCrJpDp/V10DIJtQNaQ5xa0hz3N3F2duuVs1ourc8Rwsf90Nlc1HLzyaDFopgmKPfJA/xnxPbFIYyCd7jGRln0tddSr7EoiPgah7eQkYyQe1uqVmuBY7NRSiaAgPALfE3WbZ2+4Vvoe2atafhI4pB0D43eogke5TSpug/wDzlwb42VyX1Lk6OL9lOIQAuY1s7Rxid4/sOsfZdVCSMtJa4EEZFpBBB5EHMFb5oh2hU+IkxgOilAvsnEG4G8scPSt6iuj2o6LQz0slSGhs0LdYPAsXNG9rueW7kleqnGWyxCdEXHdBmHoiLokYWt6BO2GB1cxyyqZL/Rj1R72rJFsOI0ZhwCClGT6nYQAcdapkaXexrnexQa6WIJfJVpVmWS3aGUuyw+jYd7YIQfPUaT7yvYcojjDQGjIAAAdBkFJXIOgGqVxYuSALid65LgTYoDmi466XKAqOjsTYqzEqF48EjhVRt4GOobqTAeUjXfbWJYvhrqaeWB2+N7meYByPrFj61t2mYNLNSYiPRhcYakj/AOachpcejJNR3ldU7tj0eLJY6xg8MgEchG4PaPAfW3L6vVXaKzbPa+5NqY5jnwZuoKWU2XYOcfoLQ6ON+FUu1DSwRNJDw0s8N8zrZZWX0bUYRzo/bTLz9E6BlTgkUMji1j4nMc4EAgazs7nLKy8Gm7HKKUa0dW94va7Ng8X5XA6rhbYbpbnjk6eZYWF2Lf3nCOdH7aZdqkpKCYExMp5AMiWMheAethkqLTdjtFLfZ1b32yOpsH2PI2GSs+hOiVNh5nbBMZXOLBJd0d2autYEN3HxO3rzOMEvpk8/o9Rcm+UetUaO0cjS19PEQeGxYPeBkqTpD2OwSAuonGJ37p5L4j0B9Jvv8ln+kuKztrarVllFppLASyACzzawvkrVo92ySxgMrI9qBltWWbJ9Zp8Lj5WVSourSlBmh21yeJIouM4HUUcmzqIyx3AnNrhza4ZOC6F1+g6HSHDMVZsrsl47CVtn3HENd94XOo0MwqNutJTwMb8pwDW57syVsWt28Ti8nl6bPMXwfnm6L9Bu0QwgM2hgp9TftPCGWOQ8V7J+ZuEam02EGpa+0y1Lc9a9rLPvo+GY9q/J+fVC/QceheEOZtGwQFmZ1wQWWG86wNsrLizQ3ByzaCCAsF7yAgsy3+LWss++h4Y9q/JjWg872YhSFm/atb9V12u9xK2/TfPD6v8AhP8AuUYVoxhjHNnpoobtvaVhDgDaxsbkA2X00ucH4fVlpBGxkzBBGTSpLblbZFpG+FbhBpn5xRSi7RzT0dG8KNVVQQDc94DujB4nn7IK2jGT3jFKGmHoUzX1kg4B1jBTj2uefUqv2OYEGiaulyaAY4ychYZyv8sgL/SVr0CYZxU4g8Z1kl4gd4pYrsgHS41n/XXF1tm6e1djpaeGI58lq10L1NksoyghoXJEQBLIiAWREQHXxCgjnikhlGsyRrmPbza4WP3qm4NSd6pKnCaw3mprR7Q+k+LfS1A55AA9WEK9KraYYbLG+PEKRpdPTgiSIb56Y5yRfSHpN6i3FZTw8oNZ4MJxHD5KeV8Mos9ji1w6jiOhFiPNdZa9p7o7HidLHiND43amt4d8kW+1vltzy37xyWQrvUXK2Oe5yra9jwWGm07rI6TubHMEWq5noePVdfW8V+pXwwLTCqoo5I6dzWtkN3XYHEHV1btPA2t7AvFRe/ShhrHU875eT19HdKqmgLzTOA1wA4OaHg6tyDbnmc+q5YHpdVUckssLhrS/GF7dcONy65HO5OfUrxkWXXF5yuphTku59q2rdNI+V9tZ7nPdYWGs43NhwzK+KIvaWDyco5C0hzSWkG4cCQ4EbiCNxVgxjT6tq4O7zua5nhudmA8lpuCTzuFXUXmUIyabXQ9KTXCPcm0yqn0YoiWbEBrQNmNazTrDxea5/nxV907ldmx1NnbZjW1b39LmvARefSh4+f7M75eSwUGnVZBSmkjLNkWvaQYwXWkvrZ/WK+dLplVR0jqJpZsXBwILAX2ebu8XrXhonpQ8fI3y8nu4bprV09M+ljLNk8PBBjBd8ICHZ+tKHTSrhpXUcZZsnB7SDGC60l9bP1leEiOqHgb5eQu7guESVc8cEQ8Tza/AD9px6AXK6QC2LRDBIsGo5K6sylc0Ettd7Wn0IWDi9zrZc7DgteouVUc9z1VXvkd7SGka2KmwakJaZm2lcPSjpGH4eQng558A6vPJXSnp2xtaxgDWtAa1o3BrRYAdAAq9odg8rdrWVYtVVRDnt37GIfFQN+iN/NxKsq4LeeWdUIiIAiIgCIiAIiIAiIgKTWsdg876hgJoJna1RG0X7tK7fOwD+6cfTA3Hxc1W+0Ts/Dga6hAcxw15I2WIsc9rHbeDvIHmFrEjA4EOAIIsQRcEHIgjiFSnQTYK4uia6bDibugbd81ITm50Q3vg4lm9u8ZLZVbKqW5HicFNYZhyLWdKuzuCuZ3zDHMJeNfUa4bGS/Fh3Nd03X5FZXU0r4nuZI0se02cxwLXA9QV3Kro2rKOZZW4Pk+SIi3GsIiIAiIgCIiAIiIAi+9FQyTvbHCxz3uyDGi5P9B1Wr6M6C02Fx99xJ7NdniAJvFEeFvlycuu7mtF18alz1NtdTm+DraAaCtpmd/xCzNQa7GPsBG0C+0kvuNtw4ee6wYTTvxSdlbO0tpYjeip3Cxkdu71K09PQadwN+K40+HzYu9s1Wx0VE0h0NE8WknIzbLVDgzi2P1nkroBZcSyyVkt0jpQgoLCJREWs9hERAEREAREQBERAcJHEWXAynNc5m3C+RjOSA5bQ5+pQZD7lLmHW6KGRnPyQFVq9GZqWR1RhTmxud4paJ9xRzO3ktt8TIflNyPELpVE2H4t+j1kbqesaPipLR1A6xP9GZnlcdArtszZdLGtH6esjEdTE2QDME5Pa7mxwzaeoWU3F5RhpPhmQaQdlVZT3dB+kR/NFpQOrOPqv5Klysc0lrgQRvaQWuHmDmFuv5ExSjA7pMKuIf4WsJEwHKOoaLn64PmujiWP0Eo1MXpH0ztwfUQ68X1KiK4t6x5K+vXSXE1klnpk/tMWBS61s9l2G1Y16KoIBG9ksdTH7N49q8qp7FKofFzxO+k18Z92sFXHV1vuaHRNdjOeaXV2f2P4kL2ER/1bfeFLOx/Ejv2Q/wBW/wBzV79xV+R59KfgpCXWj0nYnUn42eNv0GPkPv1QvUb2a4VRjXrqjID+9mjgYfIDM+0rxLV1ruelp5syeGJ73BrGlzjua1pc4+QGavGjnZLVzkOqT3dm/VNnTEdG7m+v2K34bpDSMGphFFJUHdtIodhT8PSqJbXHlrLvfm/iNYb10+wiO+koi5pI5S1DvEeoZbzUdmtk+IrBRDTJfcdWKtocMPdMNhNTVEeKOMhz/OpmPhib5+oLvUGi0ssjarE3iaZpvFTtB7nTnmxp+Mk+e71WXt4VgkFIxsdNE2Jg3tYLXPNx3uPU3XdcwketQttvLKUkuEBIc1AkOXVAw55IGHLL/wBdYMnOF5O9fRfOFpF7r6IAiIgCIiAIiIAiIgCIiAIiIAiIgChzARY5g7wcwiICvV3Z9hkztZ1NG1/7yIGnk89aMtK8+s0L2DS6Ctro7bm972rfZM1yIgKVi+kWI07y1lbM4D5bKRx90QX0wbHcQqXBr66do+Y2kaffCVCLBkudLoO2ZoM9ZXS33tNYYmH1QtYvRw/QLDYHazKaMu/eSN20n2pLlEWTB74FtylEQBERAEREAREQBERAEREB/9k="/>
          <p:cNvSpPr>
            <a:spLocks noChangeAspect="1" noChangeArrowheads="1"/>
          </p:cNvSpPr>
          <p:nvPr/>
        </p:nvSpPr>
        <p:spPr bwMode="auto">
          <a:xfrm>
            <a:off x="63500" y="-8318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12" descr="data:image/jpeg;base64,/9j/4AAQSkZJRgABAQAAAQABAAD/2wCEAAkGBhAQERISEBQWFBUVGBYVFBAUEBAQEBcUFhYVFBQWFBcXGyYeFxkkGRQVIC8gIzMpLCwsFR4xNjAqOCYrLCkBCQoKDgwOGg8PGSkkHyQtLCw0LDAsLCwpKiwpLCksLCopLCwpLCwsLCkpLCksLCwsKSkpKSwsLCksKSwsKSwsLP/AABEIALQA8AMBIgACEQEDEQH/xAAcAAEAAwADAQEAAAAAAAAAAAAAAQYHAgQFAwj/xABHEAABAwICBwQECQkJAQEAAAABAAIDBBEFIQYSEzFBUWEHFCJxMoGRoSMzUmJygpKxwRUWJDRCU3Oi0SVDRGODssLh8FQ1/8QAGQEBAQADAQAAAAAAAAAAAAAAAAQBAwUC/8QAKxEAAgIBAwMDBAIDAQAAAAAAAAECAxEEEiExQVETFGEiMlJxM4GRofAj/9oADAMBAAIRAxEAPwDcUREAREQBERAEREARdPFsYgpInTVEjY2N3ucbZ8ABvJPIZqtCvxLEf1cGgpj/AIiVgdWyDnFEcogeb7nogPexrSSkomh1TMyO/otJ8bujGDxOPkF4v52VtT+oUL9U7qisd3SPzbHYyOHqC8uetwbB3Ocbz1X7Ujnd5rCfnSOPg8svJVbGe2KsluKdrYG8/jZfafCPUFvr09lnRGqd0I9S+nA8VlF6nEGwjiykpmNt/qzax9wXm1eBYUz9bxCeU8RLikg/kic0D2LI8QxupqDeeaSTo57i31N3BdKysjoPykTvVeEa2abRYek5jjzdNVyH23RtLosfRcxp5tmq4z7dYLJEWz2EPLPPupeDaqTAcMf+qYjURngI8Te/+SUuHuXo/kXF4c6euZUDhHV0zQSP4sJafcsEsu/h2P1VObwTSR9Gvdq/ZOXuWuWg/GR6Wq8o2z88Kqn/AP0KGRjRvqKU98g83NaBI0eor3cHx+lrGa9NKyUcdRwJHRzd7T0KyjBe2SqjsKljZm8XN+Cl93hPsHmrRTPwfFniSFxp6vhJG7u1YD5jKUdDrBR2aeyvqiiFsZdGX9FTji+IYd+ut73Tj/GwR2qIxzngHpDm5nsVow7EoamNssD2yRuza9jg5p/76LQbTsoiIAiIgCIiAIiIAiIgCIiAIiIAvD0j0pbS6kUbDPUy/E0jCNd3N7zujjHF59646UaSGmDIadm2q57tggvYZelJKf2Ym7yfUF4kstPgkL6iqf3isn9OQ2EkrhuYwf3cLeA3DqVmMXJ4RhtJZZzOFxU1sQxmZsszfi22PdoCdzKaM+k/55u424KiaWdqVTVF0dPeCHdkfhnj5zh6PkPaVW9IdI6iulMs7r/JYLiNjeTB+O8rzF16NJGHMuWQW3uXEegRFCuJSUUJZASiiymyAXUXUogCB1sxw3Hj6lAUoC+6Jdq89ORHV3mi3a/9+wef7Y6HPqroMIa/9PwSVjXv8UlPcikqCN4kaPipfnix5grDl7GjOlNRh8u0hPhPpxEnZvHUcDyO8KC/SKXMOGVVahx4kbto5pRFWBzdV0U8XhnpZLCWN3X5TTwcMivauqOWw4tEytoH7GshFmvO8HeYKho9OJ3/AGF7mjGkYrGPa9hiqITqVFMTd0b+BB/aY4ZtdxC5LTTwy9NNZR7iKLJmsGSUUAqUAREQBERAEREAXm6Q47HRU755LkNsGsbm+SRxsyNg4uc4gBegXclTaIflGudUPN6Whc6OAH0JKoC003UMHgaeesUB86Vww2CbEcRIdVzAazQb6g3xUsPJo4nibkrH8ex6atndPMbuOQaPRY3g1o5D3717HaBpYa+pOofgIiWxDgflSHqbZdAFV12tLR6cdz6s519u54XQiyWUqFYTBSoS6AlFCICUUIgJRQiABSihASihEB6+jOkk1BO2aI34PjJ8L2cWn8DwK1zER3qOHFsMznjbZ0e7bw75KaT54Ny08HDkVhiuXZppeaKo2Uh+AmIDr7mP3Nf05HpbkotXRvW5dUU0W7XtfQ2nBcYirII54TdjxcXycDuc1w4OBuCOYXeVNaPybiAtlS17jl+zFW24cmygfab1VxuuMdEFSuJK5IAiIgCIiAKHFSuD0B4Gm2KyU9LqwfrFQ5tPT9JJMtbya3Wf9VVjTytjwvDYaCnNnPbs7/tbMfGvPVxNvrFe1+t4weMdBELcu81O8+bYm/z9Vk/aBjfe6+ZwN2MOyj5arCQSPN2sVVpa99nPRGi+e2P7K7dESy7hzD60lK+WRkcYu97g1rebibBX6PsVrLC80I5j4U26eiqxoQ2+I0f8Vv3ErSO1rSippRBFTvMe0D3Pe22vZuqAATu9I+5R3WWKxQh3Ka4R2uUjxoexOY+nUsHPVie77yF3W9j1JHnPVutx+JhH811m1Rj1XJ6dRM7oZpLey9l0nG+/Pqcz71n0rn1n/oxvrXSJrI0V0dg+Mna8/Oqtb3MXex3RjDPybUTUcUJ+CcWSs8ZuOTiTYrMcB0OrK5j300Yc1mRJc1l3WvqtvvNre0K69m8bpMOxKnzv4gGWzDnREWtz1mKeyGzne3hrJthLdxtxky+yWUhF0yIWUKUKAKAiBATZRZSiAiyWUogNj0WnGMYVJSyu+FjAZtL+Jrm+KnlB5gtGfzCrRodjT6ukY+QWlYXRTs+TPEdSQe0X8nBZB2YY33avjBNmTfBO5XObD9oAfWK06g/RMXni3R1sYqGDht4bRzgdSwxu9S4Wqr9OzjudSie6Ba7lcgVK4tUxuOSIiAIiIAuBdx3DmpevI0wrdhQVco3shlI+lqEN95CArGA4hscLrcRPp1D6ioaeNi4xU4+y1ixda5py3uuBUtOMrinjI+izXd72rI119DHEG/JBqpZlgIiK8kPe0CH9pUf8T/i5W3tvcNrSDjqSG3TWb/QryeyPC9rXiQjKFjn/AFneBv3uPqXw7VMS22IyAG4ia2IeYGs73uKif1ahfCKVxS/llRRRdLq0mLDo3pzV0DJI4CzVedaz262q61tZufIDflkrX2L4n+kVUbzd0rWyXO8ua52t6/hL+pZmStIxHRiLCqWnxClnJmaYz4i0xSh48TWgZ2sTzyupL4ww495FFTlnPZFa0+0fNHWysAtG8mSLlquNyB5OuPYq6trqe6aQ0gDHCOePMA5yROORBH7UZ5jpxCynHtF6uhdq1EZaL2bIPFE76Lhl6jYrNF2Vsl9yMW14e5dDykKhFUaAgUqLICUUIgJRQiA5xyFpDmmxBBB5EG4PtC27SWvD4MMxJuWzmge4jhFUAQyjyBeD9VYctawcmq0bnj4sinaPOMmRn3Bc/XxzFSK9K+WjT1x4rp4NX7angl/eRxv+2wO/Fdu9yuSXnNERAEREBx4qrdqMlsLqB8vZx/blY38VaS1VLtRH9nSH5MlO4+QnjJQHgdtstoaRnDXefssAH+5ZJdav23jwUh+dL/tZ/RZQu3o/4kc3UfeEsiFVk5sXY/RNgop6l+Wu4m/+XED+JeslxCtM0skrt8j3PP1iXfj7lseMO7lgAazeYY2XHOa2sf53LFFFpvqlOfyU3fSoxCXUorSYhci8kAXNhuFzYeQ4KEQFy7P9Dair16iCo7uYnarXgFzi+wdY2Is2xHO99yuOjWn0dU51DiTWbS5j1iAYJS0lpBBya648jwscllOG43U02t3eV8WuLO1HWvyv16716GiWicuJSujY9rA1uu97gXbzYWAzJJUdtKlmU3x2+CiuzGFFHv6f9mzqQuqKUF0G9zMy6L+rOvDjzVCWtaP6bSUM7sOxNwcGEMbU3LgAQC0SX3tIIzOY4810NP8As01AaqgGtGfE+BueqDnrxW3t+bw4ZbvNVzg1Cz+n5PU61L6of4M1UIgVxKEUogIRSiAha72TfCYdVxndryD7UTVka17saOrR1Tju2pPsiYo9Z/EUaf7yy9nU2thdCT+4jHsGr+CsYcq12Zj+yqH+C38VZXBcU6RyRQFKAKCVK4vQEBt1Xe0am18LrQN4ic8fUs//AIqyhdfEKQTRSRO3SMcw+Tmlp+9AZ52t2mw+knG7XY71SRE/fZZEtdkidVaNhpzkgjDXDiH0r9m4exhWRLs6GWa8eDnalYnkKCpQq0mNk0ydfAIzzZS/8FjYWvaTyX0dhP8Al03uLR+CyAFR6TiMv2ynUdV+iUUXCXH/AIqwmJRRdSgC7uE4zUUj9pTyGN1rEixBB4EHIhdJFhpNYZlPHKPrV1b5nuklcXvcbuec3ErStHMXxDB4o+/xuNI+wadYPkhJzAsDcD5p9XJZgCrJpDp/V10DIJtQNaQ5xa0hz3N3F2duuVs1ourc8Rwsf90Nlc1HLzyaDFopgmKPfJA/xnxPbFIYyCd7jGRln0tddSr7EoiPgah7eQkYyQe1uqVmuBY7NRSiaAgPALfE3WbZ2+4Vvoe2atafhI4pB0D43eogke5TSpug/wDzlwb42VyX1Lk6OL9lOIQAuY1s7Rxid4/sOsfZdVCSMtJa4EEZFpBBB5EHMFb5oh2hU+IkxgOilAvsnEG4G8scPSt6iuj2o6LQz0slSGhs0LdYPAsXNG9rueW7kleqnGWyxCdEXHdBmHoiLokYWt6BO2GB1cxyyqZL/Rj1R72rJFsOI0ZhwCClGT6nYQAcdapkaXexrnexQa6WIJfJVpVmWS3aGUuyw+jYd7YIQfPUaT7yvYcojjDQGjIAAAdBkFJXIOgGqVxYuSALid65LgTYoDmi466XKAqOjsTYqzEqF48EjhVRt4GOobqTAeUjXfbWJYvhrqaeWB2+N7meYByPrFj61t2mYNLNSYiPRhcYakj/AOachpcejJNR3ldU7tj0eLJY6xg8MgEchG4PaPAfW3L6vVXaKzbPa+5NqY5jnwZuoKWU2XYOcfoLQ6ON+FUu1DSwRNJDw0s8N8zrZZWX0bUYRzo/bTLz9E6BlTgkUMji1j4nMc4EAgazs7nLKy8Gm7HKKUa0dW94va7Ng8X5XA6rhbYbpbnjk6eZYWF2Lf3nCOdH7aZdqkpKCYExMp5AMiWMheAethkqLTdjtFLfZ1b32yOpsH2PI2GSs+hOiVNh5nbBMZXOLBJd0d2autYEN3HxO3rzOMEvpk8/o9Rcm+UetUaO0cjS19PEQeGxYPeBkqTpD2OwSAuonGJ37p5L4j0B9Jvv8ln+kuKztrarVllFppLASyACzzawvkrVo92ySxgMrI9qBltWWbJ9Zp8Lj5WVSourSlBmh21yeJIouM4HUUcmzqIyx3AnNrhza4ZOC6F1+g6HSHDMVZsrsl47CVtn3HENd94XOo0MwqNutJTwMb8pwDW57syVsWt28Ti8nl6bPMXwfnm6L9Bu0QwgM2hgp9TftPCGWOQ8V7J+ZuEam02EGpa+0y1Lc9a9rLPvo+GY9q/J+fVC/QceheEOZtGwQFmZ1wQWWG86wNsrLizQ3ByzaCCAsF7yAgsy3+LWss++h4Y9q/JjWg872YhSFm/atb9V12u9xK2/TfPD6v8AhP8AuUYVoxhjHNnpoobtvaVhDgDaxsbkA2X00ucH4fVlpBGxkzBBGTSpLblbZFpG+FbhBpn5xRSi7RzT0dG8KNVVQQDc94DujB4nn7IK2jGT3jFKGmHoUzX1kg4B1jBTj2uefUqv2OYEGiaulyaAY4ychYZyv8sgL/SVr0CYZxU4g8Z1kl4gd4pYrsgHS41n/XXF1tm6e1djpaeGI58lq10L1NksoyghoXJEQBLIiAWREQHXxCgjnikhlGsyRrmPbza4WP3qm4NSd6pKnCaw3mprR7Q+k+LfS1A55AA9WEK9KraYYbLG+PEKRpdPTgiSIb56Y5yRfSHpN6i3FZTw8oNZ4MJxHD5KeV8Mos9ji1w6jiOhFiPNdZa9p7o7HidLHiND43amt4d8kW+1vltzy37xyWQrvUXK2Oe5yra9jwWGm07rI6TubHMEWq5noePVdfW8V+pXwwLTCqoo5I6dzWtkN3XYHEHV1btPA2t7AvFRe/ShhrHU875eT19HdKqmgLzTOA1wA4OaHg6tyDbnmc+q5YHpdVUckssLhrS/GF7dcONy65HO5OfUrxkWXXF5yuphTku59q2rdNI+V9tZ7nPdYWGs43NhwzK+KIvaWDyco5C0hzSWkG4cCQ4EbiCNxVgxjT6tq4O7zua5nhudmA8lpuCTzuFXUXmUIyabXQ9KTXCPcm0yqn0YoiWbEBrQNmNazTrDxea5/nxV907ldmx1NnbZjW1b39LmvARefSh4+f7M75eSwUGnVZBSmkjLNkWvaQYwXWkvrZ/WK+dLplVR0jqJpZsXBwILAX2ebu8XrXhonpQ8fI3y8nu4bprV09M+ljLNk8PBBjBd8ICHZ+tKHTSrhpXUcZZsnB7SDGC60l9bP1leEiOqHgb5eQu7guESVc8cEQ8Tza/AD9px6AXK6QC2LRDBIsGo5K6sylc0Ettd7Wn0IWDi9zrZc7DgteouVUc9z1VXvkd7SGka2KmwakJaZm2lcPSjpGH4eQng558A6vPJXSnp2xtaxgDWtAa1o3BrRYAdAAq9odg8rdrWVYtVVRDnt37GIfFQN+iN/NxKsq4LeeWdUIiIAiIgCIiAIiIAiIgKTWsdg876hgJoJna1RG0X7tK7fOwD+6cfTA3Hxc1W+0Ts/Dga6hAcxw15I2WIsc9rHbeDvIHmFrEjA4EOAIIsQRcEHIgjiFSnQTYK4uia6bDibugbd81ITm50Q3vg4lm9u8ZLZVbKqW5HicFNYZhyLWdKuzuCuZ3zDHMJeNfUa4bGS/Fh3Nd03X5FZXU0r4nuZI0se02cxwLXA9QV3Kro2rKOZZW4Pk+SIi3GsIiIAiIgCIiAIiIAi+9FQyTvbHCxz3uyDGi5P9B1Wr6M6C02Fx99xJ7NdniAJvFEeFvlycuu7mtF18alz1NtdTm+DraAaCtpmd/xCzNQa7GPsBG0C+0kvuNtw4ee6wYTTvxSdlbO0tpYjeip3Cxkdu71K09PQadwN+K40+HzYu9s1Wx0VE0h0NE8WknIzbLVDgzi2P1nkroBZcSyyVkt0jpQgoLCJREWs9hERAEREAREQBERAcJHEWXAynNc5m3C+RjOSA5bQ5+pQZD7lLmHW6KGRnPyQFVq9GZqWR1RhTmxud4paJ9xRzO3ktt8TIflNyPELpVE2H4t+j1kbqesaPipLR1A6xP9GZnlcdArtszZdLGtH6esjEdTE2QDME5Pa7mxwzaeoWU3F5RhpPhmQaQdlVZT3dB+kR/NFpQOrOPqv5Klysc0lrgQRvaQWuHmDmFuv5ExSjA7pMKuIf4WsJEwHKOoaLn64PmujiWP0Eo1MXpH0ztwfUQ68X1KiK4t6x5K+vXSXE1klnpk/tMWBS61s9l2G1Y16KoIBG9ksdTH7N49q8qp7FKofFzxO+k18Z92sFXHV1vuaHRNdjOeaXV2f2P4kL2ER/1bfeFLOx/Ejv2Q/wBW/wBzV79xV+R59KfgpCXWj0nYnUn42eNv0GPkPv1QvUb2a4VRjXrqjID+9mjgYfIDM+0rxLV1ruelp5syeGJ73BrGlzjua1pc4+QGavGjnZLVzkOqT3dm/VNnTEdG7m+v2K34bpDSMGphFFJUHdtIodhT8PSqJbXHlrLvfm/iNYb10+wiO+koi5pI5S1DvEeoZbzUdmtk+IrBRDTJfcdWKtocMPdMNhNTVEeKOMhz/OpmPhib5+oLvUGi0ssjarE3iaZpvFTtB7nTnmxp+Mk+e71WXt4VgkFIxsdNE2Jg3tYLXPNx3uPU3XdcwketQttvLKUkuEBIc1AkOXVAw55IGHLL/wBdYMnOF5O9fRfOFpF7r6IAiIgCIiAIiIAiIgCIiAIiIAiIgChzARY5g7wcwiICvV3Z9hkztZ1NG1/7yIGnk89aMtK8+s0L2DS6Ctro7bm972rfZM1yIgKVi+kWI07y1lbM4D5bKRx90QX0wbHcQqXBr66do+Y2kaffCVCLBkudLoO2ZoM9ZXS33tNYYmH1QtYvRw/QLDYHazKaMu/eSN20n2pLlEWTB74FtylEQBERAEREAREQBERAEREB/9k="/>
          <p:cNvSpPr>
            <a:spLocks noChangeAspect="1" noChangeArrowheads="1"/>
          </p:cNvSpPr>
          <p:nvPr/>
        </p:nvSpPr>
        <p:spPr bwMode="auto">
          <a:xfrm>
            <a:off x="215900" y="-6794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78" name="Picture 14" descr="http://www.labelident.com/images/product_images/info_images/4865_0_Sicherheitsschuhe_benutz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42" y="1562525"/>
            <a:ext cx="2368605" cy="17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images.beatsons.co.uk/images/products/zoom/1350491995-87709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62" y="3511891"/>
            <a:ext cx="2320257" cy="23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therogersrevue.files.wordpress.com/2012/11/mrbe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4" y="1962873"/>
            <a:ext cx="764614" cy="8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64389" y="1899264"/>
            <a:ext cx="1867260" cy="1230195"/>
          </a:xfrm>
          <a:prstGeom prst="roundRect">
            <a:avLst>
              <a:gd name="adj" fmla="val 697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219228" y="1442797"/>
            <a:ext cx="2655736" cy="4389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22639" y="1439782"/>
            <a:ext cx="2513720" cy="4389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3501" y="5922001"/>
            <a:ext cx="8968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Stay away from the work areas &amp; Use entrance B.601  </a:t>
            </a:r>
            <a:endParaRPr lang="en-US" sz="2800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0" y="7709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For all users and staff entering the ISOLDE hall </a:t>
            </a:r>
            <a:endParaRPr lang="en-US" sz="2800" dirty="0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575704" y="3250281"/>
            <a:ext cx="690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+</a:t>
            </a:r>
            <a:endParaRPr lang="en-US" sz="2800" dirty="0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642698" y="3257755"/>
            <a:ext cx="690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+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9F57BB8-BBA9-4132-A9EC-998B9D7EEC52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311399" y="53975"/>
            <a:ext cx="5767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HIE ISOLDE integration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6" name="Rectangle 69"/>
          <p:cNvSpPr txBox="1">
            <a:spLocks noChangeArrowheads="1"/>
          </p:cNvSpPr>
          <p:nvPr/>
        </p:nvSpPr>
        <p:spPr bwMode="auto">
          <a:xfrm>
            <a:off x="828675" y="760548"/>
            <a:ext cx="8239125" cy="53049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GS/SE	: DANIEL PARCHET, ELISEO PEREZ-DUENAS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EN/MEF	: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STEPHANE MARIDOR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fr-FR" kern="0" dirty="0" smtClean="0"/>
              <a:t>ELEFTHERIOS ZOGRAFOS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BE/ABP	: FREDERIK WENANDER             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BE/OP	: DIDIER VOULOT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PH/SME	: YORICK BLUMENFELD, MARIA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BORGE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EN/HDO	: YACINE KADI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BE/RF	: MATTEO PASINI, MATTHEW FRASER, DANIEL VALUCH, 		   WALTER VENTURINI, LUCA ARNAUDON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EN/CV	: PAUL PEPINSTER, BENOIT LACARELLE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EN/EL	: RENE NECCA,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JEAN-CLAUDE GUILLAUME, GEORGI 		   GEORGIEV, JEAN-PIERRE BILLON-GRAND</a:t>
            </a:r>
            <a:r>
              <a:rPr lang="de-DE" dirty="0" smtClean="0"/>
              <a:t> EN/EL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TE/CRG	: NICOLAS DELRUELLE, JOS METSELAAR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EN/STI	: RICHARD CATHERALL, ANA-PAULA BERNARDES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GS/DI	: CYRILLE BEDEL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TE/MSC	: JEAN-PHILIPE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TOCK,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YANN LECLERCQ, </a:t>
            </a:r>
            <a:r>
              <a:rPr lang="fr-FR" kern="0" dirty="0" smtClean="0">
                <a:latin typeface="+mn-lt"/>
              </a:rPr>
              <a:t/>
            </a:r>
            <a:br>
              <a:rPr lang="fr-FR" kern="0" dirty="0" smtClean="0">
                <a:latin typeface="+mn-lt"/>
              </a:rPr>
            </a:br>
            <a:r>
              <a:rPr lang="fr-FR" kern="0" dirty="0" smtClean="0">
                <a:latin typeface="+mn-lt"/>
              </a:rPr>
              <a:t>		  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LLOYD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WILLIAMS</a:t>
            </a:r>
            <a:r>
              <a:rPr lang="fr-FR" kern="0" noProof="0" dirty="0" smtClean="0">
                <a:latin typeface="+mn-lt"/>
              </a:rPr>
              <a:t>,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ARNAUD BOUZOUD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kern="0" dirty="0" smtClean="0">
                <a:latin typeface="+mn-lt"/>
              </a:rPr>
              <a:t>DSG/RP	: JOACHIM VOLLAIRE, SANDRA GIRON</a:t>
            </a:r>
            <a:endParaRPr kumimoji="0" lang="fr-FR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kern="0" dirty="0" smtClean="0">
                <a:latin typeface="+mn-lt"/>
              </a:rPr>
              <a:t>TE/ABT	: BRENNAN GODDARD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D3A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D3A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D3A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D3A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D3A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74603" y="6531272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68525" y="2530475"/>
            <a:ext cx="487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Thank you for your attention</a:t>
            </a:r>
            <a:endParaRPr lang="en-US" sz="3600" b="1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C37AA2-93C0-4B31-8B51-7B4DA6A9CE40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" y="766887"/>
            <a:ext cx="8921363" cy="586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73870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2013 Co-Activities Hall 170</a:t>
            </a:r>
            <a:endParaRPr lang="en-US" sz="3600" b="1" u="sng" dirty="0">
              <a:solidFill>
                <a:srgbClr val="0D3A7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8046" y="735084"/>
            <a:ext cx="2377439" cy="58406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08/05/2012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1BA39-F636-4DFE-B878-05FB76132C54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395"/>
            <a:ext cx="9136048" cy="217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09390" y="825251"/>
            <a:ext cx="5759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dirty="0" smtClean="0"/>
              <a:t>Safety systems</a:t>
            </a:r>
            <a:endParaRPr lang="en-US" sz="36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7952" y="5612348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dirty="0" smtClean="0"/>
              <a:t>Ana-Paula Bernardes EN/STI: All HIE Isolde relate safety issues 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937760" y="1566394"/>
            <a:ext cx="2647784" cy="2178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73870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2013 Co-Activities Hall 170</a:t>
            </a:r>
            <a:endParaRPr lang="en-US" sz="3600" b="1" u="sng" dirty="0">
              <a:solidFill>
                <a:srgbClr val="0D3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84CEEE-74AD-4D6F-A73C-1D21CA04459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90320" y="53975"/>
            <a:ext cx="6458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Preparations – until March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3076" name="Rectangle 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16" y="842765"/>
            <a:ext cx="9096292" cy="48344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Emptying the extension &amp; work zones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Water cut as of 15 Feb – dismantling existing water </a:t>
            </a:r>
            <a:r>
              <a:rPr lang="de-DE" dirty="0" smtClean="0"/>
              <a:t>station B197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Electrical installation activities - transformers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Dismounting existing REX </a:t>
            </a:r>
            <a:r>
              <a:rPr lang="en-US" dirty="0" err="1" smtClean="0"/>
              <a:t>beamlines</a:t>
            </a:r>
            <a:endParaRPr lang="en-US" dirty="0" smtClean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u="sng" dirty="0" smtClean="0"/>
              <a:t>Implications for the users: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Clearing the areas: storage and removal (M. Kowalska, M, </a:t>
            </a:r>
            <a:r>
              <a:rPr lang="en-US" dirty="0" err="1" smtClean="0"/>
              <a:t>Pfutzner</a:t>
            </a:r>
            <a:r>
              <a:rPr lang="en-US" dirty="0" smtClean="0"/>
              <a:t>, J. Thiboud &amp; users)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 cooling water available till end Summer 2013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 power-cuts foreseen (if -  then info in time)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High activity around the REX lines as of 15 Feb</a:t>
            </a:r>
          </a:p>
        </p:txBody>
      </p:sp>
    </p:spTree>
    <p:extLst>
      <p:ext uri="{BB962C8B-B14F-4D97-AF65-F5344CB8AC3E}">
        <p14:creationId xmlns:p14="http://schemas.microsoft.com/office/powerpoint/2010/main" val="7735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Emptying the hall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7" y="874643"/>
            <a:ext cx="7437421" cy="496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 rot="216427">
            <a:off x="863740" y="1908313"/>
            <a:ext cx="6014137" cy="2393343"/>
          </a:xfrm>
          <a:custGeom>
            <a:avLst/>
            <a:gdLst>
              <a:gd name="connsiteX0" fmla="*/ 1637968 w 5923721"/>
              <a:gd name="connsiteY0" fmla="*/ 2433099 h 2433099"/>
              <a:gd name="connsiteX1" fmla="*/ 79513 w 5923721"/>
              <a:gd name="connsiteY1" fmla="*/ 2321781 h 2433099"/>
              <a:gd name="connsiteX2" fmla="*/ 0 w 5923721"/>
              <a:gd name="connsiteY2" fmla="*/ 1121134 h 2433099"/>
              <a:gd name="connsiteX3" fmla="*/ 1677725 w 5923721"/>
              <a:gd name="connsiteY3" fmla="*/ 270344 h 2433099"/>
              <a:gd name="connsiteX4" fmla="*/ 5486400 w 5923721"/>
              <a:gd name="connsiteY4" fmla="*/ 0 h 2433099"/>
              <a:gd name="connsiteX5" fmla="*/ 5923721 w 5923721"/>
              <a:gd name="connsiteY5" fmla="*/ 159026 h 2433099"/>
              <a:gd name="connsiteX6" fmla="*/ 5915770 w 5923721"/>
              <a:gd name="connsiteY6" fmla="*/ 922351 h 2433099"/>
              <a:gd name="connsiteX7" fmla="*/ 4150580 w 5923721"/>
              <a:gd name="connsiteY7" fmla="*/ 1375576 h 2433099"/>
              <a:gd name="connsiteX8" fmla="*/ 1637968 w 5923721"/>
              <a:gd name="connsiteY8" fmla="*/ 2433099 h 243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3721" h="2433099">
                <a:moveTo>
                  <a:pt x="1637968" y="2433099"/>
                </a:moveTo>
                <a:lnTo>
                  <a:pt x="79513" y="2321781"/>
                </a:lnTo>
                <a:lnTo>
                  <a:pt x="0" y="1121134"/>
                </a:lnTo>
                <a:lnTo>
                  <a:pt x="1677725" y="270344"/>
                </a:lnTo>
                <a:lnTo>
                  <a:pt x="5486400" y="0"/>
                </a:lnTo>
                <a:lnTo>
                  <a:pt x="5923721" y="159026"/>
                </a:lnTo>
                <a:cubicBezTo>
                  <a:pt x="5921071" y="413468"/>
                  <a:pt x="5918420" y="667909"/>
                  <a:pt x="5915770" y="922351"/>
                </a:cubicBezTo>
                <a:lnTo>
                  <a:pt x="4150580" y="1375576"/>
                </a:lnTo>
                <a:lnTo>
                  <a:pt x="1637968" y="243309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223468" y="2688866"/>
            <a:ext cx="3640372" cy="3204115"/>
            <a:chOff x="4223468" y="2688866"/>
            <a:chExt cx="3640372" cy="3204115"/>
          </a:xfrm>
        </p:grpSpPr>
        <p:sp>
          <p:nvSpPr>
            <p:cNvPr id="6" name="Oval 5"/>
            <p:cNvSpPr/>
            <p:nvPr/>
          </p:nvSpPr>
          <p:spPr>
            <a:xfrm>
              <a:off x="6376946" y="3061252"/>
              <a:ext cx="1486894" cy="10972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280991" y="2688866"/>
              <a:ext cx="1486894" cy="10972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4223468" y="4024683"/>
              <a:ext cx="2614653" cy="186829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76250" y="5987009"/>
            <a:ext cx="8058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Extension to be empty by March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06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9542" y="53975"/>
            <a:ext cx="5641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Emptying the hall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41083" y="5987009"/>
            <a:ext cx="8058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Situation today: Many thanks to all !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36" y="904264"/>
            <a:ext cx="7426519" cy="495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2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13741</TotalTime>
  <Words>743</Words>
  <Application>Microsoft Office PowerPoint</Application>
  <PresentationFormat>On-screen Show (4:3)</PresentationFormat>
  <Paragraphs>211</Paragraphs>
  <Slides>42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</dc:creator>
  <cp:lastModifiedBy>Jenny Weterings</cp:lastModifiedBy>
  <cp:revision>737</cp:revision>
  <dcterms:created xsi:type="dcterms:W3CDTF">2008-02-17T05:14:18Z</dcterms:created>
  <dcterms:modified xsi:type="dcterms:W3CDTF">2013-04-08T12:03:32Z</dcterms:modified>
</cp:coreProperties>
</file>