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8" r:id="rId2"/>
    <p:sldId id="513" r:id="rId3"/>
    <p:sldId id="429" r:id="rId4"/>
    <p:sldId id="435" r:id="rId5"/>
    <p:sldId id="599" r:id="rId6"/>
    <p:sldId id="601" r:id="rId7"/>
    <p:sldId id="604" r:id="rId8"/>
    <p:sldId id="602" r:id="rId9"/>
    <p:sldId id="321" r:id="rId10"/>
    <p:sldId id="609" r:id="rId11"/>
    <p:sldId id="436" r:id="rId12"/>
    <p:sldId id="495" r:id="rId13"/>
    <p:sldId id="506" r:id="rId14"/>
    <p:sldId id="610" r:id="rId15"/>
    <p:sldId id="626" r:id="rId16"/>
    <p:sldId id="339" r:id="rId17"/>
    <p:sldId id="438" r:id="rId18"/>
    <p:sldId id="457" r:id="rId19"/>
    <p:sldId id="437" r:id="rId20"/>
    <p:sldId id="460" r:id="rId21"/>
    <p:sldId id="439" r:id="rId22"/>
    <p:sldId id="334" r:id="rId23"/>
    <p:sldId id="564" r:id="rId24"/>
    <p:sldId id="510" r:id="rId25"/>
    <p:sldId id="565" r:id="rId26"/>
    <p:sldId id="566" r:id="rId27"/>
    <p:sldId id="567" r:id="rId28"/>
    <p:sldId id="459" r:id="rId29"/>
    <p:sldId id="462" r:id="rId30"/>
    <p:sldId id="591" r:id="rId31"/>
    <p:sldId id="617" r:id="rId32"/>
    <p:sldId id="380" r:id="rId33"/>
    <p:sldId id="441" r:id="rId34"/>
    <p:sldId id="613" r:id="rId35"/>
    <p:sldId id="611" r:id="rId36"/>
    <p:sldId id="612" r:id="rId37"/>
    <p:sldId id="568" r:id="rId38"/>
    <p:sldId id="570" r:id="rId39"/>
    <p:sldId id="571" r:id="rId40"/>
    <p:sldId id="572" r:id="rId41"/>
    <p:sldId id="573" r:id="rId42"/>
    <p:sldId id="581" r:id="rId43"/>
    <p:sldId id="614" r:id="rId44"/>
    <p:sldId id="579" r:id="rId45"/>
    <p:sldId id="627" r:id="rId46"/>
    <p:sldId id="631" r:id="rId47"/>
    <p:sldId id="633" r:id="rId48"/>
    <p:sldId id="654" r:id="rId49"/>
    <p:sldId id="660" r:id="rId50"/>
    <p:sldId id="663" r:id="rId51"/>
    <p:sldId id="618" r:id="rId52"/>
    <p:sldId id="619" r:id="rId53"/>
    <p:sldId id="620" r:id="rId54"/>
    <p:sldId id="621" r:id="rId55"/>
    <p:sldId id="622" r:id="rId56"/>
    <p:sldId id="623" r:id="rId57"/>
    <p:sldId id="624" r:id="rId58"/>
    <p:sldId id="625" r:id="rId59"/>
    <p:sldId id="392" r:id="rId60"/>
    <p:sldId id="584" r:id="rId61"/>
    <p:sldId id="664" r:id="rId62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FF00"/>
    <a:srgbClr val="FC1A02"/>
    <a:srgbClr val="FF0000"/>
    <a:srgbClr val="EBBBB3"/>
    <a:srgbClr val="FFFF00"/>
    <a:srgbClr val="3D6F5C"/>
    <a:srgbClr val="BFDFCB"/>
    <a:srgbClr val="BBE0E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95" autoAdjust="0"/>
  </p:normalViewPr>
  <p:slideViewPr>
    <p:cSldViewPr snapToGrid="0">
      <p:cViewPr>
        <p:scale>
          <a:sx n="99" d="100"/>
          <a:sy n="99" d="100"/>
        </p:scale>
        <p:origin x="-324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-3798" y="-12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5F3564-12DF-409A-9828-65DCB00CD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41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5BE323-740B-4B12-8D90-9A82A1657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0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7F9EF-DB22-4647-A133-35EEC386215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ACEF8-EBE5-4AED-A1B9-D5647D10FAB7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BE323-740B-4B12-8D90-9A82A1657B9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BE323-740B-4B12-8D90-9A82A1657B9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BE323-740B-4B12-8D90-9A82A1657B9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BE323-740B-4B12-8D90-9A82A1657B9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BE323-740B-4B12-8D90-9A82A1657B9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ACEF8-EBE5-4AED-A1B9-D5647D10FAB7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522CA-6AB7-4D61-AD02-5D65562F608D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D3A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368E-A5FD-4A5F-A34A-7B8A3F4CA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9B5D-7446-4A32-A676-D9E3FFD58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F6C2E-CFA2-4DA2-A087-0AEE88D79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236D-A906-4AE0-ADE4-3EEEB391F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8084-F61F-4899-89E2-DA5C1E670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0376A-691E-476D-A5B5-C0B08B199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6DDDA0-639D-44B0-AE59-2A0407FB53E7}" type="datetime1">
              <a:rPr lang="fr-FR" smtClean="0"/>
              <a:t>04/04/2013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27F3-B5B0-4DC2-A117-5D43A5CBE2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96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2F80-9D99-4E5A-92A8-1D4A1ABFD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7177-C5A7-4C00-B7C5-5C4AB60B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A069-060B-4C20-B5A8-DDB26211A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7CE87-71CA-4040-9603-C58D48C8F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3494B-99B0-4C4F-9600-2F84B144F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4E07E-2CB6-4075-84A1-047B4A794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DBCE2-4A6A-4CFC-9695-515BBF455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30FDF-E56E-44EC-8EB5-915B847C7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D3A7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-1" y="6553200"/>
            <a:ext cx="68473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400" baseline="0" dirty="0" smtClean="0">
                <a:solidFill>
                  <a:schemeClr val="bg1"/>
                </a:solidFill>
              </a:rPr>
              <a:t>Hie Isolde 2nd Mngm, 29 June</a:t>
            </a:r>
            <a:r>
              <a:rPr lang="de-DE" sz="1400" dirty="0" smtClean="0">
                <a:solidFill>
                  <a:schemeClr val="bg1"/>
                </a:solidFill>
              </a:rPr>
              <a:t> 2012    </a:t>
            </a:r>
            <a:r>
              <a:rPr lang="de-DE" sz="1400" baseline="0" dirty="0" smtClean="0">
                <a:solidFill>
                  <a:schemeClr val="bg1"/>
                </a:solidFill>
              </a:rPr>
              <a:t> </a:t>
            </a:r>
            <a:r>
              <a:rPr lang="de-DE" sz="1400" dirty="0" smtClean="0">
                <a:solidFill>
                  <a:schemeClr val="bg1"/>
                </a:solidFill>
              </a:rPr>
              <a:t>                    </a:t>
            </a:r>
            <a:r>
              <a:rPr lang="de-DE" sz="1400" dirty="0">
                <a:solidFill>
                  <a:schemeClr val="bg1"/>
                </a:solidFill>
              </a:rPr>
              <a:t>Erwin Siesling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0" y="730250"/>
            <a:ext cx="9144000" cy="0"/>
          </a:xfrm>
          <a:prstGeom prst="line">
            <a:avLst/>
          </a:prstGeom>
          <a:noFill/>
          <a:ln w="28575">
            <a:solidFill>
              <a:srgbClr val="0D3A7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2114228-48E0-4CF5-A08E-E9F216527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8" descr="CERN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64550" y="41275"/>
            <a:ext cx="63976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9" descr="http://hie-isolde.web.cern.ch/hie-isolde/images/HIE-ISOLD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4775" y="114300"/>
            <a:ext cx="176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dms.cern.ch/nav/P:CERN-0000072786:V0/P:CERN-0000090679:V0/TAB3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691117" y="2573156"/>
            <a:ext cx="78468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dirty="0" smtClean="0">
                <a:solidFill>
                  <a:schemeClr val="bg1"/>
                </a:solidFill>
              </a:rPr>
              <a:t>Infrastructure and Installation</a:t>
            </a:r>
          </a:p>
          <a:p>
            <a:pPr algn="ctr">
              <a:spcBef>
                <a:spcPct val="50000"/>
              </a:spcBef>
            </a:pPr>
            <a:r>
              <a:rPr lang="de-DE" sz="3200" dirty="0" smtClean="0">
                <a:solidFill>
                  <a:schemeClr val="bg1"/>
                </a:solidFill>
              </a:rPr>
              <a:t>Project schedule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1520456" y="5093017"/>
            <a:ext cx="616621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dirty="0" smtClean="0">
                <a:solidFill>
                  <a:schemeClr val="bg1"/>
                </a:solidFill>
              </a:rPr>
              <a:t>2nd HIE ISOLDE Management meeting</a:t>
            </a:r>
            <a:endParaRPr lang="de-DE" sz="20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sz="2000" dirty="0" smtClean="0">
                <a:solidFill>
                  <a:schemeClr val="bg1"/>
                </a:solidFill>
              </a:rPr>
              <a:t>CERN, 29 June 2012</a:t>
            </a:r>
            <a:r>
              <a:rPr lang="de-DE" dirty="0" smtClean="0"/>
              <a:t>      </a:t>
            </a:r>
            <a:endParaRPr lang="en-US" dirty="0"/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1295400" y="1600200"/>
            <a:ext cx="6858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5000" b="1" dirty="0" smtClean="0">
                <a:solidFill>
                  <a:schemeClr val="bg1"/>
                </a:solidFill>
              </a:rPr>
              <a:t>HIE-ISOLDE</a:t>
            </a:r>
            <a:endParaRPr lang="en-US" sz="5000" b="1" dirty="0">
              <a:solidFill>
                <a:schemeClr val="bg1"/>
              </a:solidFill>
            </a:endParaRPr>
          </a:p>
        </p:txBody>
      </p:sp>
      <p:sp>
        <p:nvSpPr>
          <p:cNvPr id="2053" name="Rectangle 12"/>
          <p:cNvSpPr>
            <a:spLocks noChangeArrowheads="1"/>
          </p:cNvSpPr>
          <p:nvPr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4" name="Picture 16" descr="CERN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4550" y="44450"/>
            <a:ext cx="63976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9" descr="http://hie-isolde.web.cern.ch/hie-isolde/images/HIE-ISOL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85725"/>
            <a:ext cx="182721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2170145" y="6194425"/>
            <a:ext cx="487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dirty="0" smtClean="0">
                <a:solidFill>
                  <a:schemeClr val="bg1"/>
                </a:solidFill>
              </a:rPr>
              <a:t>Erwin </a:t>
            </a:r>
            <a:r>
              <a:rPr lang="de-DE" sz="2000" dirty="0">
                <a:solidFill>
                  <a:schemeClr val="bg1"/>
                </a:solidFill>
              </a:rPr>
              <a:t>Siesling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6388"/>
            <a:ext cx="893445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F5D53E0-0318-44E1-BFAB-C207542E1EB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554451" y="2558692"/>
            <a:ext cx="946298" cy="180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6851" y="2760933"/>
            <a:ext cx="1550574" cy="354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01680" y="2736139"/>
            <a:ext cx="474921" cy="184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14082" y="2927533"/>
            <a:ext cx="474921" cy="184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5779" y="5614011"/>
            <a:ext cx="1066793" cy="1949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39191" y="5614027"/>
            <a:ext cx="535394" cy="198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73359" y="1307805"/>
            <a:ext cx="1020726" cy="180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28542" y="1254641"/>
            <a:ext cx="478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462725" y="1376917"/>
            <a:ext cx="21267" cy="42902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17143" y="1837661"/>
            <a:ext cx="17723" cy="376924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774949" y="2389415"/>
            <a:ext cx="6057107" cy="1055289"/>
            <a:chOff x="2774949" y="2389415"/>
            <a:chExt cx="6057107" cy="1055289"/>
          </a:xfrm>
        </p:grpSpPr>
        <p:sp>
          <p:nvSpPr>
            <p:cNvPr id="18" name="TextBox 82"/>
            <p:cNvSpPr txBox="1">
              <a:spLocks noChangeArrowheads="1"/>
            </p:cNvSpPr>
            <p:nvPr/>
          </p:nvSpPr>
          <p:spPr bwMode="auto">
            <a:xfrm>
              <a:off x="2774949" y="2613707"/>
              <a:ext cx="3368675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Buildings ready October: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End Sept: roof &amp; isolation installed 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End Oct: metal structures in place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82"/>
            <p:cNvSpPr txBox="1">
              <a:spLocks noChangeArrowheads="1"/>
            </p:cNvSpPr>
            <p:nvPr/>
          </p:nvSpPr>
          <p:spPr bwMode="auto">
            <a:xfrm>
              <a:off x="7101680" y="2389415"/>
              <a:ext cx="1730376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Delay 1 ½ month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616075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Into LS1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97" y="6134987"/>
            <a:ext cx="613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GS/SE	: DANIEL PARCHET, ELISEO PEREZ-DUENAS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573082" y="695474"/>
            <a:ext cx="42742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 dirty="0">
                <a:solidFill>
                  <a:srgbClr val="0D3A7E"/>
                </a:solidFill>
              </a:rPr>
              <a:t>Civil Engineering</a:t>
            </a:r>
            <a:endParaRPr lang="en-US" sz="2800" b="1" dirty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F5D53E0-0318-44E1-BFAB-C207542E1EBE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9462" name="Text Box 2"/>
          <p:cNvSpPr txBox="1">
            <a:spLocks noChangeArrowheads="1"/>
          </p:cNvSpPr>
          <p:nvPr/>
        </p:nvSpPr>
        <p:spPr bwMode="auto">
          <a:xfrm>
            <a:off x="1978025" y="53975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Electrical systems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973" y="842466"/>
            <a:ext cx="7843452" cy="475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476250" y="5859793"/>
            <a:ext cx="80581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Electrical systems: Oct </a:t>
            </a:r>
            <a:r>
              <a:rPr lang="de-DE" sz="2800" dirty="0"/>
              <a:t>2012 – </a:t>
            </a:r>
            <a:r>
              <a:rPr lang="de-DE" sz="2800" dirty="0" smtClean="0"/>
              <a:t>June </a:t>
            </a:r>
            <a:r>
              <a:rPr lang="de-DE" sz="2800" dirty="0"/>
              <a:t>2013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78025" y="53975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Racks sub systems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6" y="828392"/>
            <a:ext cx="8871791" cy="555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1186" y="6015565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78025" y="53975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Racks sub systems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81" y="771281"/>
            <a:ext cx="7768424" cy="569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12118" y="4500438"/>
            <a:ext cx="302150" cy="11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79517" y="3015595"/>
            <a:ext cx="9000870" cy="3303627"/>
            <a:chOff x="79517" y="3015595"/>
            <a:chExt cx="9000870" cy="3303627"/>
          </a:xfrm>
        </p:grpSpPr>
        <p:grpSp>
          <p:nvGrpSpPr>
            <p:cNvPr id="11" name="Group 10"/>
            <p:cNvGrpSpPr/>
            <p:nvPr/>
          </p:nvGrpSpPr>
          <p:grpSpPr>
            <a:xfrm>
              <a:off x="79517" y="3015595"/>
              <a:ext cx="8992924" cy="3303627"/>
              <a:chOff x="79511" y="3027937"/>
              <a:chExt cx="8992924" cy="3303627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11" y="3890731"/>
                <a:ext cx="8992924" cy="2440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659680" y="3027937"/>
                <a:ext cx="4440837" cy="923330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URGENT: For the different equipment:</a:t>
                </a:r>
              </a:p>
              <a:p>
                <a:r>
                  <a:rPr lang="en-US" dirty="0" smtClean="0"/>
                  <a:t>CV: heat dissipation to air and water</a:t>
                </a:r>
              </a:p>
              <a:p>
                <a:r>
                  <a:rPr lang="en-US" dirty="0" smtClean="0"/>
                  <a:t>EL: power consumption</a:t>
                </a:r>
                <a:endParaRPr lang="en-GB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387997" y="4436830"/>
              <a:ext cx="2692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32kW (</a:t>
              </a:r>
              <a:r>
                <a:rPr lang="en-US" sz="900" b="1" dirty="0" err="1" smtClean="0"/>
                <a:t>str</a:t>
              </a:r>
              <a:r>
                <a:rPr lang="en-US" sz="900" b="1" dirty="0" smtClean="0"/>
                <a:t> &amp; quads)  </a:t>
              </a:r>
              <a:r>
                <a:rPr lang="en-US" sz="900" b="1" dirty="0"/>
                <a:t>+ 70kW </a:t>
              </a:r>
              <a:r>
                <a:rPr lang="en-US" sz="900" b="1" dirty="0" smtClean="0"/>
                <a:t>(</a:t>
              </a:r>
              <a:r>
                <a:rPr lang="en-US" sz="900" b="1" dirty="0" err="1" smtClean="0"/>
                <a:t>dipl</a:t>
              </a:r>
              <a:r>
                <a:rPr lang="en-US" sz="900" b="1" dirty="0" smtClean="0"/>
                <a:t>) = 102 kW air </a:t>
              </a:r>
              <a:endParaRPr lang="en-GB" sz="9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78025" y="53975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Faraday Racks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2118" y="4500438"/>
            <a:ext cx="302150" cy="11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erw_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166" y="912924"/>
            <a:ext cx="9144000" cy="51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716" y="846400"/>
            <a:ext cx="3892284" cy="474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51716" y="5414838"/>
            <a:ext cx="3892284" cy="803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964233" y="1770905"/>
            <a:ext cx="2027583" cy="1447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993417" y="6190492"/>
            <a:ext cx="41982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Courtesy: Stephane Maridor / Daniel Valuch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485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f rack_lay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353"/>
            <a:ext cx="9144000" cy="51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590800" y="4561387"/>
            <a:ext cx="914400" cy="381000"/>
          </a:xfrm>
          <a:prstGeom prst="rect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590800" y="3799387"/>
            <a:ext cx="228600" cy="914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971800" y="3799387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124200" y="3799387"/>
            <a:ext cx="228600" cy="914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31741" y="3418387"/>
            <a:ext cx="140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Cold air inlet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667000" y="1284787"/>
            <a:ext cx="152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048000" y="1284787"/>
            <a:ext cx="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276600" y="1284787"/>
            <a:ext cx="152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86000" y="839255"/>
            <a:ext cx="164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Hot air exhaust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62600" y="4549719"/>
            <a:ext cx="914400" cy="381000"/>
          </a:xfrm>
          <a:prstGeom prst="rect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562600" y="3787719"/>
            <a:ext cx="228600" cy="914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943600" y="3787719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096000" y="3787719"/>
            <a:ext cx="228600" cy="914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03541" y="3406719"/>
            <a:ext cx="140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Cold air inlet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5638800" y="1273119"/>
            <a:ext cx="152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019800" y="1273119"/>
            <a:ext cx="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248400" y="1273119"/>
            <a:ext cx="152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57800" y="827587"/>
            <a:ext cx="164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Hot air exhaust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978025" y="53975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Faraday Racks</a:t>
            </a:r>
            <a:endParaRPr lang="en-US" sz="3600" b="1" dirty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Slide Number Placeholder 9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03B9090-2043-4BD5-8D0E-FD3A535B7D55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0487" name="Text Box 2"/>
          <p:cNvSpPr txBox="1">
            <a:spLocks noChangeArrowheads="1"/>
          </p:cNvSpPr>
          <p:nvPr/>
        </p:nvSpPr>
        <p:spPr bwMode="auto">
          <a:xfrm>
            <a:off x="2533650" y="53975"/>
            <a:ext cx="5114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Cooling &amp; Ventilation</a:t>
            </a:r>
            <a:endParaRPr lang="en-US" sz="3600" b="1">
              <a:solidFill>
                <a:srgbClr val="0D3A7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8" y="1181100"/>
            <a:ext cx="84677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790360" y="2183213"/>
            <a:ext cx="946298" cy="180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42760" y="2356879"/>
            <a:ext cx="1438940" cy="354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37514" y="2332085"/>
            <a:ext cx="474921" cy="184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73716" y="2523479"/>
            <a:ext cx="474921" cy="184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42759" y="3250050"/>
            <a:ext cx="1173119" cy="365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60042" y="3250061"/>
            <a:ext cx="474921" cy="1842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5810" y="6061698"/>
            <a:ext cx="6060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EN/CV	: PAUL PEPINSTER, BENOIT LACARELLE</a:t>
            </a:r>
            <a:endParaRPr lang="en-US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7145070" y="914396"/>
            <a:ext cx="1020726" cy="180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400253" y="861232"/>
            <a:ext cx="478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7134475" y="1015414"/>
            <a:ext cx="21266" cy="48005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169414" y="1018952"/>
            <a:ext cx="21266" cy="48005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82"/>
          <p:cNvSpPr txBox="1">
            <a:spLocks noChangeArrowheads="1"/>
          </p:cNvSpPr>
          <p:nvPr/>
        </p:nvSpPr>
        <p:spPr bwMode="auto">
          <a:xfrm>
            <a:off x="4610051" y="3232298"/>
            <a:ext cx="195023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Start of LS1: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3 </a:t>
            </a:r>
            <a:r>
              <a:rPr lang="en-US" sz="1600" dirty="0" err="1" smtClean="0">
                <a:solidFill>
                  <a:srgbClr val="FF0000"/>
                </a:solidFill>
              </a:rPr>
              <a:t>dec</a:t>
            </a:r>
            <a:r>
              <a:rPr lang="en-US" sz="1600" dirty="0" smtClean="0">
                <a:solidFill>
                  <a:srgbClr val="FF0000"/>
                </a:solidFill>
              </a:rPr>
              <a:t> - </a:t>
            </a:r>
            <a:r>
              <a:rPr lang="en-US" sz="1600" dirty="0" err="1" smtClean="0">
                <a:solidFill>
                  <a:srgbClr val="FF0000"/>
                </a:solidFill>
              </a:rPr>
              <a:t>Keydate</a:t>
            </a:r>
            <a:r>
              <a:rPr lang="en-US" sz="1600" dirty="0" smtClean="0">
                <a:solidFill>
                  <a:srgbClr val="FF0000"/>
                </a:solidFill>
              </a:rPr>
              <a:t>!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TextBox 82"/>
          <p:cNvSpPr txBox="1">
            <a:spLocks noChangeArrowheads="1"/>
          </p:cNvSpPr>
          <p:nvPr/>
        </p:nvSpPr>
        <p:spPr bwMode="auto">
          <a:xfrm>
            <a:off x="2419424" y="2377173"/>
            <a:ext cx="249676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Buildings ready October: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Slide Number Placeholder 9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03B9090-2043-4BD5-8D0E-FD3A535B7D55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0487" name="Text Box 2"/>
          <p:cNvSpPr txBox="1">
            <a:spLocks noChangeArrowheads="1"/>
          </p:cNvSpPr>
          <p:nvPr/>
        </p:nvSpPr>
        <p:spPr bwMode="auto">
          <a:xfrm>
            <a:off x="2533650" y="53975"/>
            <a:ext cx="5114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Cooling &amp; Ventilation</a:t>
            </a:r>
            <a:endParaRPr lang="en-US" sz="3600" b="1">
              <a:solidFill>
                <a:srgbClr val="0D3A7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5810" y="6061698"/>
            <a:ext cx="6060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EN/CV	: PAUL PEPINSTER, BENOIT LACARELLE</a:t>
            </a:r>
            <a:endParaRPr lang="en-US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1100138"/>
            <a:ext cx="867727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591646" y="4401879"/>
            <a:ext cx="499731" cy="191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5041" y="5504114"/>
            <a:ext cx="1619688" cy="194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04338" y="5497033"/>
            <a:ext cx="489071" cy="1924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16419" y="3186215"/>
            <a:ext cx="1173118" cy="1843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55980" y="3200392"/>
            <a:ext cx="304793" cy="1701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22064" y="829340"/>
            <a:ext cx="2498651" cy="180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77248" y="776176"/>
            <a:ext cx="478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sp>
        <p:nvSpPr>
          <p:cNvPr id="21" name="Freeform 20"/>
          <p:cNvSpPr/>
          <p:nvPr/>
        </p:nvSpPr>
        <p:spPr>
          <a:xfrm>
            <a:off x="8761228" y="773348"/>
            <a:ext cx="306274" cy="292832"/>
          </a:xfrm>
          <a:custGeom>
            <a:avLst/>
            <a:gdLst>
              <a:gd name="connsiteX0" fmla="*/ 85060 w 306274"/>
              <a:gd name="connsiteY0" fmla="*/ 2829 h 292832"/>
              <a:gd name="connsiteX1" fmla="*/ 85060 w 306274"/>
              <a:gd name="connsiteY1" fmla="*/ 2829 h 292832"/>
              <a:gd name="connsiteX2" fmla="*/ 74428 w 306274"/>
              <a:gd name="connsiteY2" fmla="*/ 98522 h 292832"/>
              <a:gd name="connsiteX3" fmla="*/ 63795 w 306274"/>
              <a:gd name="connsiteY3" fmla="*/ 141052 h 292832"/>
              <a:gd name="connsiteX4" fmla="*/ 0 w 306274"/>
              <a:gd name="connsiteY4" fmla="*/ 162317 h 292832"/>
              <a:gd name="connsiteX5" fmla="*/ 53163 w 306274"/>
              <a:gd name="connsiteY5" fmla="*/ 215480 h 292832"/>
              <a:gd name="connsiteX6" fmla="*/ 63795 w 306274"/>
              <a:gd name="connsiteY6" fmla="*/ 247378 h 292832"/>
              <a:gd name="connsiteX7" fmla="*/ 95693 w 306274"/>
              <a:gd name="connsiteY7" fmla="*/ 258010 h 292832"/>
              <a:gd name="connsiteX8" fmla="*/ 265814 w 306274"/>
              <a:gd name="connsiteY8" fmla="*/ 247378 h 292832"/>
              <a:gd name="connsiteX9" fmla="*/ 255181 w 306274"/>
              <a:gd name="connsiteY9" fmla="*/ 45359 h 292832"/>
              <a:gd name="connsiteX10" fmla="*/ 244549 w 306274"/>
              <a:gd name="connsiteY10" fmla="*/ 13461 h 292832"/>
              <a:gd name="connsiteX11" fmla="*/ 212651 w 306274"/>
              <a:gd name="connsiteY11" fmla="*/ 2829 h 292832"/>
              <a:gd name="connsiteX12" fmla="*/ 85060 w 306274"/>
              <a:gd name="connsiteY12" fmla="*/ 2829 h 29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6274" h="292832">
                <a:moveTo>
                  <a:pt x="85060" y="2829"/>
                </a:moveTo>
                <a:lnTo>
                  <a:pt x="85060" y="2829"/>
                </a:lnTo>
                <a:cubicBezTo>
                  <a:pt x="81516" y="34727"/>
                  <a:pt x="79308" y="66801"/>
                  <a:pt x="74428" y="98522"/>
                </a:cubicBezTo>
                <a:cubicBezTo>
                  <a:pt x="72206" y="112965"/>
                  <a:pt x="74890" y="131542"/>
                  <a:pt x="63795" y="141052"/>
                </a:cubicBezTo>
                <a:cubicBezTo>
                  <a:pt x="46776" y="155640"/>
                  <a:pt x="0" y="162317"/>
                  <a:pt x="0" y="162317"/>
                </a:cubicBezTo>
                <a:cubicBezTo>
                  <a:pt x="31898" y="183582"/>
                  <a:pt x="35442" y="180038"/>
                  <a:pt x="53163" y="215480"/>
                </a:cubicBezTo>
                <a:cubicBezTo>
                  <a:pt x="58175" y="225505"/>
                  <a:pt x="55870" y="239453"/>
                  <a:pt x="63795" y="247378"/>
                </a:cubicBezTo>
                <a:cubicBezTo>
                  <a:pt x="71720" y="255303"/>
                  <a:pt x="85060" y="254466"/>
                  <a:pt x="95693" y="258010"/>
                </a:cubicBezTo>
                <a:cubicBezTo>
                  <a:pt x="152400" y="254466"/>
                  <a:pt x="231723" y="292832"/>
                  <a:pt x="265814" y="247378"/>
                </a:cubicBezTo>
                <a:cubicBezTo>
                  <a:pt x="306274" y="193432"/>
                  <a:pt x="261286" y="112515"/>
                  <a:pt x="255181" y="45359"/>
                </a:cubicBezTo>
                <a:cubicBezTo>
                  <a:pt x="254166" y="34197"/>
                  <a:pt x="252474" y="21386"/>
                  <a:pt x="244549" y="13461"/>
                </a:cubicBezTo>
                <a:cubicBezTo>
                  <a:pt x="236624" y="5536"/>
                  <a:pt x="223834" y="3574"/>
                  <a:pt x="212651" y="2829"/>
                </a:cubicBezTo>
                <a:cubicBezTo>
                  <a:pt x="170215" y="0"/>
                  <a:pt x="106325" y="2829"/>
                  <a:pt x="85060" y="28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29339" y="4784644"/>
            <a:ext cx="1137685" cy="1807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6411431" y="919717"/>
            <a:ext cx="21266" cy="48005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25607" y="4784652"/>
            <a:ext cx="379230" cy="202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7882269" y="1359196"/>
            <a:ext cx="17722" cy="433985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82"/>
          <p:cNvSpPr txBox="1">
            <a:spLocks noChangeArrowheads="1"/>
          </p:cNvSpPr>
          <p:nvPr/>
        </p:nvSpPr>
        <p:spPr bwMode="auto">
          <a:xfrm>
            <a:off x="4439930" y="4694513"/>
            <a:ext cx="195023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Point of No Return!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presentations\pics for IAP presentation\STEP_INFRA_2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143348"/>
            <a:ext cx="8883207" cy="501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433EC02-419D-43BF-8BEC-BBDCADE96DE4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2533650" y="53975"/>
            <a:ext cx="5114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Cooling &amp; Ventilation</a:t>
            </a:r>
            <a:endParaRPr lang="en-US" sz="3600" b="1">
              <a:solidFill>
                <a:srgbClr val="0D3A7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895" y="744274"/>
            <a:ext cx="8038211" cy="489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5897232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Cooling &amp; Ventilation</a:t>
            </a:r>
            <a:r>
              <a:rPr lang="de-DE" sz="2800" dirty="0" smtClean="0"/>
              <a:t>: Oct </a:t>
            </a:r>
            <a:r>
              <a:rPr lang="de-DE" sz="2800" dirty="0"/>
              <a:t>2012 – </a:t>
            </a:r>
            <a:r>
              <a:rPr lang="de-DE" sz="2800" dirty="0" smtClean="0"/>
              <a:t>June </a:t>
            </a:r>
            <a:r>
              <a:rPr lang="de-DE" sz="2800" dirty="0"/>
              <a:t>2013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0" y="1055622"/>
            <a:ext cx="8920716" cy="499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10350" y="3390900"/>
            <a:ext cx="1300163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 err="1"/>
              <a:t>Ventil</a:t>
            </a:r>
            <a:r>
              <a:rPr lang="fr-FR" dirty="0"/>
              <a:t> </a:t>
            </a:r>
            <a:r>
              <a:rPr lang="fr-FR" dirty="0" err="1"/>
              <a:t>units</a:t>
            </a:r>
            <a:endParaRPr lang="fr-FR" dirty="0"/>
          </a:p>
        </p:txBody>
      </p:sp>
      <p:sp>
        <p:nvSpPr>
          <p:cNvPr id="20485" name="Slide Number Placeholder 9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03B9090-2043-4BD5-8D0E-FD3A535B7D55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0487" name="Text Box 2"/>
          <p:cNvSpPr txBox="1">
            <a:spLocks noChangeArrowheads="1"/>
          </p:cNvSpPr>
          <p:nvPr/>
        </p:nvSpPr>
        <p:spPr bwMode="auto">
          <a:xfrm>
            <a:off x="2533650" y="53975"/>
            <a:ext cx="5114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Cooling &amp; Ventilation</a:t>
            </a:r>
            <a:endParaRPr lang="en-US" sz="3600" b="1">
              <a:solidFill>
                <a:srgbClr val="0D3A7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325" y="2914650"/>
            <a:ext cx="1300163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 err="1"/>
              <a:t>Ventil</a:t>
            </a:r>
            <a:r>
              <a:rPr lang="fr-FR" dirty="0"/>
              <a:t> </a:t>
            </a:r>
            <a:r>
              <a:rPr lang="fr-FR" dirty="0" err="1"/>
              <a:t>units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1333500" y="4200525"/>
            <a:ext cx="17235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 err="1" smtClean="0"/>
              <a:t>Cooling</a:t>
            </a:r>
            <a:r>
              <a:rPr lang="fr-FR" dirty="0" smtClean="0"/>
              <a:t> </a:t>
            </a:r>
            <a:r>
              <a:rPr lang="fr-FR" dirty="0" err="1" smtClean="0"/>
              <a:t>pumps</a:t>
            </a:r>
            <a:endParaRPr lang="fr-FR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5897232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Cooling &amp; Ventilation: </a:t>
            </a:r>
            <a:r>
              <a:rPr lang="de-DE" sz="2800" dirty="0" smtClean="0"/>
              <a:t>Oct </a:t>
            </a:r>
            <a:r>
              <a:rPr lang="de-DE" sz="2800" dirty="0"/>
              <a:t>2012 – </a:t>
            </a:r>
            <a:r>
              <a:rPr lang="de-DE" sz="2800" dirty="0" smtClean="0"/>
              <a:t>June </a:t>
            </a:r>
            <a:r>
              <a:rPr lang="de-DE" sz="2800" dirty="0"/>
              <a:t>2013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84CEEE-74AD-4D6F-A73C-1D21CA044593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120900" y="53975"/>
            <a:ext cx="487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Abstract</a:t>
            </a:r>
            <a:endParaRPr lang="en-US" sz="3600" b="1">
              <a:solidFill>
                <a:srgbClr val="0D3A7E"/>
              </a:solidFill>
            </a:endParaRPr>
          </a:p>
        </p:txBody>
      </p:sp>
      <p:sp>
        <p:nvSpPr>
          <p:cNvPr id="3076" name="Rectangle 6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9967" y="935682"/>
            <a:ext cx="7250507" cy="545448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 eaLnBrk="1" hangingPunct="1">
              <a:lnSpc>
                <a:spcPct val="90000"/>
              </a:lnSpc>
              <a:buFontTx/>
              <a:buChar char="•"/>
            </a:pPr>
            <a:r>
              <a:rPr lang="en-US" sz="3200" b="1" dirty="0" smtClean="0"/>
              <a:t>HIE-ISOLDE – integration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11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Civil Engineering, Main Services and Cryogenics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Tunnel and Superconducting </a:t>
            </a:r>
            <a:r>
              <a:rPr lang="en-US" sz="2400" b="1" dirty="0" err="1"/>
              <a:t>L</a:t>
            </a:r>
            <a:r>
              <a:rPr lang="en-US" sz="2400" b="1" dirty="0" err="1" smtClean="0"/>
              <a:t>inac</a:t>
            </a:r>
            <a:endParaRPr lang="en-US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High Energy Beam Transfer line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Urgent </a:t>
            </a:r>
            <a:r>
              <a:rPr lang="en-US" sz="2400" dirty="0"/>
              <a:t>issues</a:t>
            </a:r>
            <a:r>
              <a:rPr lang="en-US" sz="24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Civil Engineering 1 ½ month delay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Heat dissipation and power consumption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err="1" smtClean="0"/>
              <a:t>Cryo</a:t>
            </a:r>
            <a:r>
              <a:rPr lang="en-US" sz="2400" b="1" dirty="0" smtClean="0"/>
              <a:t> Line – modular installation</a:t>
            </a:r>
            <a:endParaRPr lang="en-US" sz="2400" b="1" dirty="0"/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err="1" smtClean="0"/>
              <a:t>Linac</a:t>
            </a:r>
            <a:r>
              <a:rPr lang="en-US" sz="2400" b="1" dirty="0" smtClean="0"/>
              <a:t> and HEBT cabling solutions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HEBT dipole power convertor racks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0D3A7E"/>
                </a:solidFill>
              </a:rPr>
              <a:t/>
            </a:r>
            <a:br>
              <a:rPr lang="en-US" b="1" dirty="0" smtClean="0">
                <a:solidFill>
                  <a:srgbClr val="0D3A7E"/>
                </a:solidFill>
              </a:rPr>
            </a:br>
            <a:endParaRPr lang="en-US" sz="2800" b="1" dirty="0" smtClean="0">
              <a:solidFill>
                <a:srgbClr val="0D3A7E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3600" b="1" dirty="0" smtClean="0">
              <a:solidFill>
                <a:srgbClr val="0D3A7E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600" b="1" dirty="0" smtClean="0">
              <a:solidFill>
                <a:srgbClr val="0D3A7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B14535A-6BD3-477E-A601-6562565D678A}" type="slidenum">
              <a:rPr lang="en-US" smtClean="0"/>
              <a:pPr/>
              <a:t>20</a:t>
            </a:fld>
            <a:endParaRPr lang="en-US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2337139"/>
            <a:ext cx="1485900" cy="261567"/>
            <a:chOff x="400050" y="1714499"/>
            <a:chExt cx="1485900" cy="261610"/>
          </a:xfrm>
        </p:grpSpPr>
        <p:sp>
          <p:nvSpPr>
            <p:cNvPr id="37967" name="TextBox 4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68" name="TextBox 5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69" name="TextBox 6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70" name="TextBox 7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571625" y="2337139"/>
            <a:ext cx="1485900" cy="261567"/>
            <a:chOff x="400050" y="1714499"/>
            <a:chExt cx="1485900" cy="261610"/>
          </a:xfrm>
        </p:grpSpPr>
        <p:sp>
          <p:nvSpPr>
            <p:cNvPr id="37963" name="TextBox 11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64" name="TextBox 12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65" name="TextBox 13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66" name="TextBox 14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057900" y="2337139"/>
            <a:ext cx="1485900" cy="261567"/>
            <a:chOff x="400050" y="1714499"/>
            <a:chExt cx="1485900" cy="261610"/>
          </a:xfrm>
        </p:grpSpPr>
        <p:sp>
          <p:nvSpPr>
            <p:cNvPr id="37959" name="TextBox 16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60" name="TextBox 17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61" name="TextBox 18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62" name="TextBox 19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62475" y="2337139"/>
            <a:ext cx="1485900" cy="261567"/>
            <a:chOff x="400050" y="1714499"/>
            <a:chExt cx="1485900" cy="261610"/>
          </a:xfrm>
        </p:grpSpPr>
        <p:sp>
          <p:nvSpPr>
            <p:cNvPr id="37955" name="TextBox 21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56" name="TextBox 22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57" name="TextBox 23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/>
                <a:t>Q3</a:t>
              </a:r>
            </a:p>
          </p:txBody>
        </p:sp>
        <p:sp>
          <p:nvSpPr>
            <p:cNvPr id="37958" name="TextBox 24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067050" y="2337139"/>
            <a:ext cx="1485900" cy="261567"/>
            <a:chOff x="400050" y="1714499"/>
            <a:chExt cx="1485900" cy="261610"/>
          </a:xfrm>
        </p:grpSpPr>
        <p:sp>
          <p:nvSpPr>
            <p:cNvPr id="37951" name="TextBox 26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52" name="TextBox 27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53" name="TextBox 28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54" name="TextBox 29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553325" y="2337139"/>
            <a:ext cx="1485900" cy="261567"/>
            <a:chOff x="400050" y="1714499"/>
            <a:chExt cx="1485900" cy="261610"/>
          </a:xfrm>
        </p:grpSpPr>
        <p:sp>
          <p:nvSpPr>
            <p:cNvPr id="37947" name="TextBox 31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48" name="TextBox 32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49" name="TextBox 33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50" name="TextBox 34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sp>
        <p:nvSpPr>
          <p:cNvPr id="37924" name="TextBox 35"/>
          <p:cNvSpPr txBox="1">
            <a:spLocks noChangeArrowheads="1"/>
          </p:cNvSpPr>
          <p:nvPr/>
        </p:nvSpPr>
        <p:spPr bwMode="auto">
          <a:xfrm>
            <a:off x="476251" y="1965726"/>
            <a:ext cx="685800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2011</a:t>
            </a:r>
          </a:p>
        </p:txBody>
      </p:sp>
      <p:sp>
        <p:nvSpPr>
          <p:cNvPr id="37925" name="TextBox 36"/>
          <p:cNvSpPr txBox="1">
            <a:spLocks noChangeArrowheads="1"/>
          </p:cNvSpPr>
          <p:nvPr/>
        </p:nvSpPr>
        <p:spPr bwMode="auto">
          <a:xfrm>
            <a:off x="1943101" y="1965726"/>
            <a:ext cx="733424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2012</a:t>
            </a:r>
          </a:p>
        </p:txBody>
      </p:sp>
      <p:sp>
        <p:nvSpPr>
          <p:cNvPr id="37926" name="TextBox 37"/>
          <p:cNvSpPr txBox="1">
            <a:spLocks noChangeArrowheads="1"/>
          </p:cNvSpPr>
          <p:nvPr/>
        </p:nvSpPr>
        <p:spPr bwMode="auto">
          <a:xfrm>
            <a:off x="3467101" y="1965726"/>
            <a:ext cx="790574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2013</a:t>
            </a:r>
          </a:p>
        </p:txBody>
      </p:sp>
      <p:sp>
        <p:nvSpPr>
          <p:cNvPr id="37927" name="TextBox 38"/>
          <p:cNvSpPr txBox="1">
            <a:spLocks noChangeArrowheads="1"/>
          </p:cNvSpPr>
          <p:nvPr/>
        </p:nvSpPr>
        <p:spPr bwMode="auto">
          <a:xfrm>
            <a:off x="4962526" y="1965726"/>
            <a:ext cx="771524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2014</a:t>
            </a:r>
          </a:p>
        </p:txBody>
      </p:sp>
      <p:sp>
        <p:nvSpPr>
          <p:cNvPr id="37928" name="TextBox 39"/>
          <p:cNvSpPr txBox="1">
            <a:spLocks noChangeArrowheads="1"/>
          </p:cNvSpPr>
          <p:nvPr/>
        </p:nvSpPr>
        <p:spPr bwMode="auto">
          <a:xfrm>
            <a:off x="6457950" y="1965726"/>
            <a:ext cx="761999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2015</a:t>
            </a:r>
          </a:p>
        </p:txBody>
      </p:sp>
      <p:sp>
        <p:nvSpPr>
          <p:cNvPr id="37929" name="TextBox 40"/>
          <p:cNvSpPr txBox="1">
            <a:spLocks noChangeArrowheads="1"/>
          </p:cNvSpPr>
          <p:nvPr/>
        </p:nvSpPr>
        <p:spPr bwMode="auto">
          <a:xfrm>
            <a:off x="7953375" y="1965726"/>
            <a:ext cx="781049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2016</a:t>
            </a:r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3721395" y="3146356"/>
            <a:ext cx="1564980" cy="91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 bwMode="auto">
          <a:xfrm>
            <a:off x="5433237" y="4180186"/>
            <a:ext cx="436165" cy="662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 bwMode="auto">
          <a:xfrm>
            <a:off x="7625540" y="4225543"/>
            <a:ext cx="409575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70"/>
          <p:cNvSpPr txBox="1">
            <a:spLocks noChangeArrowheads="1"/>
          </p:cNvSpPr>
          <p:nvPr/>
        </p:nvSpPr>
        <p:spPr bwMode="auto">
          <a:xfrm>
            <a:off x="444138" y="2874151"/>
            <a:ext cx="571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Civil</a:t>
            </a:r>
          </a:p>
        </p:txBody>
      </p:sp>
      <p:sp>
        <p:nvSpPr>
          <p:cNvPr id="121" name="TextBox 71"/>
          <p:cNvSpPr txBox="1">
            <a:spLocks noChangeArrowheads="1"/>
          </p:cNvSpPr>
          <p:nvPr/>
        </p:nvSpPr>
        <p:spPr bwMode="auto">
          <a:xfrm>
            <a:off x="981074" y="3196648"/>
            <a:ext cx="16097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Main services</a:t>
            </a:r>
          </a:p>
        </p:txBody>
      </p:sp>
      <p:sp>
        <p:nvSpPr>
          <p:cNvPr id="122" name="TextBox 72"/>
          <p:cNvSpPr txBox="1">
            <a:spLocks noChangeArrowheads="1"/>
          </p:cNvSpPr>
          <p:nvPr/>
        </p:nvSpPr>
        <p:spPr bwMode="auto">
          <a:xfrm>
            <a:off x="3116677" y="2949598"/>
            <a:ext cx="70485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/>
              <a:t>Cryo</a:t>
            </a:r>
            <a:endParaRPr lang="en-US" sz="1600" dirty="0"/>
          </a:p>
        </p:txBody>
      </p:sp>
      <p:sp>
        <p:nvSpPr>
          <p:cNvPr id="123" name="TextBox 73"/>
          <p:cNvSpPr txBox="1">
            <a:spLocks noChangeArrowheads="1"/>
          </p:cNvSpPr>
          <p:nvPr/>
        </p:nvSpPr>
        <p:spPr bwMode="auto">
          <a:xfrm>
            <a:off x="4552522" y="3994461"/>
            <a:ext cx="110490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CM 1&amp;2</a:t>
            </a:r>
          </a:p>
        </p:txBody>
      </p:sp>
      <p:sp>
        <p:nvSpPr>
          <p:cNvPr id="124" name="TextBox 74"/>
          <p:cNvSpPr txBox="1">
            <a:spLocks noChangeArrowheads="1"/>
          </p:cNvSpPr>
          <p:nvPr/>
        </p:nvSpPr>
        <p:spPr bwMode="auto">
          <a:xfrm>
            <a:off x="6768290" y="4044298"/>
            <a:ext cx="94297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CM 3&amp;4</a:t>
            </a:r>
          </a:p>
        </p:txBody>
      </p:sp>
      <p:cxnSp>
        <p:nvCxnSpPr>
          <p:cNvPr id="125" name="Straight Arrow Connector 124"/>
          <p:cNvCxnSpPr/>
          <p:nvPr/>
        </p:nvCxnSpPr>
        <p:spPr bwMode="auto">
          <a:xfrm flipV="1">
            <a:off x="5847907" y="4483437"/>
            <a:ext cx="3296093" cy="3503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 bwMode="auto">
          <a:xfrm>
            <a:off x="8073875" y="4651607"/>
            <a:ext cx="1070125" cy="859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82"/>
          <p:cNvSpPr txBox="1">
            <a:spLocks noChangeArrowheads="1"/>
          </p:cNvSpPr>
          <p:nvPr/>
        </p:nvSpPr>
        <p:spPr bwMode="auto">
          <a:xfrm>
            <a:off x="4874817" y="4310946"/>
            <a:ext cx="110490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5.5MeV/u</a:t>
            </a:r>
          </a:p>
        </p:txBody>
      </p:sp>
      <p:sp>
        <p:nvSpPr>
          <p:cNvPr id="128" name="TextBox 83"/>
          <p:cNvSpPr txBox="1">
            <a:spLocks noChangeArrowheads="1"/>
          </p:cNvSpPr>
          <p:nvPr/>
        </p:nvSpPr>
        <p:spPr bwMode="auto">
          <a:xfrm>
            <a:off x="7078182" y="4482358"/>
            <a:ext cx="10382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10MeV/u</a:t>
            </a:r>
          </a:p>
        </p:txBody>
      </p:sp>
      <p:cxnSp>
        <p:nvCxnSpPr>
          <p:cNvPr id="129" name="Straight Arrow Connector 128"/>
          <p:cNvCxnSpPr/>
          <p:nvPr/>
        </p:nvCxnSpPr>
        <p:spPr bwMode="auto">
          <a:xfrm>
            <a:off x="4189228" y="2860190"/>
            <a:ext cx="1499191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19"/>
          <p:cNvSpPr txBox="1">
            <a:spLocks noChangeArrowheads="1"/>
          </p:cNvSpPr>
          <p:nvPr/>
        </p:nvSpPr>
        <p:spPr bwMode="auto">
          <a:xfrm>
            <a:off x="2300638" y="2674159"/>
            <a:ext cx="245745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Beam Transfer Line</a:t>
            </a:r>
          </a:p>
        </p:txBody>
      </p:sp>
      <p:sp>
        <p:nvSpPr>
          <p:cNvPr id="131" name="TextBox 74"/>
          <p:cNvSpPr txBox="1">
            <a:spLocks noChangeArrowheads="1"/>
          </p:cNvSpPr>
          <p:nvPr/>
        </p:nvSpPr>
        <p:spPr bwMode="auto">
          <a:xfrm>
            <a:off x="8296275" y="4034773"/>
            <a:ext cx="94297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CM 5&amp;6</a:t>
            </a:r>
          </a:p>
        </p:txBody>
      </p:sp>
      <p:cxnSp>
        <p:nvCxnSpPr>
          <p:cNvPr id="134" name="Straight Arrow Connector 133"/>
          <p:cNvCxnSpPr/>
          <p:nvPr/>
        </p:nvCxnSpPr>
        <p:spPr bwMode="auto">
          <a:xfrm>
            <a:off x="2381693" y="3376091"/>
            <a:ext cx="133970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 bwMode="auto">
          <a:xfrm flipV="1">
            <a:off x="1019175" y="3051576"/>
            <a:ext cx="1319988" cy="371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1689462" y="63500"/>
            <a:ext cx="62743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LS1 into 2014 run</a:t>
            </a:r>
            <a:endParaRPr lang="en-US" sz="3600" b="1" dirty="0">
              <a:solidFill>
                <a:srgbClr val="0D3A7E"/>
              </a:solidFill>
            </a:endParaRPr>
          </a:p>
        </p:txBody>
      </p:sp>
      <p:grpSp>
        <p:nvGrpSpPr>
          <p:cNvPr id="8" name="Group 105"/>
          <p:cNvGrpSpPr/>
          <p:nvPr/>
        </p:nvGrpSpPr>
        <p:grpSpPr>
          <a:xfrm>
            <a:off x="0" y="4737291"/>
            <a:ext cx="9197165" cy="1845371"/>
            <a:chOff x="0" y="4737291"/>
            <a:chExt cx="9197165" cy="1845371"/>
          </a:xfrm>
        </p:grpSpPr>
        <p:sp>
          <p:nvSpPr>
            <p:cNvPr id="140" name="Rectangle 139"/>
            <p:cNvSpPr/>
            <p:nvPr/>
          </p:nvSpPr>
          <p:spPr bwMode="auto">
            <a:xfrm>
              <a:off x="3009014" y="5489295"/>
              <a:ext cx="2030819" cy="265814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C1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6200" y="5190697"/>
              <a:ext cx="8915400" cy="25717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85725" y="5200222"/>
              <a:ext cx="457200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2998382" y="5202211"/>
              <a:ext cx="2421344" cy="2361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495425" y="5200222"/>
              <a:ext cx="354639" cy="243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6057900" y="5200222"/>
              <a:ext cx="449226" cy="243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5042933" y="5202215"/>
              <a:ext cx="804973" cy="24165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899" name="TextBox 86"/>
            <p:cNvSpPr txBox="1">
              <a:spLocks noChangeArrowheads="1"/>
            </p:cNvSpPr>
            <p:nvPr/>
          </p:nvSpPr>
          <p:spPr bwMode="auto">
            <a:xfrm>
              <a:off x="2945217" y="5472695"/>
              <a:ext cx="22115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Dec 2012    -     Apr 2014</a:t>
              </a:r>
              <a:endParaRPr lang="en-US" sz="1400" dirty="0"/>
            </a:p>
          </p:txBody>
        </p:sp>
        <p:sp>
          <p:nvSpPr>
            <p:cNvPr id="37901" name="TextBox 90"/>
            <p:cNvSpPr txBox="1">
              <a:spLocks noChangeArrowheads="1"/>
            </p:cNvSpPr>
            <p:nvPr/>
          </p:nvSpPr>
          <p:spPr bwMode="auto">
            <a:xfrm>
              <a:off x="114300" y="5143072"/>
              <a:ext cx="4000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sd</a:t>
              </a:r>
            </a:p>
          </p:txBody>
        </p:sp>
        <p:sp>
          <p:nvSpPr>
            <p:cNvPr id="37902" name="TextBox 91"/>
            <p:cNvSpPr txBox="1">
              <a:spLocks noChangeArrowheads="1"/>
            </p:cNvSpPr>
            <p:nvPr/>
          </p:nvSpPr>
          <p:spPr bwMode="auto">
            <a:xfrm>
              <a:off x="1465295" y="5141964"/>
              <a:ext cx="51236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err="1"/>
                <a:t>sd</a:t>
              </a:r>
              <a:endParaRPr lang="en-US" sz="1600" dirty="0"/>
            </a:p>
          </p:txBody>
        </p:sp>
        <p:sp>
          <p:nvSpPr>
            <p:cNvPr id="37903" name="TextBox 94"/>
            <p:cNvSpPr txBox="1">
              <a:spLocks noChangeArrowheads="1"/>
            </p:cNvSpPr>
            <p:nvPr/>
          </p:nvSpPr>
          <p:spPr bwMode="auto">
            <a:xfrm>
              <a:off x="6079166" y="5143072"/>
              <a:ext cx="4000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 err="1"/>
                <a:t>sd</a:t>
              </a:r>
              <a:endParaRPr lang="en-US" sz="1600" dirty="0"/>
            </a:p>
          </p:txBody>
        </p:sp>
        <p:sp>
          <p:nvSpPr>
            <p:cNvPr id="37904" name="TextBox 96"/>
            <p:cNvSpPr txBox="1">
              <a:spLocks noChangeArrowheads="1"/>
            </p:cNvSpPr>
            <p:nvPr/>
          </p:nvSpPr>
          <p:spPr bwMode="auto">
            <a:xfrm>
              <a:off x="5070177" y="5174757"/>
              <a:ext cx="914400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/>
                <a:t>CM1&amp;2</a:t>
              </a:r>
            </a:p>
          </p:txBody>
        </p:sp>
        <p:sp>
          <p:nvSpPr>
            <p:cNvPr id="37905" name="TextBox 98"/>
            <p:cNvSpPr txBox="1">
              <a:spLocks noChangeArrowheads="1"/>
            </p:cNvSpPr>
            <p:nvPr/>
          </p:nvSpPr>
          <p:spPr bwMode="auto">
            <a:xfrm>
              <a:off x="2317901" y="6179759"/>
              <a:ext cx="1828801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/>
                <a:t>Isolde &amp; REX </a:t>
              </a:r>
              <a:r>
                <a:rPr lang="en-US" sz="1600" dirty="0" smtClean="0"/>
                <a:t>Ops</a:t>
              </a:r>
              <a:endParaRPr lang="en-US" sz="1600" dirty="0"/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244521" y="6215859"/>
              <a:ext cx="457200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4272074" y="6214745"/>
              <a:ext cx="480680" cy="2285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911" name="TextBox 104"/>
            <p:cNvSpPr txBox="1">
              <a:spLocks noChangeArrowheads="1"/>
            </p:cNvSpPr>
            <p:nvPr/>
          </p:nvSpPr>
          <p:spPr bwMode="auto">
            <a:xfrm>
              <a:off x="549321" y="6158709"/>
              <a:ext cx="16097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  shutdown</a:t>
              </a:r>
            </a:p>
          </p:txBody>
        </p:sp>
        <p:sp>
          <p:nvSpPr>
            <p:cNvPr id="90" name="TextBox 88"/>
            <p:cNvSpPr txBox="1">
              <a:spLocks noChangeArrowheads="1"/>
            </p:cNvSpPr>
            <p:nvPr/>
          </p:nvSpPr>
          <p:spPr bwMode="auto">
            <a:xfrm>
              <a:off x="3364746" y="5167882"/>
              <a:ext cx="13702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LS1</a:t>
              </a:r>
              <a:endParaRPr lang="en-US" sz="1400" dirty="0"/>
            </a:p>
          </p:txBody>
        </p:sp>
        <p:sp>
          <p:nvSpPr>
            <p:cNvPr id="92" name="TextBox 108"/>
            <p:cNvSpPr txBox="1">
              <a:spLocks noChangeArrowheads="1"/>
            </p:cNvSpPr>
            <p:nvPr/>
          </p:nvSpPr>
          <p:spPr bwMode="auto">
            <a:xfrm>
              <a:off x="4738358" y="6145844"/>
              <a:ext cx="26937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err="1" smtClean="0"/>
                <a:t>Cryo</a:t>
              </a:r>
              <a:r>
                <a:rPr lang="en-US" sz="1600" dirty="0" smtClean="0"/>
                <a:t> Mod 1 &amp; 2 install</a:t>
              </a:r>
              <a:endParaRPr lang="en-US" sz="1600" dirty="0"/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1896106" y="6219376"/>
              <a:ext cx="457200" cy="23812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TextBox 108"/>
            <p:cNvSpPr txBox="1">
              <a:spLocks noChangeArrowheads="1"/>
            </p:cNvSpPr>
            <p:nvPr/>
          </p:nvSpPr>
          <p:spPr bwMode="auto">
            <a:xfrm>
              <a:off x="6769179" y="6028664"/>
              <a:ext cx="242798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500" dirty="0" smtClean="0"/>
                <a:t>(Isolde normal operations)</a:t>
              </a:r>
            </a:p>
            <a:p>
              <a:r>
                <a:rPr lang="en-US" sz="1500" dirty="0" smtClean="0"/>
                <a:t>(REX perturbations)</a:t>
              </a:r>
              <a:endParaRPr lang="en-US" sz="1500" dirty="0"/>
            </a:p>
          </p:txBody>
        </p:sp>
        <p:sp>
          <p:nvSpPr>
            <p:cNvPr id="143" name="TextBox 98"/>
            <p:cNvSpPr txBox="1">
              <a:spLocks noChangeArrowheads="1"/>
            </p:cNvSpPr>
            <p:nvPr/>
          </p:nvSpPr>
          <p:spPr bwMode="auto">
            <a:xfrm>
              <a:off x="0" y="4737291"/>
              <a:ext cx="134678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Timeline:</a:t>
              </a:r>
              <a:endParaRPr lang="en-US" sz="1600" dirty="0"/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7600950" y="5200223"/>
              <a:ext cx="437264" cy="243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TextBox 94"/>
            <p:cNvSpPr txBox="1">
              <a:spLocks noChangeArrowheads="1"/>
            </p:cNvSpPr>
            <p:nvPr/>
          </p:nvSpPr>
          <p:spPr bwMode="auto">
            <a:xfrm>
              <a:off x="7611583" y="5143072"/>
              <a:ext cx="4000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 err="1"/>
                <a:t>sd</a:t>
              </a:r>
              <a:endParaRPr lang="en-US" sz="1600" dirty="0"/>
            </a:p>
          </p:txBody>
        </p:sp>
      </p:grpSp>
      <p:sp>
        <p:nvSpPr>
          <p:cNvPr id="110" name="TextBox 71"/>
          <p:cNvSpPr txBox="1">
            <a:spLocks noChangeArrowheads="1"/>
          </p:cNvSpPr>
          <p:nvPr/>
        </p:nvSpPr>
        <p:spPr bwMode="auto">
          <a:xfrm>
            <a:off x="1388652" y="3651852"/>
            <a:ext cx="1609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/>
              <a:t>Ventilation</a:t>
            </a:r>
            <a:endParaRPr lang="en-US" sz="1600" dirty="0"/>
          </a:p>
        </p:txBody>
      </p:sp>
      <p:sp>
        <p:nvSpPr>
          <p:cNvPr id="111" name="TextBox 71"/>
          <p:cNvSpPr txBox="1">
            <a:spLocks noChangeArrowheads="1"/>
          </p:cNvSpPr>
          <p:nvPr/>
        </p:nvSpPr>
        <p:spPr bwMode="auto">
          <a:xfrm>
            <a:off x="1381564" y="3878680"/>
            <a:ext cx="16097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 smtClean="0"/>
              <a:t>Demi</a:t>
            </a:r>
            <a:r>
              <a:rPr lang="en-US" sz="1600" dirty="0" smtClean="0"/>
              <a:t> water</a:t>
            </a:r>
            <a:endParaRPr lang="en-US" sz="1600" dirty="0"/>
          </a:p>
        </p:txBody>
      </p:sp>
      <p:sp>
        <p:nvSpPr>
          <p:cNvPr id="112" name="TextBox 71"/>
          <p:cNvSpPr txBox="1">
            <a:spLocks noChangeArrowheads="1"/>
          </p:cNvSpPr>
          <p:nvPr/>
        </p:nvSpPr>
        <p:spPr bwMode="auto">
          <a:xfrm>
            <a:off x="1385108" y="4116139"/>
            <a:ext cx="16097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/>
              <a:t>Electrical </a:t>
            </a:r>
            <a:r>
              <a:rPr lang="en-US" sz="1600" dirty="0" err="1" smtClean="0"/>
              <a:t>syst.s</a:t>
            </a:r>
            <a:endParaRPr lang="en-US" sz="1600" dirty="0"/>
          </a:p>
        </p:txBody>
      </p:sp>
      <p:sp>
        <p:nvSpPr>
          <p:cNvPr id="115" name="Left Brace 114"/>
          <p:cNvSpPr/>
          <p:nvPr/>
        </p:nvSpPr>
        <p:spPr>
          <a:xfrm>
            <a:off x="1254642" y="3774590"/>
            <a:ext cx="159488" cy="5741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Freeform 115"/>
          <p:cNvSpPr/>
          <p:nvPr/>
        </p:nvSpPr>
        <p:spPr>
          <a:xfrm>
            <a:off x="1180214" y="3498141"/>
            <a:ext cx="116958" cy="563525"/>
          </a:xfrm>
          <a:custGeom>
            <a:avLst/>
            <a:gdLst>
              <a:gd name="connsiteX0" fmla="*/ 0 w 116958"/>
              <a:gd name="connsiteY0" fmla="*/ 0 h 563525"/>
              <a:gd name="connsiteX1" fmla="*/ 0 w 116958"/>
              <a:gd name="connsiteY1" fmla="*/ 563525 h 563525"/>
              <a:gd name="connsiteX2" fmla="*/ 116958 w 116958"/>
              <a:gd name="connsiteY2" fmla="*/ 563525 h 5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58" h="563525">
                <a:moveTo>
                  <a:pt x="0" y="0"/>
                </a:moveTo>
                <a:lnTo>
                  <a:pt x="0" y="563525"/>
                </a:lnTo>
                <a:lnTo>
                  <a:pt x="116958" y="563525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8"/>
          <p:cNvSpPr txBox="1">
            <a:spLocks noChangeArrowheads="1"/>
          </p:cNvSpPr>
          <p:nvPr/>
        </p:nvSpPr>
        <p:spPr bwMode="auto">
          <a:xfrm>
            <a:off x="-285750" y="799569"/>
            <a:ext cx="8848725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Activities LS1 into 2014 run: </a:t>
            </a:r>
            <a:r>
              <a:rPr lang="en-US" sz="2000" b="1" dirty="0" smtClean="0"/>
              <a:t>Cryogenics, Beam transfer Line, </a:t>
            </a:r>
            <a:r>
              <a:rPr lang="en-US" sz="2000" b="1" dirty="0" err="1" smtClean="0"/>
              <a:t>Cryo</a:t>
            </a:r>
            <a:r>
              <a:rPr lang="en-US" sz="2000" b="1" dirty="0" smtClean="0"/>
              <a:t> Modules, commissioning</a:t>
            </a:r>
            <a:endParaRPr lang="en-US" sz="2400" b="1" dirty="0" smtClean="0"/>
          </a:p>
        </p:txBody>
      </p:sp>
      <p:sp>
        <p:nvSpPr>
          <p:cNvPr id="89" name="TextBox 88"/>
          <p:cNvSpPr txBox="1"/>
          <p:nvPr/>
        </p:nvSpPr>
        <p:spPr>
          <a:xfrm>
            <a:off x="4316819" y="1481486"/>
            <a:ext cx="1173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End LS1:Start Low E physics </a:t>
            </a:r>
            <a:r>
              <a:rPr lang="en-US" sz="1200" dirty="0" err="1" smtClean="0"/>
              <a:t>apr</a:t>
            </a:r>
            <a:r>
              <a:rPr lang="en-US" sz="1200" dirty="0" smtClean="0"/>
              <a:t> 2014</a:t>
            </a:r>
            <a:endParaRPr lang="en-US" sz="1200" dirty="0"/>
          </a:p>
        </p:txBody>
      </p:sp>
      <p:cxnSp>
        <p:nvCxnSpPr>
          <p:cNvPr id="91" name="Straight Connector 90"/>
          <p:cNvCxnSpPr/>
          <p:nvPr/>
        </p:nvCxnSpPr>
        <p:spPr>
          <a:xfrm>
            <a:off x="4997302" y="2307265"/>
            <a:ext cx="10634" cy="288142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94E07E-2CB6-4075-84A1-047B4A794DB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78025" y="830184"/>
            <a:ext cx="5670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b="1" dirty="0">
                <a:solidFill>
                  <a:srgbClr val="0D3A7E"/>
                </a:solidFill>
              </a:rPr>
              <a:t>Cryogenics</a:t>
            </a:r>
            <a:endParaRPr lang="en-US" sz="3200" b="1" dirty="0">
              <a:solidFill>
                <a:srgbClr val="0D3A7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2007657"/>
            <a:ext cx="84391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82771" y="5742709"/>
            <a:ext cx="5996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TE/CRG	: NICOLAS DELRUELLE, JOS METSELAAR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783270" y="2282451"/>
            <a:ext cx="1619688" cy="194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53449" y="2264734"/>
            <a:ext cx="489071" cy="2030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3238" y="3926313"/>
            <a:ext cx="1619688" cy="167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61525" y="3902149"/>
            <a:ext cx="489071" cy="192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66343" y="1754373"/>
            <a:ext cx="1020726" cy="180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21526" y="1701209"/>
            <a:ext cx="478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8190613" y="1805763"/>
            <a:ext cx="17722" cy="2351567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66373" y="1823488"/>
            <a:ext cx="10604" cy="224878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176437" y="1757917"/>
            <a:ext cx="404038" cy="1772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999220" y="1492093"/>
            <a:ext cx="7832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CM1&amp;2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797409" y="3749090"/>
            <a:ext cx="1619688" cy="167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838324" y="63500"/>
            <a:ext cx="62743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LS1 into 2014 run</a:t>
            </a:r>
            <a:endParaRPr lang="en-US" sz="3600" b="1" dirty="0">
              <a:solidFill>
                <a:srgbClr val="0D3A7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Slide Number Placeholder 7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D38F580-EBD0-423F-B9C8-2B5FDAF57BFE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4582" name="Text Box 2"/>
          <p:cNvSpPr txBox="1">
            <a:spLocks noChangeArrowheads="1"/>
          </p:cNvSpPr>
          <p:nvPr/>
        </p:nvSpPr>
        <p:spPr bwMode="auto">
          <a:xfrm>
            <a:off x="1978025" y="53975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Cryogenics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144" y="1016294"/>
            <a:ext cx="11613522" cy="455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0" y="5435600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Compressors: </a:t>
            </a:r>
            <a:r>
              <a:rPr lang="de-DE" sz="2800" dirty="0" smtClean="0"/>
              <a:t>July </a:t>
            </a:r>
            <a:r>
              <a:rPr lang="de-DE" sz="2800" dirty="0"/>
              <a:t>2013 – </a:t>
            </a:r>
            <a:r>
              <a:rPr lang="de-DE" sz="2800" dirty="0" smtClean="0"/>
              <a:t>December </a:t>
            </a:r>
            <a:r>
              <a:rPr lang="de-DE" sz="2800" dirty="0"/>
              <a:t>2013 </a:t>
            </a:r>
            <a:endParaRPr lang="en-US" sz="2800" dirty="0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0" y="588327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Cold </a:t>
            </a:r>
            <a:r>
              <a:rPr lang="de-DE" sz="2800" dirty="0" smtClean="0"/>
              <a:t>Box: </a:t>
            </a:r>
            <a:r>
              <a:rPr lang="de-DE" sz="2800" dirty="0"/>
              <a:t>Jan 2014 – </a:t>
            </a:r>
            <a:r>
              <a:rPr lang="de-DE" sz="2800" dirty="0" smtClean="0"/>
              <a:t>June </a:t>
            </a:r>
            <a:r>
              <a:rPr lang="de-DE" sz="2800" dirty="0"/>
              <a:t>2014</a:t>
            </a:r>
            <a:endParaRPr lang="en-US" sz="2800" dirty="0"/>
          </a:p>
        </p:txBody>
      </p:sp>
      <p:sp>
        <p:nvSpPr>
          <p:cNvPr id="10" name="Oval 9"/>
          <p:cNvSpPr/>
          <p:nvPr/>
        </p:nvSpPr>
        <p:spPr>
          <a:xfrm>
            <a:off x="3168502" y="1998921"/>
            <a:ext cx="3359890" cy="2222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4.81481E-6 L -0.46042 0.00139 " pathEditMode="relative" ptsTypes="AA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01139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Tunnel and Cryo 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5778500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 dirty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004" y="938213"/>
            <a:ext cx="7614493" cy="432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/>
          <p:nvPr/>
        </p:nvGrpSpPr>
        <p:grpSpPr>
          <a:xfrm>
            <a:off x="0" y="5378450"/>
            <a:ext cx="9144000" cy="1009650"/>
            <a:chOff x="0" y="5111750"/>
            <a:chExt cx="9144000" cy="1009650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0" y="5111750"/>
              <a:ext cx="914400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2800" dirty="0" smtClean="0"/>
                <a:t>Installation </a:t>
              </a:r>
              <a:r>
                <a:rPr lang="de-DE" sz="2800" dirty="0"/>
                <a:t>tunnel: </a:t>
              </a:r>
              <a:r>
                <a:rPr lang="de-DE" sz="2800" dirty="0" smtClean="0"/>
                <a:t>Sep </a:t>
              </a:r>
              <a:r>
                <a:rPr lang="de-DE" sz="2800" dirty="0"/>
                <a:t>2013 </a:t>
              </a:r>
              <a:r>
                <a:rPr lang="de-DE" sz="2800" dirty="0" smtClean="0"/>
                <a:t>- LS1 </a:t>
              </a:r>
              <a:endParaRPr lang="en-US" sz="2800" dirty="0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0" y="5597525"/>
              <a:ext cx="9144000" cy="523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2800" b="1" dirty="0">
                  <a:solidFill>
                    <a:srgbClr val="FF0000"/>
                  </a:solidFill>
                </a:rPr>
                <a:t> 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5835436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Cryo Cold </a:t>
            </a:r>
            <a:r>
              <a:rPr lang="de-DE" sz="2800" dirty="0"/>
              <a:t>Line: January 2014 – June 2014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5778500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 dirty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4436" y="883499"/>
            <a:ext cx="9755527" cy="553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01140" y="53975"/>
            <a:ext cx="5680736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Tunnel </a:t>
            </a:r>
            <a:endParaRPr lang="en-US" sz="3600" b="1" dirty="0">
              <a:solidFill>
                <a:srgbClr val="0D3A7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9144000" cy="515997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08/05/2012</a:t>
            </a:r>
            <a:endParaRPr 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01140" y="53975"/>
            <a:ext cx="5680736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Tunnel 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7100"/>
            <a:ext cx="9144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Cable feedthrough and He release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79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08/05/2012</a:t>
            </a:r>
            <a:endParaRPr 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01140" y="53975"/>
            <a:ext cx="5680736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Tunnel- RF cabling 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7" name="Picture 6" descr="rf rack_lay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876715"/>
            <a:ext cx="8531750" cy="481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7" y="3578587"/>
            <a:ext cx="3986844" cy="2935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1253067" y="3156668"/>
            <a:ext cx="4098161" cy="4219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239911" y="3367627"/>
            <a:ext cx="111317" cy="210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351228" y="2981739"/>
            <a:ext cx="270344" cy="4913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9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513"/>
            <a:ext cx="9144000" cy="515997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08/05/2012</a:t>
            </a:r>
            <a:endParaRPr 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01139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Tunnel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52501" y="5349874"/>
            <a:ext cx="8191500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dirty="0" smtClean="0"/>
              <a:t>Cable feedthrough and He release also via niche</a:t>
            </a:r>
          </a:p>
          <a:p>
            <a:pPr>
              <a:spcBef>
                <a:spcPct val="50000"/>
              </a:spcBef>
            </a:pPr>
            <a:r>
              <a:rPr lang="de-DE" sz="2800" dirty="0" smtClean="0"/>
              <a:t>Safety aspects: Ana-Paula Bernardes EN/STI </a:t>
            </a: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1476375" y="2609850"/>
            <a:ext cx="1562100" cy="12763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11513" y="53975"/>
            <a:ext cx="6267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SC Linac, Cryo- &amp; Beamline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8050" y="3094197"/>
            <a:ext cx="5695950" cy="329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133946"/>
            <a:ext cx="5552627" cy="306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76200" y="5348103"/>
            <a:ext cx="5248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Modular installation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76804" name="Picture 4" descr="http://www.ideenfaenger.ch/uploads/pics/600px2-duplo-lego-bric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7799" y="3953540"/>
            <a:ext cx="1437610" cy="1437610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666750" y="793387"/>
            <a:ext cx="5295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dirty="0" smtClean="0"/>
              <a:t>HIE ISOLDE Superconducting Linac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819650" y="2888887"/>
            <a:ext cx="5295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dirty="0" smtClean="0"/>
              <a:t>High Energy Beam Transferline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24075" y="53975"/>
            <a:ext cx="575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Modular installation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3350" y="6041662"/>
            <a:ext cx="76709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smtClean="0"/>
              <a:t>Courtesy: Matteo Pasini, Matthew Fraser</a:t>
            </a:r>
            <a:endParaRPr lang="en-US" sz="24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4775" y="73025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 dirty="0" smtClean="0"/>
              <a:t>Schematic: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462088"/>
            <a:ext cx="91059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029575" y="2603137"/>
            <a:ext cx="1162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dirty="0" smtClean="0"/>
              <a:t>2014</a:t>
            </a:r>
          </a:p>
          <a:p>
            <a:pPr algn="ctr">
              <a:spcBef>
                <a:spcPts val="0"/>
              </a:spcBef>
            </a:pPr>
            <a:r>
              <a:rPr lang="de-DE" dirty="0" smtClean="0"/>
              <a:t>5.5MeV/u</a:t>
            </a:r>
            <a:endParaRPr lang="en-US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029575" y="3612787"/>
            <a:ext cx="1162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dirty="0" smtClean="0"/>
              <a:t>2016</a:t>
            </a:r>
          </a:p>
          <a:p>
            <a:pPr algn="ctr">
              <a:spcBef>
                <a:spcPts val="0"/>
              </a:spcBef>
            </a:pPr>
            <a:r>
              <a:rPr lang="de-DE" dirty="0" smtClean="0"/>
              <a:t>10MeV/u</a:t>
            </a:r>
            <a:endParaRPr lang="en-US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981950" y="5193937"/>
            <a:ext cx="1162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dirty="0" smtClean="0"/>
              <a:t>&gt;2017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B14535A-6BD3-477E-A601-6562565D678A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1838325" y="63500"/>
            <a:ext cx="542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Hie-Isolde Planning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17" y="947627"/>
            <a:ext cx="8519390" cy="541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" name="TextBox 140"/>
          <p:cNvSpPr txBox="1"/>
          <p:nvPr/>
        </p:nvSpPr>
        <p:spPr>
          <a:xfrm>
            <a:off x="4380614" y="5061097"/>
            <a:ext cx="457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Hie</a:t>
            </a:r>
            <a:r>
              <a:rPr lang="en-US" dirty="0" smtClean="0"/>
              <a:t>-Isolde installation planning in EDMS:</a:t>
            </a:r>
          </a:p>
          <a:p>
            <a:r>
              <a:rPr lang="en-US" dirty="0" smtClean="0"/>
              <a:t>Projects – Accelerators - </a:t>
            </a:r>
            <a:r>
              <a:rPr lang="en-US" dirty="0" err="1" smtClean="0"/>
              <a:t>Hie</a:t>
            </a:r>
            <a:r>
              <a:rPr lang="en-US" dirty="0" smtClean="0"/>
              <a:t>-Isolde – Infrastructure &amp; Integration - Planning</a:t>
            </a:r>
          </a:p>
          <a:p>
            <a:r>
              <a:rPr lang="en-US" sz="1400" u="sng" dirty="0" smtClean="0">
                <a:hlinkClick r:id="rId4"/>
              </a:rPr>
              <a:t>https://edms.cern.ch/nav/P:CERN-0000072786:V0/P:CERN-0000090679:V0/TAB3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33916" y="1576276"/>
            <a:ext cx="8605283" cy="16241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B14535A-6BD3-477E-A601-6562565D678A}" type="slidenum">
              <a:rPr lang="en-US" smtClean="0"/>
              <a:pPr/>
              <a:t>30</a:t>
            </a:fld>
            <a:endParaRPr lang="en-US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2337139"/>
            <a:ext cx="1485900" cy="261567"/>
            <a:chOff x="400050" y="1714499"/>
            <a:chExt cx="1485900" cy="261610"/>
          </a:xfrm>
        </p:grpSpPr>
        <p:sp>
          <p:nvSpPr>
            <p:cNvPr id="37967" name="TextBox 4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68" name="TextBox 5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69" name="TextBox 6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70" name="TextBox 7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571625" y="2337139"/>
            <a:ext cx="1485900" cy="261567"/>
            <a:chOff x="400050" y="1714499"/>
            <a:chExt cx="1485900" cy="261610"/>
          </a:xfrm>
        </p:grpSpPr>
        <p:sp>
          <p:nvSpPr>
            <p:cNvPr id="37963" name="TextBox 11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64" name="TextBox 12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65" name="TextBox 13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66" name="TextBox 14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057900" y="2337139"/>
            <a:ext cx="1485900" cy="261567"/>
            <a:chOff x="400050" y="1714499"/>
            <a:chExt cx="1485900" cy="261610"/>
          </a:xfrm>
        </p:grpSpPr>
        <p:sp>
          <p:nvSpPr>
            <p:cNvPr id="37959" name="TextBox 16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60" name="TextBox 17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61" name="TextBox 18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/>
                <a:t>Q3</a:t>
              </a:r>
            </a:p>
          </p:txBody>
        </p:sp>
        <p:sp>
          <p:nvSpPr>
            <p:cNvPr id="37962" name="TextBox 19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62475" y="2337139"/>
            <a:ext cx="1485900" cy="261567"/>
            <a:chOff x="400050" y="1714499"/>
            <a:chExt cx="1485900" cy="261610"/>
          </a:xfrm>
        </p:grpSpPr>
        <p:sp>
          <p:nvSpPr>
            <p:cNvPr id="37955" name="TextBox 21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56" name="TextBox 22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57" name="TextBox 23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/>
                <a:t>Q3</a:t>
              </a:r>
            </a:p>
          </p:txBody>
        </p:sp>
        <p:sp>
          <p:nvSpPr>
            <p:cNvPr id="37958" name="TextBox 24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067050" y="2337139"/>
            <a:ext cx="1485900" cy="261567"/>
            <a:chOff x="400050" y="1714499"/>
            <a:chExt cx="1485900" cy="261610"/>
          </a:xfrm>
        </p:grpSpPr>
        <p:sp>
          <p:nvSpPr>
            <p:cNvPr id="37951" name="TextBox 26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52" name="TextBox 27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53" name="TextBox 28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54" name="TextBox 29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553325" y="2337139"/>
            <a:ext cx="1485900" cy="261567"/>
            <a:chOff x="400050" y="1714499"/>
            <a:chExt cx="1485900" cy="261610"/>
          </a:xfrm>
        </p:grpSpPr>
        <p:sp>
          <p:nvSpPr>
            <p:cNvPr id="37947" name="TextBox 31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48" name="TextBox 32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49" name="TextBox 33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50" name="TextBox 34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sp>
        <p:nvSpPr>
          <p:cNvPr id="37924" name="TextBox 35"/>
          <p:cNvSpPr txBox="1">
            <a:spLocks noChangeArrowheads="1"/>
          </p:cNvSpPr>
          <p:nvPr/>
        </p:nvSpPr>
        <p:spPr bwMode="auto">
          <a:xfrm>
            <a:off x="476251" y="1965726"/>
            <a:ext cx="685800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2011</a:t>
            </a:r>
          </a:p>
        </p:txBody>
      </p:sp>
      <p:sp>
        <p:nvSpPr>
          <p:cNvPr id="37925" name="TextBox 36"/>
          <p:cNvSpPr txBox="1">
            <a:spLocks noChangeArrowheads="1"/>
          </p:cNvSpPr>
          <p:nvPr/>
        </p:nvSpPr>
        <p:spPr bwMode="auto">
          <a:xfrm>
            <a:off x="1943101" y="1965726"/>
            <a:ext cx="733424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2012</a:t>
            </a:r>
          </a:p>
        </p:txBody>
      </p:sp>
      <p:sp>
        <p:nvSpPr>
          <p:cNvPr id="37926" name="TextBox 37"/>
          <p:cNvSpPr txBox="1">
            <a:spLocks noChangeArrowheads="1"/>
          </p:cNvSpPr>
          <p:nvPr/>
        </p:nvSpPr>
        <p:spPr bwMode="auto">
          <a:xfrm>
            <a:off x="3467101" y="1965726"/>
            <a:ext cx="790574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2013</a:t>
            </a:r>
          </a:p>
        </p:txBody>
      </p:sp>
      <p:sp>
        <p:nvSpPr>
          <p:cNvPr id="37927" name="TextBox 38"/>
          <p:cNvSpPr txBox="1">
            <a:spLocks noChangeArrowheads="1"/>
          </p:cNvSpPr>
          <p:nvPr/>
        </p:nvSpPr>
        <p:spPr bwMode="auto">
          <a:xfrm>
            <a:off x="4962526" y="1965726"/>
            <a:ext cx="771524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2014</a:t>
            </a:r>
          </a:p>
        </p:txBody>
      </p:sp>
      <p:sp>
        <p:nvSpPr>
          <p:cNvPr id="37928" name="TextBox 39"/>
          <p:cNvSpPr txBox="1">
            <a:spLocks noChangeArrowheads="1"/>
          </p:cNvSpPr>
          <p:nvPr/>
        </p:nvSpPr>
        <p:spPr bwMode="auto">
          <a:xfrm>
            <a:off x="6457950" y="1965726"/>
            <a:ext cx="761999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2015</a:t>
            </a:r>
          </a:p>
        </p:txBody>
      </p:sp>
      <p:sp>
        <p:nvSpPr>
          <p:cNvPr id="37929" name="TextBox 40"/>
          <p:cNvSpPr txBox="1">
            <a:spLocks noChangeArrowheads="1"/>
          </p:cNvSpPr>
          <p:nvPr/>
        </p:nvSpPr>
        <p:spPr bwMode="auto">
          <a:xfrm>
            <a:off x="7953375" y="1965726"/>
            <a:ext cx="781049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2016</a:t>
            </a:r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3721395" y="3146356"/>
            <a:ext cx="1564980" cy="91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 bwMode="auto">
          <a:xfrm>
            <a:off x="5433237" y="4180186"/>
            <a:ext cx="436165" cy="662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 bwMode="auto">
          <a:xfrm>
            <a:off x="7625540" y="4225543"/>
            <a:ext cx="409575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70"/>
          <p:cNvSpPr txBox="1">
            <a:spLocks noChangeArrowheads="1"/>
          </p:cNvSpPr>
          <p:nvPr/>
        </p:nvSpPr>
        <p:spPr bwMode="auto">
          <a:xfrm>
            <a:off x="444138" y="2874151"/>
            <a:ext cx="571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Civil</a:t>
            </a:r>
          </a:p>
        </p:txBody>
      </p:sp>
      <p:sp>
        <p:nvSpPr>
          <p:cNvPr id="121" name="TextBox 71"/>
          <p:cNvSpPr txBox="1">
            <a:spLocks noChangeArrowheads="1"/>
          </p:cNvSpPr>
          <p:nvPr/>
        </p:nvSpPr>
        <p:spPr bwMode="auto">
          <a:xfrm>
            <a:off x="981074" y="3196648"/>
            <a:ext cx="16097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Main services</a:t>
            </a:r>
          </a:p>
        </p:txBody>
      </p:sp>
      <p:sp>
        <p:nvSpPr>
          <p:cNvPr id="122" name="TextBox 72"/>
          <p:cNvSpPr txBox="1">
            <a:spLocks noChangeArrowheads="1"/>
          </p:cNvSpPr>
          <p:nvPr/>
        </p:nvSpPr>
        <p:spPr bwMode="auto">
          <a:xfrm>
            <a:off x="3116677" y="2949598"/>
            <a:ext cx="70485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/>
              <a:t>Cryo</a:t>
            </a:r>
            <a:endParaRPr lang="en-US" sz="1600" dirty="0"/>
          </a:p>
        </p:txBody>
      </p:sp>
      <p:sp>
        <p:nvSpPr>
          <p:cNvPr id="123" name="TextBox 73"/>
          <p:cNvSpPr txBox="1">
            <a:spLocks noChangeArrowheads="1"/>
          </p:cNvSpPr>
          <p:nvPr/>
        </p:nvSpPr>
        <p:spPr bwMode="auto">
          <a:xfrm>
            <a:off x="4552522" y="3994461"/>
            <a:ext cx="110490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CM 1&amp;2</a:t>
            </a:r>
          </a:p>
        </p:txBody>
      </p:sp>
      <p:sp>
        <p:nvSpPr>
          <p:cNvPr id="124" name="TextBox 74"/>
          <p:cNvSpPr txBox="1">
            <a:spLocks noChangeArrowheads="1"/>
          </p:cNvSpPr>
          <p:nvPr/>
        </p:nvSpPr>
        <p:spPr bwMode="auto">
          <a:xfrm>
            <a:off x="6768290" y="4044298"/>
            <a:ext cx="94297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CM 3&amp;4</a:t>
            </a:r>
          </a:p>
        </p:txBody>
      </p:sp>
      <p:cxnSp>
        <p:nvCxnSpPr>
          <p:cNvPr id="125" name="Straight Arrow Connector 124"/>
          <p:cNvCxnSpPr/>
          <p:nvPr/>
        </p:nvCxnSpPr>
        <p:spPr bwMode="auto">
          <a:xfrm flipV="1">
            <a:off x="5847907" y="4483437"/>
            <a:ext cx="3296093" cy="3503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 bwMode="auto">
          <a:xfrm>
            <a:off x="8073875" y="4651607"/>
            <a:ext cx="1070125" cy="859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82"/>
          <p:cNvSpPr txBox="1">
            <a:spLocks noChangeArrowheads="1"/>
          </p:cNvSpPr>
          <p:nvPr/>
        </p:nvSpPr>
        <p:spPr bwMode="auto">
          <a:xfrm>
            <a:off x="4874817" y="4310946"/>
            <a:ext cx="110490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5.5MeV/u</a:t>
            </a:r>
          </a:p>
        </p:txBody>
      </p:sp>
      <p:sp>
        <p:nvSpPr>
          <p:cNvPr id="128" name="TextBox 83"/>
          <p:cNvSpPr txBox="1">
            <a:spLocks noChangeArrowheads="1"/>
          </p:cNvSpPr>
          <p:nvPr/>
        </p:nvSpPr>
        <p:spPr bwMode="auto">
          <a:xfrm>
            <a:off x="7078182" y="4482358"/>
            <a:ext cx="10382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10MeV/u</a:t>
            </a:r>
          </a:p>
        </p:txBody>
      </p:sp>
      <p:cxnSp>
        <p:nvCxnSpPr>
          <p:cNvPr id="129" name="Straight Arrow Connector 128"/>
          <p:cNvCxnSpPr/>
          <p:nvPr/>
        </p:nvCxnSpPr>
        <p:spPr bwMode="auto">
          <a:xfrm>
            <a:off x="4189228" y="2860190"/>
            <a:ext cx="1499191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19"/>
          <p:cNvSpPr txBox="1">
            <a:spLocks noChangeArrowheads="1"/>
          </p:cNvSpPr>
          <p:nvPr/>
        </p:nvSpPr>
        <p:spPr bwMode="auto">
          <a:xfrm>
            <a:off x="2300638" y="2674159"/>
            <a:ext cx="245745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Beam Transfer Line</a:t>
            </a:r>
          </a:p>
        </p:txBody>
      </p:sp>
      <p:sp>
        <p:nvSpPr>
          <p:cNvPr id="131" name="TextBox 74"/>
          <p:cNvSpPr txBox="1">
            <a:spLocks noChangeArrowheads="1"/>
          </p:cNvSpPr>
          <p:nvPr/>
        </p:nvSpPr>
        <p:spPr bwMode="auto">
          <a:xfrm>
            <a:off x="8296275" y="4034773"/>
            <a:ext cx="94297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CM 5&amp;6</a:t>
            </a:r>
          </a:p>
        </p:txBody>
      </p:sp>
      <p:cxnSp>
        <p:nvCxnSpPr>
          <p:cNvPr id="134" name="Straight Arrow Connector 133"/>
          <p:cNvCxnSpPr/>
          <p:nvPr/>
        </p:nvCxnSpPr>
        <p:spPr bwMode="auto">
          <a:xfrm>
            <a:off x="2381693" y="3376091"/>
            <a:ext cx="133970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 bwMode="auto">
          <a:xfrm flipV="1">
            <a:off x="1019175" y="3051576"/>
            <a:ext cx="1319988" cy="371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05"/>
          <p:cNvGrpSpPr/>
          <p:nvPr/>
        </p:nvGrpSpPr>
        <p:grpSpPr>
          <a:xfrm>
            <a:off x="0" y="4737291"/>
            <a:ext cx="9295075" cy="1780606"/>
            <a:chOff x="0" y="4737291"/>
            <a:chExt cx="9295075" cy="1780606"/>
          </a:xfrm>
        </p:grpSpPr>
        <p:sp>
          <p:nvSpPr>
            <p:cNvPr id="140" name="Rectangle 139"/>
            <p:cNvSpPr/>
            <p:nvPr/>
          </p:nvSpPr>
          <p:spPr bwMode="auto">
            <a:xfrm>
              <a:off x="3009014" y="5489295"/>
              <a:ext cx="2030819" cy="265814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C1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6200" y="5190697"/>
              <a:ext cx="8915400" cy="25717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85725" y="5200222"/>
              <a:ext cx="457200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2998382" y="5202211"/>
              <a:ext cx="2421344" cy="2361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495425" y="5200222"/>
              <a:ext cx="354639" cy="243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6057900" y="5200222"/>
              <a:ext cx="449226" cy="243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5042933" y="5202215"/>
              <a:ext cx="804973" cy="24165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899" name="TextBox 86"/>
            <p:cNvSpPr txBox="1">
              <a:spLocks noChangeArrowheads="1"/>
            </p:cNvSpPr>
            <p:nvPr/>
          </p:nvSpPr>
          <p:spPr bwMode="auto">
            <a:xfrm>
              <a:off x="2945217" y="5472695"/>
              <a:ext cx="22115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Dec 2012    -     Apr 2014</a:t>
              </a:r>
              <a:endParaRPr lang="en-US" sz="1400" dirty="0"/>
            </a:p>
          </p:txBody>
        </p:sp>
        <p:sp>
          <p:nvSpPr>
            <p:cNvPr id="37901" name="TextBox 90"/>
            <p:cNvSpPr txBox="1">
              <a:spLocks noChangeArrowheads="1"/>
            </p:cNvSpPr>
            <p:nvPr/>
          </p:nvSpPr>
          <p:spPr bwMode="auto">
            <a:xfrm>
              <a:off x="114300" y="5143072"/>
              <a:ext cx="4000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sd</a:t>
              </a:r>
            </a:p>
          </p:txBody>
        </p:sp>
        <p:sp>
          <p:nvSpPr>
            <p:cNvPr id="37902" name="TextBox 91"/>
            <p:cNvSpPr txBox="1">
              <a:spLocks noChangeArrowheads="1"/>
            </p:cNvSpPr>
            <p:nvPr/>
          </p:nvSpPr>
          <p:spPr bwMode="auto">
            <a:xfrm>
              <a:off x="1465295" y="5141964"/>
              <a:ext cx="51236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err="1"/>
                <a:t>sd</a:t>
              </a:r>
              <a:endParaRPr lang="en-US" sz="1600" dirty="0"/>
            </a:p>
          </p:txBody>
        </p:sp>
        <p:sp>
          <p:nvSpPr>
            <p:cNvPr id="37903" name="TextBox 94"/>
            <p:cNvSpPr txBox="1">
              <a:spLocks noChangeArrowheads="1"/>
            </p:cNvSpPr>
            <p:nvPr/>
          </p:nvSpPr>
          <p:spPr bwMode="auto">
            <a:xfrm>
              <a:off x="6079166" y="5143072"/>
              <a:ext cx="4000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 err="1"/>
                <a:t>sd</a:t>
              </a:r>
              <a:endParaRPr lang="en-US" sz="1600" dirty="0"/>
            </a:p>
          </p:txBody>
        </p:sp>
        <p:sp>
          <p:nvSpPr>
            <p:cNvPr id="37905" name="TextBox 98"/>
            <p:cNvSpPr txBox="1">
              <a:spLocks noChangeArrowheads="1"/>
            </p:cNvSpPr>
            <p:nvPr/>
          </p:nvSpPr>
          <p:spPr bwMode="auto">
            <a:xfrm>
              <a:off x="2317901" y="6179759"/>
              <a:ext cx="1828801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/>
                <a:t>Isolde &amp; REX </a:t>
              </a:r>
              <a:r>
                <a:rPr lang="en-US" sz="1600" dirty="0" smtClean="0"/>
                <a:t>Ops</a:t>
              </a:r>
              <a:endParaRPr lang="en-US" sz="1600" dirty="0"/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244521" y="6215859"/>
              <a:ext cx="457200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4272074" y="6214745"/>
              <a:ext cx="480680" cy="2285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911" name="TextBox 104"/>
            <p:cNvSpPr txBox="1">
              <a:spLocks noChangeArrowheads="1"/>
            </p:cNvSpPr>
            <p:nvPr/>
          </p:nvSpPr>
          <p:spPr bwMode="auto">
            <a:xfrm>
              <a:off x="549321" y="6158709"/>
              <a:ext cx="16097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  shutdown</a:t>
              </a:r>
            </a:p>
          </p:txBody>
        </p:sp>
        <p:sp>
          <p:nvSpPr>
            <p:cNvPr id="90" name="TextBox 88"/>
            <p:cNvSpPr txBox="1">
              <a:spLocks noChangeArrowheads="1"/>
            </p:cNvSpPr>
            <p:nvPr/>
          </p:nvSpPr>
          <p:spPr bwMode="auto">
            <a:xfrm>
              <a:off x="3364746" y="5167882"/>
              <a:ext cx="13702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LS1</a:t>
              </a:r>
              <a:endParaRPr lang="en-US" sz="1400" dirty="0"/>
            </a:p>
          </p:txBody>
        </p:sp>
        <p:sp>
          <p:nvSpPr>
            <p:cNvPr id="92" name="TextBox 108"/>
            <p:cNvSpPr txBox="1">
              <a:spLocks noChangeArrowheads="1"/>
            </p:cNvSpPr>
            <p:nvPr/>
          </p:nvSpPr>
          <p:spPr bwMode="auto">
            <a:xfrm>
              <a:off x="4738358" y="6145844"/>
              <a:ext cx="45567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err="1" smtClean="0"/>
                <a:t>Cryo</a:t>
              </a:r>
              <a:r>
                <a:rPr lang="en-US" sz="1600" dirty="0" smtClean="0"/>
                <a:t> Mod 1 &amp; 2 + HEBT install (Isolde running)</a:t>
              </a:r>
              <a:endParaRPr lang="en-US" sz="1600" dirty="0"/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1896106" y="6219376"/>
              <a:ext cx="457200" cy="23812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" name="TextBox 98"/>
            <p:cNvSpPr txBox="1">
              <a:spLocks noChangeArrowheads="1"/>
            </p:cNvSpPr>
            <p:nvPr/>
          </p:nvSpPr>
          <p:spPr bwMode="auto">
            <a:xfrm>
              <a:off x="0" y="4737291"/>
              <a:ext cx="134678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Timeline:</a:t>
              </a:r>
              <a:endParaRPr lang="en-US" sz="1600" dirty="0"/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7600950" y="5200223"/>
              <a:ext cx="437264" cy="243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TextBox 94"/>
            <p:cNvSpPr txBox="1">
              <a:spLocks noChangeArrowheads="1"/>
            </p:cNvSpPr>
            <p:nvPr/>
          </p:nvSpPr>
          <p:spPr bwMode="auto">
            <a:xfrm>
              <a:off x="7611583" y="5143072"/>
              <a:ext cx="4000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 err="1"/>
                <a:t>sd</a:t>
              </a:r>
              <a:endParaRPr lang="en-US" sz="1600" dirty="0"/>
            </a:p>
          </p:txBody>
        </p:sp>
      </p:grpSp>
      <p:sp>
        <p:nvSpPr>
          <p:cNvPr id="110" name="TextBox 71"/>
          <p:cNvSpPr txBox="1">
            <a:spLocks noChangeArrowheads="1"/>
          </p:cNvSpPr>
          <p:nvPr/>
        </p:nvSpPr>
        <p:spPr bwMode="auto">
          <a:xfrm>
            <a:off x="1388652" y="3651852"/>
            <a:ext cx="1609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/>
              <a:t>Ventilation</a:t>
            </a:r>
            <a:endParaRPr lang="en-US" sz="1600" dirty="0"/>
          </a:p>
        </p:txBody>
      </p:sp>
      <p:sp>
        <p:nvSpPr>
          <p:cNvPr id="111" name="TextBox 71"/>
          <p:cNvSpPr txBox="1">
            <a:spLocks noChangeArrowheads="1"/>
          </p:cNvSpPr>
          <p:nvPr/>
        </p:nvSpPr>
        <p:spPr bwMode="auto">
          <a:xfrm>
            <a:off x="1381564" y="3878680"/>
            <a:ext cx="16097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 smtClean="0"/>
              <a:t>Demi</a:t>
            </a:r>
            <a:r>
              <a:rPr lang="en-US" sz="1600" dirty="0" smtClean="0"/>
              <a:t> water</a:t>
            </a:r>
            <a:endParaRPr lang="en-US" sz="1600" dirty="0"/>
          </a:p>
        </p:txBody>
      </p:sp>
      <p:sp>
        <p:nvSpPr>
          <p:cNvPr id="112" name="TextBox 71"/>
          <p:cNvSpPr txBox="1">
            <a:spLocks noChangeArrowheads="1"/>
          </p:cNvSpPr>
          <p:nvPr/>
        </p:nvSpPr>
        <p:spPr bwMode="auto">
          <a:xfrm>
            <a:off x="1385108" y="4116139"/>
            <a:ext cx="16097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/>
              <a:t>Electrical </a:t>
            </a:r>
            <a:r>
              <a:rPr lang="en-US" sz="1600" dirty="0" err="1" smtClean="0"/>
              <a:t>syst.s</a:t>
            </a:r>
            <a:endParaRPr lang="en-US" sz="1600" dirty="0"/>
          </a:p>
        </p:txBody>
      </p:sp>
      <p:sp>
        <p:nvSpPr>
          <p:cNvPr id="115" name="Left Brace 114"/>
          <p:cNvSpPr/>
          <p:nvPr/>
        </p:nvSpPr>
        <p:spPr>
          <a:xfrm>
            <a:off x="1254642" y="3774590"/>
            <a:ext cx="159488" cy="5741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Freeform 115"/>
          <p:cNvSpPr/>
          <p:nvPr/>
        </p:nvSpPr>
        <p:spPr>
          <a:xfrm>
            <a:off x="1180214" y="3498141"/>
            <a:ext cx="116958" cy="563525"/>
          </a:xfrm>
          <a:custGeom>
            <a:avLst/>
            <a:gdLst>
              <a:gd name="connsiteX0" fmla="*/ 0 w 116958"/>
              <a:gd name="connsiteY0" fmla="*/ 0 h 563525"/>
              <a:gd name="connsiteX1" fmla="*/ 0 w 116958"/>
              <a:gd name="connsiteY1" fmla="*/ 563525 h 563525"/>
              <a:gd name="connsiteX2" fmla="*/ 116958 w 116958"/>
              <a:gd name="connsiteY2" fmla="*/ 563525 h 5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58" h="563525">
                <a:moveTo>
                  <a:pt x="0" y="0"/>
                </a:moveTo>
                <a:lnTo>
                  <a:pt x="0" y="563525"/>
                </a:lnTo>
                <a:lnTo>
                  <a:pt x="116958" y="563525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4149848" y="1417878"/>
            <a:ext cx="1173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End LS1:Start Low E physics as of </a:t>
            </a:r>
            <a:r>
              <a:rPr lang="en-US" sz="1200" dirty="0" err="1" smtClean="0"/>
              <a:t>apr</a:t>
            </a:r>
            <a:r>
              <a:rPr lang="en-US" sz="1200" dirty="0" smtClean="0"/>
              <a:t> 2014</a:t>
            </a:r>
            <a:endParaRPr lang="en-US" sz="1200" dirty="0"/>
          </a:p>
        </p:txBody>
      </p:sp>
      <p:cxnSp>
        <p:nvCxnSpPr>
          <p:cNvPr id="91" name="Straight Connector 90"/>
          <p:cNvCxnSpPr/>
          <p:nvPr/>
        </p:nvCxnSpPr>
        <p:spPr>
          <a:xfrm>
            <a:off x="5001370" y="2154803"/>
            <a:ext cx="6566" cy="30338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1885950" y="63500"/>
            <a:ext cx="65912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CM 1 &amp; 2 and beamline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5685183" y="1637969"/>
            <a:ext cx="7952" cy="35383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5845398" y="1868557"/>
            <a:ext cx="6762" cy="33227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5661924" y="1066114"/>
            <a:ext cx="140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HEBT &amp; </a:t>
            </a:r>
            <a:r>
              <a:rPr lang="en-US" sz="1200" dirty="0" err="1" smtClean="0"/>
              <a:t>Linac</a:t>
            </a:r>
            <a:r>
              <a:rPr lang="en-US" sz="1200" dirty="0" smtClean="0"/>
              <a:t> commissioning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631441" y="1468237"/>
            <a:ext cx="2335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hardware sept.2014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791792" y="1684245"/>
            <a:ext cx="1406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beam oct.2014 </a:t>
            </a:r>
            <a:endParaRPr lang="en-US" sz="1200" dirty="0"/>
          </a:p>
        </p:txBody>
      </p:sp>
      <p:sp>
        <p:nvSpPr>
          <p:cNvPr id="97" name="Text Box 8"/>
          <p:cNvSpPr txBox="1">
            <a:spLocks noChangeArrowheads="1"/>
          </p:cNvSpPr>
          <p:nvPr/>
        </p:nvSpPr>
        <p:spPr bwMode="auto">
          <a:xfrm>
            <a:off x="-419100" y="75194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Activities into 2014 run: </a:t>
            </a:r>
            <a:r>
              <a:rPr lang="en-US" sz="2000" b="1" dirty="0" err="1" smtClean="0"/>
              <a:t>Cryo</a:t>
            </a:r>
            <a:r>
              <a:rPr lang="en-US" sz="2000" b="1" dirty="0" smtClean="0"/>
              <a:t> Modules 1 &amp;2 and Beam transfer Line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2" y="771277"/>
            <a:ext cx="7847937" cy="51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682" y="5934366"/>
            <a:ext cx="8557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fr-FR" kern="0" dirty="0" smtClean="0"/>
              <a:t>TE/MSC: JEAN-PHILIPE TOCK, YANN LECLERCQ, LLOYD WILLIAMS, 	  	  ARNAUD BOUZOUD</a:t>
            </a:r>
            <a:endParaRPr lang="fr-FR" dirty="0" smtClean="0"/>
          </a:p>
        </p:txBody>
      </p:sp>
      <p:sp>
        <p:nvSpPr>
          <p:cNvPr id="7" name="Rectangle 6"/>
          <p:cNvSpPr/>
          <p:nvPr/>
        </p:nvSpPr>
        <p:spPr>
          <a:xfrm>
            <a:off x="606060" y="5725393"/>
            <a:ext cx="1041987" cy="2020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00231" y="5725393"/>
            <a:ext cx="516834" cy="2020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9427" y="1034127"/>
            <a:ext cx="3584277" cy="2020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870388" y="962251"/>
            <a:ext cx="21236" cy="46623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885951" y="63500"/>
            <a:ext cx="61726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First High-</a:t>
            </a:r>
            <a:r>
              <a:rPr lang="el-GR" sz="3600" b="1" dirty="0" smtClean="0">
                <a:solidFill>
                  <a:srgbClr val="0D3A7E"/>
                </a:solidFill>
              </a:rPr>
              <a:t>β</a:t>
            </a:r>
            <a:r>
              <a:rPr lang="en-US" sz="3600" b="1" dirty="0" smtClean="0">
                <a:solidFill>
                  <a:srgbClr val="0D3A7E"/>
                </a:solidFill>
              </a:rPr>
              <a:t> </a:t>
            </a:r>
            <a:r>
              <a:rPr lang="de-DE" sz="3600" b="1" dirty="0" smtClean="0">
                <a:solidFill>
                  <a:srgbClr val="0D3A7E"/>
                </a:solidFill>
              </a:rPr>
              <a:t>Cryo Module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93" y="962252"/>
            <a:ext cx="2388402" cy="268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9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6836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Superconducting </a:t>
            </a:r>
            <a:r>
              <a:rPr lang="de-DE" sz="3600" b="1" dirty="0">
                <a:solidFill>
                  <a:srgbClr val="0D3A7E"/>
                </a:solidFill>
              </a:rPr>
              <a:t>Linac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591" y="1014413"/>
            <a:ext cx="8888818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5682" y="5934366"/>
            <a:ext cx="8557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fr-FR" kern="0" dirty="0" smtClean="0"/>
              <a:t>TE/MSC: JEAN-PHILIPE TOCK, YANN LECLERCQ, LLOYD WILLIAMS, 	  	  ARNAUD BOUZOUD</a:t>
            </a:r>
            <a:endParaRPr lang="fr-FR" dirty="0" smtClean="0"/>
          </a:p>
        </p:txBody>
      </p:sp>
      <p:sp>
        <p:nvSpPr>
          <p:cNvPr id="10" name="Rectangle 9"/>
          <p:cNvSpPr/>
          <p:nvPr/>
        </p:nvSpPr>
        <p:spPr>
          <a:xfrm>
            <a:off x="506823" y="1835884"/>
            <a:ext cx="907307" cy="1736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9222" y="2200936"/>
            <a:ext cx="1169578" cy="159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5428" y="4189223"/>
            <a:ext cx="786805" cy="180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6060" y="5645883"/>
            <a:ext cx="1041987" cy="2020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07394" y="808075"/>
            <a:ext cx="861239" cy="180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20045" y="754911"/>
            <a:ext cx="478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6836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Superconducting </a:t>
            </a:r>
            <a:r>
              <a:rPr lang="de-DE" sz="3600" b="1" dirty="0">
                <a:solidFill>
                  <a:srgbClr val="0D3A7E"/>
                </a:solidFill>
              </a:rPr>
              <a:t>Linac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56" y="1078425"/>
            <a:ext cx="8856921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48592" y="4444404"/>
            <a:ext cx="446562" cy="1913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67133" y="4433777"/>
            <a:ext cx="237434" cy="23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8591" y="5156786"/>
            <a:ext cx="563522" cy="191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73458" y="5146156"/>
            <a:ext cx="450086" cy="205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2129" y="5341085"/>
            <a:ext cx="563522" cy="191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38239" y="5330454"/>
            <a:ext cx="450086" cy="205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07394" y="839974"/>
            <a:ext cx="861239" cy="180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13715" y="786810"/>
            <a:ext cx="478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6879265" y="839973"/>
            <a:ext cx="361507" cy="1807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16966" y="779723"/>
            <a:ext cx="7832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CM1&amp;2</a:t>
            </a:r>
            <a:endParaRPr lang="en-US" sz="12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872169" y="976425"/>
            <a:ext cx="38987" cy="473326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07424" y="962251"/>
            <a:ext cx="21236" cy="46623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72135" y="4253021"/>
            <a:ext cx="786805" cy="180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254945" y="839972"/>
            <a:ext cx="70886" cy="1807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7247862" y="1011862"/>
            <a:ext cx="38987" cy="473326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340008" y="839971"/>
            <a:ext cx="209107" cy="184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556200" y="843517"/>
            <a:ext cx="407586" cy="1772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682" y="5934366"/>
            <a:ext cx="8557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fr-FR" kern="0" dirty="0" smtClean="0"/>
              <a:t>TE/MSC: JEAN-PHILIPE TOCK, YANN LECLERCQ, LLOYD WILLIAMS, 	  	  ARNAUD BOUZOUD</a:t>
            </a:r>
            <a:endParaRPr lang="fr-FR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2459671" y="4447949"/>
            <a:ext cx="1144766" cy="1665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46843" y="53975"/>
            <a:ext cx="59831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Modular </a:t>
            </a:r>
            <a:r>
              <a:rPr lang="de-DE" sz="3600" b="1" dirty="0" smtClean="0">
                <a:solidFill>
                  <a:srgbClr val="0D3A7E"/>
                </a:solidFill>
              </a:rPr>
              <a:t>Linac &amp; Cryo 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5" name="Picture 4" descr="erw_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61280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Cryo Cold Line- stage 1: </a:t>
            </a:r>
            <a:r>
              <a:rPr lang="de-DE" sz="2800" dirty="0"/>
              <a:t>January 2014 – June 2014</a:t>
            </a:r>
            <a:endParaRPr lang="en-US" sz="2800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067466" y="4503498"/>
            <a:ext cx="18857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800" dirty="0" smtClean="0"/>
              <a:t>2014</a:t>
            </a:r>
          </a:p>
          <a:p>
            <a:pPr algn="ctr">
              <a:spcBef>
                <a:spcPts val="0"/>
              </a:spcBef>
            </a:pPr>
            <a:r>
              <a:rPr lang="de-DE" sz="2800" dirty="0" smtClean="0"/>
              <a:t>5.5MeV/u</a:t>
            </a:r>
            <a:endParaRPr lang="en-US" sz="280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600919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Linac CM 1&amp;2 - stage 1: August </a:t>
            </a:r>
            <a:r>
              <a:rPr lang="de-DE" sz="2800" dirty="0"/>
              <a:t>2014 – </a:t>
            </a:r>
            <a:r>
              <a:rPr lang="de-DE" sz="2800" dirty="0" smtClean="0"/>
              <a:t>October </a:t>
            </a:r>
            <a:r>
              <a:rPr lang="de-DE" sz="2800" dirty="0"/>
              <a:t>2014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9513" y="783607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16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0" name="Picture 9" descr="erw_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5"/>
            <a:ext cx="9293953" cy="52439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331627" y="5484814"/>
            <a:ext cx="543074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Cryo Cold Line- stage 2a</a:t>
            </a:r>
            <a:endParaRPr lang="en-US" sz="2800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773697" y="4535139"/>
            <a:ext cx="22196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800" dirty="0" smtClean="0"/>
              <a:t>2016</a:t>
            </a:r>
          </a:p>
          <a:p>
            <a:pPr algn="ctr">
              <a:spcBef>
                <a:spcPts val="0"/>
              </a:spcBef>
            </a:pPr>
            <a:r>
              <a:rPr lang="de-DE" sz="2800" dirty="0" smtClean="0"/>
              <a:t>10MeV/u</a:t>
            </a:r>
            <a:endParaRPr lang="en-US" sz="28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124075" y="53975"/>
            <a:ext cx="575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Modular </a:t>
            </a:r>
            <a:r>
              <a:rPr lang="de-DE" sz="3600" b="1" dirty="0" smtClean="0">
                <a:solidFill>
                  <a:srgbClr val="0D3A7E"/>
                </a:solidFill>
              </a:rPr>
              <a:t>Cryo 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19400" y="5865296"/>
            <a:ext cx="7164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Linac CM High-</a:t>
            </a:r>
            <a:r>
              <a:rPr lang="el-GR" sz="2800" dirty="0" smtClean="0"/>
              <a:t>β</a:t>
            </a:r>
            <a:r>
              <a:rPr lang="de-DE" sz="2800" dirty="0" smtClean="0"/>
              <a:t> 1,2,3&amp;4 - stage 2a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7711" y="791562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9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 descr="erw_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172077" y="4910208"/>
            <a:ext cx="17095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800" dirty="0" smtClean="0"/>
              <a:t>&gt;2017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32418" y="5432616"/>
            <a:ext cx="543074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Cryo Cold Line- stage 2b</a:t>
            </a:r>
            <a:endParaRPr lang="en-US" sz="28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24075" y="53975"/>
            <a:ext cx="575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Modular </a:t>
            </a:r>
            <a:r>
              <a:rPr lang="de-DE" sz="3600" b="1" dirty="0" smtClean="0">
                <a:solidFill>
                  <a:srgbClr val="0D3A7E"/>
                </a:solidFill>
              </a:rPr>
              <a:t>Cryo 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0190" y="5852853"/>
            <a:ext cx="80944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Linac </a:t>
            </a:r>
            <a:r>
              <a:rPr lang="de-DE" sz="2800" dirty="0"/>
              <a:t>CM High-</a:t>
            </a:r>
            <a:r>
              <a:rPr lang="el-GR" sz="2800" dirty="0"/>
              <a:t>β</a:t>
            </a:r>
            <a:r>
              <a:rPr lang="de-DE" sz="2800" dirty="0" smtClean="0"/>
              <a:t> 1,2,3&amp;4 </a:t>
            </a:r>
            <a:r>
              <a:rPr lang="de-DE" sz="2800" dirty="0"/>
              <a:t>+ </a:t>
            </a:r>
            <a:r>
              <a:rPr lang="de-DE" sz="2800" dirty="0" smtClean="0"/>
              <a:t>Low-</a:t>
            </a:r>
            <a:r>
              <a:rPr lang="el-GR" sz="2800" dirty="0"/>
              <a:t>β</a:t>
            </a:r>
            <a:r>
              <a:rPr lang="de-DE" sz="2800" dirty="0" smtClean="0"/>
              <a:t> 1&amp;2 - stage 2b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3610" y="846815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16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6277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High Energy Beam Tranfer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8094" y="1025719"/>
            <a:ext cx="11912094" cy="496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8" y="1502385"/>
            <a:ext cx="88106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Beam </a:t>
            </a:r>
            <a:r>
              <a:rPr lang="de-DE" sz="3600" b="1" dirty="0">
                <a:solidFill>
                  <a:srgbClr val="0D3A7E"/>
                </a:solidFill>
              </a:rPr>
              <a:t>Transfer 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836" y="3880878"/>
            <a:ext cx="1467289" cy="223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14659" y="2806993"/>
            <a:ext cx="654411" cy="2126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7724" y="5443870"/>
            <a:ext cx="8633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EN/HDO	: YACINE KADI, TE/EPC: DAVID NISBET, TE/MSC: JEREMIE BAUCHE, TE/ABT: BRENNAN GODDARD, BE/OP: DIDIER VOULOT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708" y="2810534"/>
            <a:ext cx="1623232" cy="209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22335" y="1286540"/>
            <a:ext cx="1818167" cy="17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75188" y="1244010"/>
            <a:ext cx="478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7751122" y="1286540"/>
            <a:ext cx="836288" cy="16854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587410" y="1286540"/>
            <a:ext cx="258886" cy="1685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7744026" y="1465521"/>
            <a:ext cx="17728" cy="2872562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580095" y="1461108"/>
            <a:ext cx="24807" cy="285839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709" y="1031358"/>
            <a:ext cx="8654903" cy="55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Beam </a:t>
            </a:r>
            <a:r>
              <a:rPr lang="de-DE" sz="3600" b="1" dirty="0">
                <a:solidFill>
                  <a:srgbClr val="0D3A7E"/>
                </a:solidFill>
              </a:rPr>
              <a:t>Transfer 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489" y="3125971"/>
            <a:ext cx="999456" cy="1594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77786" y="808075"/>
            <a:ext cx="1743736" cy="159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05062" y="744280"/>
            <a:ext cx="478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7432144" y="808074"/>
            <a:ext cx="717944" cy="1619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150087" y="808074"/>
            <a:ext cx="324061" cy="1619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8144441" y="979961"/>
            <a:ext cx="24795" cy="554843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84027" y="4171543"/>
            <a:ext cx="999456" cy="1594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94665" y="5468678"/>
            <a:ext cx="999456" cy="1594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94666" y="6383078"/>
            <a:ext cx="999456" cy="1594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4034" y="2087524"/>
            <a:ext cx="368589" cy="145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995685" y="2998381"/>
            <a:ext cx="446568" cy="297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8006331" y="1309570"/>
            <a:ext cx="31883" cy="51762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999229" y="4086446"/>
            <a:ext cx="446568" cy="297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009862" y="5372985"/>
            <a:ext cx="446568" cy="297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999229" y="6383079"/>
            <a:ext cx="446568" cy="297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938983" y="1197933"/>
            <a:ext cx="368589" cy="145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98208" y="4813003"/>
            <a:ext cx="1481465" cy="173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7577" y="4430232"/>
            <a:ext cx="1534628" cy="1524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B14535A-6BD3-477E-A601-6562565D678A}" type="slidenum">
              <a:rPr lang="en-US" smtClean="0"/>
              <a:pPr/>
              <a:t>4</a:t>
            </a:fld>
            <a:endParaRPr lang="en-US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2337139"/>
            <a:ext cx="1485900" cy="261567"/>
            <a:chOff x="400050" y="1714499"/>
            <a:chExt cx="1485900" cy="261610"/>
          </a:xfrm>
        </p:grpSpPr>
        <p:sp>
          <p:nvSpPr>
            <p:cNvPr id="37967" name="TextBox 4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68" name="TextBox 5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69" name="TextBox 6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70" name="TextBox 7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571625" y="2337139"/>
            <a:ext cx="1485900" cy="261567"/>
            <a:chOff x="400050" y="1714499"/>
            <a:chExt cx="1485900" cy="261610"/>
          </a:xfrm>
        </p:grpSpPr>
        <p:sp>
          <p:nvSpPr>
            <p:cNvPr id="37963" name="TextBox 11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64" name="TextBox 12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65" name="TextBox 13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66" name="TextBox 14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057900" y="2337139"/>
            <a:ext cx="1485900" cy="261567"/>
            <a:chOff x="400050" y="1714499"/>
            <a:chExt cx="1485900" cy="261610"/>
          </a:xfrm>
        </p:grpSpPr>
        <p:sp>
          <p:nvSpPr>
            <p:cNvPr id="37959" name="TextBox 16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60" name="TextBox 17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61" name="TextBox 18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62" name="TextBox 19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62475" y="2337139"/>
            <a:ext cx="1485900" cy="261567"/>
            <a:chOff x="400050" y="1714499"/>
            <a:chExt cx="1485900" cy="261610"/>
          </a:xfrm>
        </p:grpSpPr>
        <p:sp>
          <p:nvSpPr>
            <p:cNvPr id="37955" name="TextBox 21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56" name="TextBox 22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57" name="TextBox 23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/>
                <a:t>Q3</a:t>
              </a:r>
            </a:p>
          </p:txBody>
        </p:sp>
        <p:sp>
          <p:nvSpPr>
            <p:cNvPr id="37958" name="TextBox 24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067050" y="2337139"/>
            <a:ext cx="1485900" cy="261567"/>
            <a:chOff x="400050" y="1714499"/>
            <a:chExt cx="1485900" cy="261610"/>
          </a:xfrm>
        </p:grpSpPr>
        <p:sp>
          <p:nvSpPr>
            <p:cNvPr id="37951" name="TextBox 26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52" name="TextBox 27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53" name="TextBox 28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54" name="TextBox 29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553325" y="2337139"/>
            <a:ext cx="1485900" cy="261567"/>
            <a:chOff x="400050" y="1714499"/>
            <a:chExt cx="1485900" cy="261610"/>
          </a:xfrm>
        </p:grpSpPr>
        <p:sp>
          <p:nvSpPr>
            <p:cNvPr id="37947" name="TextBox 31"/>
            <p:cNvSpPr txBox="1">
              <a:spLocks noChangeArrowheads="1"/>
            </p:cNvSpPr>
            <p:nvPr/>
          </p:nvSpPr>
          <p:spPr bwMode="auto">
            <a:xfrm>
              <a:off x="40005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Q1</a:t>
              </a:r>
            </a:p>
          </p:txBody>
        </p:sp>
        <p:sp>
          <p:nvSpPr>
            <p:cNvPr id="37948" name="TextBox 32"/>
            <p:cNvSpPr txBox="1">
              <a:spLocks noChangeArrowheads="1"/>
            </p:cNvSpPr>
            <p:nvPr/>
          </p:nvSpPr>
          <p:spPr bwMode="auto">
            <a:xfrm>
              <a:off x="77152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Q2</a:t>
              </a:r>
            </a:p>
          </p:txBody>
        </p:sp>
        <p:sp>
          <p:nvSpPr>
            <p:cNvPr id="37949" name="TextBox 33"/>
            <p:cNvSpPr txBox="1">
              <a:spLocks noChangeArrowheads="1"/>
            </p:cNvSpPr>
            <p:nvPr/>
          </p:nvSpPr>
          <p:spPr bwMode="auto">
            <a:xfrm>
              <a:off x="1143000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Q3</a:t>
              </a:r>
            </a:p>
          </p:txBody>
        </p:sp>
        <p:sp>
          <p:nvSpPr>
            <p:cNvPr id="37950" name="TextBox 34"/>
            <p:cNvSpPr txBox="1">
              <a:spLocks noChangeArrowheads="1"/>
            </p:cNvSpPr>
            <p:nvPr/>
          </p:nvSpPr>
          <p:spPr bwMode="auto">
            <a:xfrm>
              <a:off x="1514475" y="1714499"/>
              <a:ext cx="371475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Q4</a:t>
              </a:r>
            </a:p>
          </p:txBody>
        </p:sp>
      </p:grpSp>
      <p:sp>
        <p:nvSpPr>
          <p:cNvPr id="37924" name="TextBox 35"/>
          <p:cNvSpPr txBox="1">
            <a:spLocks noChangeArrowheads="1"/>
          </p:cNvSpPr>
          <p:nvPr/>
        </p:nvSpPr>
        <p:spPr bwMode="auto">
          <a:xfrm>
            <a:off x="476251" y="1965726"/>
            <a:ext cx="685800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2011</a:t>
            </a:r>
          </a:p>
        </p:txBody>
      </p:sp>
      <p:sp>
        <p:nvSpPr>
          <p:cNvPr id="37925" name="TextBox 36"/>
          <p:cNvSpPr txBox="1">
            <a:spLocks noChangeArrowheads="1"/>
          </p:cNvSpPr>
          <p:nvPr/>
        </p:nvSpPr>
        <p:spPr bwMode="auto">
          <a:xfrm>
            <a:off x="1943101" y="1965726"/>
            <a:ext cx="733424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2012</a:t>
            </a:r>
          </a:p>
        </p:txBody>
      </p:sp>
      <p:sp>
        <p:nvSpPr>
          <p:cNvPr id="37926" name="TextBox 37"/>
          <p:cNvSpPr txBox="1">
            <a:spLocks noChangeArrowheads="1"/>
          </p:cNvSpPr>
          <p:nvPr/>
        </p:nvSpPr>
        <p:spPr bwMode="auto">
          <a:xfrm>
            <a:off x="3467101" y="1965726"/>
            <a:ext cx="790574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2013</a:t>
            </a:r>
          </a:p>
        </p:txBody>
      </p:sp>
      <p:sp>
        <p:nvSpPr>
          <p:cNvPr id="37927" name="TextBox 38"/>
          <p:cNvSpPr txBox="1">
            <a:spLocks noChangeArrowheads="1"/>
          </p:cNvSpPr>
          <p:nvPr/>
        </p:nvSpPr>
        <p:spPr bwMode="auto">
          <a:xfrm>
            <a:off x="4962526" y="1965726"/>
            <a:ext cx="771524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2014</a:t>
            </a:r>
          </a:p>
        </p:txBody>
      </p:sp>
      <p:sp>
        <p:nvSpPr>
          <p:cNvPr id="37928" name="TextBox 39"/>
          <p:cNvSpPr txBox="1">
            <a:spLocks noChangeArrowheads="1"/>
          </p:cNvSpPr>
          <p:nvPr/>
        </p:nvSpPr>
        <p:spPr bwMode="auto">
          <a:xfrm>
            <a:off x="6457950" y="1965726"/>
            <a:ext cx="761999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2015</a:t>
            </a:r>
          </a:p>
        </p:txBody>
      </p:sp>
      <p:sp>
        <p:nvSpPr>
          <p:cNvPr id="37929" name="TextBox 40"/>
          <p:cNvSpPr txBox="1">
            <a:spLocks noChangeArrowheads="1"/>
          </p:cNvSpPr>
          <p:nvPr/>
        </p:nvSpPr>
        <p:spPr bwMode="auto">
          <a:xfrm>
            <a:off x="7953375" y="1965726"/>
            <a:ext cx="781049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2016</a:t>
            </a:r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3721395" y="3146356"/>
            <a:ext cx="1564980" cy="91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 bwMode="auto">
          <a:xfrm>
            <a:off x="5433237" y="4180186"/>
            <a:ext cx="436165" cy="662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 bwMode="auto">
          <a:xfrm>
            <a:off x="7625540" y="4225543"/>
            <a:ext cx="409575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70"/>
          <p:cNvSpPr txBox="1">
            <a:spLocks noChangeArrowheads="1"/>
          </p:cNvSpPr>
          <p:nvPr/>
        </p:nvSpPr>
        <p:spPr bwMode="auto">
          <a:xfrm>
            <a:off x="444138" y="2874151"/>
            <a:ext cx="571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Civil</a:t>
            </a:r>
          </a:p>
        </p:txBody>
      </p:sp>
      <p:sp>
        <p:nvSpPr>
          <p:cNvPr id="121" name="TextBox 71"/>
          <p:cNvSpPr txBox="1">
            <a:spLocks noChangeArrowheads="1"/>
          </p:cNvSpPr>
          <p:nvPr/>
        </p:nvSpPr>
        <p:spPr bwMode="auto">
          <a:xfrm>
            <a:off x="981074" y="3196648"/>
            <a:ext cx="16097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Main services</a:t>
            </a:r>
          </a:p>
        </p:txBody>
      </p:sp>
      <p:sp>
        <p:nvSpPr>
          <p:cNvPr id="122" name="TextBox 72"/>
          <p:cNvSpPr txBox="1">
            <a:spLocks noChangeArrowheads="1"/>
          </p:cNvSpPr>
          <p:nvPr/>
        </p:nvSpPr>
        <p:spPr bwMode="auto">
          <a:xfrm>
            <a:off x="3116677" y="2949598"/>
            <a:ext cx="70485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/>
              <a:t>Cryo</a:t>
            </a:r>
            <a:endParaRPr lang="en-US" sz="1600" dirty="0"/>
          </a:p>
        </p:txBody>
      </p:sp>
      <p:sp>
        <p:nvSpPr>
          <p:cNvPr id="123" name="TextBox 73"/>
          <p:cNvSpPr txBox="1">
            <a:spLocks noChangeArrowheads="1"/>
          </p:cNvSpPr>
          <p:nvPr/>
        </p:nvSpPr>
        <p:spPr bwMode="auto">
          <a:xfrm>
            <a:off x="4552522" y="3994461"/>
            <a:ext cx="110490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CM 1&amp;2</a:t>
            </a:r>
          </a:p>
        </p:txBody>
      </p:sp>
      <p:sp>
        <p:nvSpPr>
          <p:cNvPr id="124" name="TextBox 74"/>
          <p:cNvSpPr txBox="1">
            <a:spLocks noChangeArrowheads="1"/>
          </p:cNvSpPr>
          <p:nvPr/>
        </p:nvSpPr>
        <p:spPr bwMode="auto">
          <a:xfrm>
            <a:off x="6768290" y="4044298"/>
            <a:ext cx="94297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CM 3&amp;4</a:t>
            </a:r>
          </a:p>
        </p:txBody>
      </p:sp>
      <p:cxnSp>
        <p:nvCxnSpPr>
          <p:cNvPr id="125" name="Straight Arrow Connector 124"/>
          <p:cNvCxnSpPr/>
          <p:nvPr/>
        </p:nvCxnSpPr>
        <p:spPr bwMode="auto">
          <a:xfrm flipV="1">
            <a:off x="5847907" y="4483437"/>
            <a:ext cx="3296093" cy="3503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 bwMode="auto">
          <a:xfrm>
            <a:off x="8073875" y="4651607"/>
            <a:ext cx="1070125" cy="859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82"/>
          <p:cNvSpPr txBox="1">
            <a:spLocks noChangeArrowheads="1"/>
          </p:cNvSpPr>
          <p:nvPr/>
        </p:nvSpPr>
        <p:spPr bwMode="auto">
          <a:xfrm>
            <a:off x="4874817" y="4310946"/>
            <a:ext cx="110490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5.5MeV/u</a:t>
            </a:r>
          </a:p>
        </p:txBody>
      </p:sp>
      <p:sp>
        <p:nvSpPr>
          <p:cNvPr id="128" name="TextBox 83"/>
          <p:cNvSpPr txBox="1">
            <a:spLocks noChangeArrowheads="1"/>
          </p:cNvSpPr>
          <p:nvPr/>
        </p:nvSpPr>
        <p:spPr bwMode="auto">
          <a:xfrm>
            <a:off x="7078182" y="4482358"/>
            <a:ext cx="10382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10MeV/u</a:t>
            </a:r>
          </a:p>
        </p:txBody>
      </p:sp>
      <p:cxnSp>
        <p:nvCxnSpPr>
          <p:cNvPr id="129" name="Straight Arrow Connector 128"/>
          <p:cNvCxnSpPr/>
          <p:nvPr/>
        </p:nvCxnSpPr>
        <p:spPr bwMode="auto">
          <a:xfrm>
            <a:off x="4189228" y="2860190"/>
            <a:ext cx="1499191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19"/>
          <p:cNvSpPr txBox="1">
            <a:spLocks noChangeArrowheads="1"/>
          </p:cNvSpPr>
          <p:nvPr/>
        </p:nvSpPr>
        <p:spPr bwMode="auto">
          <a:xfrm>
            <a:off x="2300638" y="2674159"/>
            <a:ext cx="2457450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Beam Transfer Line</a:t>
            </a:r>
          </a:p>
        </p:txBody>
      </p:sp>
      <p:sp>
        <p:nvSpPr>
          <p:cNvPr id="131" name="TextBox 74"/>
          <p:cNvSpPr txBox="1">
            <a:spLocks noChangeArrowheads="1"/>
          </p:cNvSpPr>
          <p:nvPr/>
        </p:nvSpPr>
        <p:spPr bwMode="auto">
          <a:xfrm>
            <a:off x="8296275" y="4034773"/>
            <a:ext cx="94297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CM 5&amp;6</a:t>
            </a:r>
          </a:p>
        </p:txBody>
      </p:sp>
      <p:cxnSp>
        <p:nvCxnSpPr>
          <p:cNvPr id="134" name="Straight Arrow Connector 133"/>
          <p:cNvCxnSpPr/>
          <p:nvPr/>
        </p:nvCxnSpPr>
        <p:spPr bwMode="auto">
          <a:xfrm>
            <a:off x="2381693" y="3376091"/>
            <a:ext cx="133970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 bwMode="auto">
          <a:xfrm flipV="1">
            <a:off x="1019175" y="3051576"/>
            <a:ext cx="1319988" cy="371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2082884" y="63500"/>
            <a:ext cx="542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Hie-Isolde Planning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00" name="Text Box 8"/>
          <p:cNvSpPr txBox="1">
            <a:spLocks noChangeArrowheads="1"/>
          </p:cNvSpPr>
          <p:nvPr/>
        </p:nvSpPr>
        <p:spPr bwMode="auto">
          <a:xfrm>
            <a:off x="123825" y="895266"/>
            <a:ext cx="8848725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Activities until LS1: </a:t>
            </a:r>
            <a:r>
              <a:rPr lang="en-US" sz="2000" b="1" dirty="0" smtClean="0"/>
              <a:t>Civil Engineering &amp; Main Services</a:t>
            </a:r>
            <a:endParaRPr lang="en-US" sz="2400" b="1" dirty="0" smtClean="0"/>
          </a:p>
        </p:txBody>
      </p:sp>
      <p:grpSp>
        <p:nvGrpSpPr>
          <p:cNvPr id="8" name="Group 105"/>
          <p:cNvGrpSpPr/>
          <p:nvPr/>
        </p:nvGrpSpPr>
        <p:grpSpPr>
          <a:xfrm>
            <a:off x="0" y="4737291"/>
            <a:ext cx="9197165" cy="1845371"/>
            <a:chOff x="0" y="4737291"/>
            <a:chExt cx="9197165" cy="1845371"/>
          </a:xfrm>
        </p:grpSpPr>
        <p:sp>
          <p:nvSpPr>
            <p:cNvPr id="140" name="Rectangle 139"/>
            <p:cNvSpPr/>
            <p:nvPr/>
          </p:nvSpPr>
          <p:spPr bwMode="auto">
            <a:xfrm>
              <a:off x="3009014" y="5489295"/>
              <a:ext cx="2030819" cy="265814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C1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6200" y="5190697"/>
              <a:ext cx="8915400" cy="25717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85725" y="5200222"/>
              <a:ext cx="457200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2998382" y="5202211"/>
              <a:ext cx="2421344" cy="2361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495425" y="5200222"/>
              <a:ext cx="354639" cy="243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6057900" y="5200222"/>
              <a:ext cx="449226" cy="243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5042933" y="5202215"/>
              <a:ext cx="804973" cy="24165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899" name="TextBox 86"/>
            <p:cNvSpPr txBox="1">
              <a:spLocks noChangeArrowheads="1"/>
            </p:cNvSpPr>
            <p:nvPr/>
          </p:nvSpPr>
          <p:spPr bwMode="auto">
            <a:xfrm>
              <a:off x="2945217" y="5472695"/>
              <a:ext cx="22115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Dec 2012    -     Apr 2014</a:t>
              </a:r>
              <a:endParaRPr lang="en-US" sz="1400" dirty="0"/>
            </a:p>
          </p:txBody>
        </p:sp>
        <p:sp>
          <p:nvSpPr>
            <p:cNvPr id="37901" name="TextBox 90"/>
            <p:cNvSpPr txBox="1">
              <a:spLocks noChangeArrowheads="1"/>
            </p:cNvSpPr>
            <p:nvPr/>
          </p:nvSpPr>
          <p:spPr bwMode="auto">
            <a:xfrm>
              <a:off x="114300" y="5143072"/>
              <a:ext cx="4000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sd</a:t>
              </a:r>
            </a:p>
          </p:txBody>
        </p:sp>
        <p:sp>
          <p:nvSpPr>
            <p:cNvPr id="37902" name="TextBox 91"/>
            <p:cNvSpPr txBox="1">
              <a:spLocks noChangeArrowheads="1"/>
            </p:cNvSpPr>
            <p:nvPr/>
          </p:nvSpPr>
          <p:spPr bwMode="auto">
            <a:xfrm>
              <a:off x="1465295" y="5141964"/>
              <a:ext cx="51236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err="1"/>
                <a:t>sd</a:t>
              </a:r>
              <a:endParaRPr lang="en-US" sz="1600" dirty="0"/>
            </a:p>
          </p:txBody>
        </p:sp>
        <p:sp>
          <p:nvSpPr>
            <p:cNvPr id="37903" name="TextBox 94"/>
            <p:cNvSpPr txBox="1">
              <a:spLocks noChangeArrowheads="1"/>
            </p:cNvSpPr>
            <p:nvPr/>
          </p:nvSpPr>
          <p:spPr bwMode="auto">
            <a:xfrm>
              <a:off x="6079166" y="5143072"/>
              <a:ext cx="4000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 err="1"/>
                <a:t>sd</a:t>
              </a:r>
              <a:endParaRPr lang="en-US" sz="1600" dirty="0"/>
            </a:p>
          </p:txBody>
        </p:sp>
        <p:sp>
          <p:nvSpPr>
            <p:cNvPr id="37904" name="TextBox 96"/>
            <p:cNvSpPr txBox="1">
              <a:spLocks noChangeArrowheads="1"/>
            </p:cNvSpPr>
            <p:nvPr/>
          </p:nvSpPr>
          <p:spPr bwMode="auto">
            <a:xfrm>
              <a:off x="5070177" y="5174757"/>
              <a:ext cx="914400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/>
                <a:t>CM1&amp;2</a:t>
              </a:r>
            </a:p>
          </p:txBody>
        </p:sp>
        <p:sp>
          <p:nvSpPr>
            <p:cNvPr id="37905" name="TextBox 98"/>
            <p:cNvSpPr txBox="1">
              <a:spLocks noChangeArrowheads="1"/>
            </p:cNvSpPr>
            <p:nvPr/>
          </p:nvSpPr>
          <p:spPr bwMode="auto">
            <a:xfrm>
              <a:off x="2317901" y="6179759"/>
              <a:ext cx="1828801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/>
                <a:t>Isolde &amp; REX </a:t>
              </a:r>
              <a:r>
                <a:rPr lang="en-US" sz="1600" dirty="0" smtClean="0"/>
                <a:t>Ops</a:t>
              </a:r>
              <a:endParaRPr lang="en-US" sz="1600" dirty="0"/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244521" y="6215859"/>
              <a:ext cx="457200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4272074" y="6214745"/>
              <a:ext cx="480680" cy="2285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911" name="TextBox 104"/>
            <p:cNvSpPr txBox="1">
              <a:spLocks noChangeArrowheads="1"/>
            </p:cNvSpPr>
            <p:nvPr/>
          </p:nvSpPr>
          <p:spPr bwMode="auto">
            <a:xfrm>
              <a:off x="549321" y="6158709"/>
              <a:ext cx="16097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  shutdown</a:t>
              </a:r>
            </a:p>
          </p:txBody>
        </p:sp>
        <p:sp>
          <p:nvSpPr>
            <p:cNvPr id="90" name="TextBox 88"/>
            <p:cNvSpPr txBox="1">
              <a:spLocks noChangeArrowheads="1"/>
            </p:cNvSpPr>
            <p:nvPr/>
          </p:nvSpPr>
          <p:spPr bwMode="auto">
            <a:xfrm>
              <a:off x="3364746" y="5167882"/>
              <a:ext cx="13702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LS1</a:t>
              </a:r>
              <a:endParaRPr lang="en-US" sz="1400" dirty="0"/>
            </a:p>
          </p:txBody>
        </p:sp>
        <p:sp>
          <p:nvSpPr>
            <p:cNvPr id="92" name="TextBox 108"/>
            <p:cNvSpPr txBox="1">
              <a:spLocks noChangeArrowheads="1"/>
            </p:cNvSpPr>
            <p:nvPr/>
          </p:nvSpPr>
          <p:spPr bwMode="auto">
            <a:xfrm>
              <a:off x="4738358" y="6145844"/>
              <a:ext cx="26937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err="1" smtClean="0"/>
                <a:t>Cryo</a:t>
              </a:r>
              <a:r>
                <a:rPr lang="en-US" sz="1600" dirty="0" smtClean="0"/>
                <a:t> Mod 1 &amp; 2 install</a:t>
              </a:r>
              <a:endParaRPr lang="en-US" sz="1600" dirty="0"/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1896106" y="6219376"/>
              <a:ext cx="457200" cy="23812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TextBox 108"/>
            <p:cNvSpPr txBox="1">
              <a:spLocks noChangeArrowheads="1"/>
            </p:cNvSpPr>
            <p:nvPr/>
          </p:nvSpPr>
          <p:spPr bwMode="auto">
            <a:xfrm>
              <a:off x="6769179" y="6028664"/>
              <a:ext cx="242798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500" dirty="0" smtClean="0"/>
                <a:t>(Isolde normal operations)</a:t>
              </a:r>
            </a:p>
            <a:p>
              <a:r>
                <a:rPr lang="en-US" sz="1500" dirty="0" smtClean="0"/>
                <a:t>(REX perturbations)</a:t>
              </a:r>
              <a:endParaRPr lang="en-US" sz="1500" dirty="0"/>
            </a:p>
          </p:txBody>
        </p:sp>
        <p:sp>
          <p:nvSpPr>
            <p:cNvPr id="143" name="TextBox 98"/>
            <p:cNvSpPr txBox="1">
              <a:spLocks noChangeArrowheads="1"/>
            </p:cNvSpPr>
            <p:nvPr/>
          </p:nvSpPr>
          <p:spPr bwMode="auto">
            <a:xfrm>
              <a:off x="0" y="4737291"/>
              <a:ext cx="134678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Timeline:</a:t>
              </a:r>
              <a:endParaRPr lang="en-US" sz="1600" dirty="0"/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7600950" y="5200223"/>
              <a:ext cx="437264" cy="243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TextBox 94"/>
            <p:cNvSpPr txBox="1">
              <a:spLocks noChangeArrowheads="1"/>
            </p:cNvSpPr>
            <p:nvPr/>
          </p:nvSpPr>
          <p:spPr bwMode="auto">
            <a:xfrm>
              <a:off x="7611583" y="5143072"/>
              <a:ext cx="4000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 err="1"/>
                <a:t>sd</a:t>
              </a:r>
              <a:endParaRPr lang="en-US" sz="1600" dirty="0"/>
            </a:p>
          </p:txBody>
        </p:sp>
      </p:grpSp>
      <p:sp>
        <p:nvSpPr>
          <p:cNvPr id="110" name="TextBox 71"/>
          <p:cNvSpPr txBox="1">
            <a:spLocks noChangeArrowheads="1"/>
          </p:cNvSpPr>
          <p:nvPr/>
        </p:nvSpPr>
        <p:spPr bwMode="auto">
          <a:xfrm>
            <a:off x="1388652" y="3651852"/>
            <a:ext cx="1609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/>
              <a:t>Ventilation</a:t>
            </a:r>
            <a:endParaRPr lang="en-US" sz="1600" dirty="0"/>
          </a:p>
        </p:txBody>
      </p:sp>
      <p:sp>
        <p:nvSpPr>
          <p:cNvPr id="111" name="TextBox 71"/>
          <p:cNvSpPr txBox="1">
            <a:spLocks noChangeArrowheads="1"/>
          </p:cNvSpPr>
          <p:nvPr/>
        </p:nvSpPr>
        <p:spPr bwMode="auto">
          <a:xfrm>
            <a:off x="1381564" y="3878680"/>
            <a:ext cx="16097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 smtClean="0"/>
              <a:t>Demi</a:t>
            </a:r>
            <a:r>
              <a:rPr lang="en-US" sz="1600" dirty="0" smtClean="0"/>
              <a:t> water</a:t>
            </a:r>
            <a:endParaRPr lang="en-US" sz="1600" dirty="0"/>
          </a:p>
        </p:txBody>
      </p:sp>
      <p:sp>
        <p:nvSpPr>
          <p:cNvPr id="112" name="TextBox 71"/>
          <p:cNvSpPr txBox="1">
            <a:spLocks noChangeArrowheads="1"/>
          </p:cNvSpPr>
          <p:nvPr/>
        </p:nvSpPr>
        <p:spPr bwMode="auto">
          <a:xfrm>
            <a:off x="1385108" y="4116139"/>
            <a:ext cx="1609725" cy="3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/>
              <a:t>Electrical </a:t>
            </a:r>
            <a:r>
              <a:rPr lang="en-US" sz="1600" dirty="0" err="1" smtClean="0"/>
              <a:t>syst.s</a:t>
            </a:r>
            <a:endParaRPr lang="en-US" sz="1600" dirty="0"/>
          </a:p>
        </p:txBody>
      </p:sp>
      <p:sp>
        <p:nvSpPr>
          <p:cNvPr id="115" name="Left Brace 114"/>
          <p:cNvSpPr/>
          <p:nvPr/>
        </p:nvSpPr>
        <p:spPr>
          <a:xfrm>
            <a:off x="1254642" y="3774590"/>
            <a:ext cx="159488" cy="5741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Freeform 115"/>
          <p:cNvSpPr/>
          <p:nvPr/>
        </p:nvSpPr>
        <p:spPr>
          <a:xfrm>
            <a:off x="1180214" y="3498141"/>
            <a:ext cx="116958" cy="563525"/>
          </a:xfrm>
          <a:custGeom>
            <a:avLst/>
            <a:gdLst>
              <a:gd name="connsiteX0" fmla="*/ 0 w 116958"/>
              <a:gd name="connsiteY0" fmla="*/ 0 h 563525"/>
              <a:gd name="connsiteX1" fmla="*/ 0 w 116958"/>
              <a:gd name="connsiteY1" fmla="*/ 563525 h 563525"/>
              <a:gd name="connsiteX2" fmla="*/ 116958 w 116958"/>
              <a:gd name="connsiteY2" fmla="*/ 563525 h 5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58" h="563525">
                <a:moveTo>
                  <a:pt x="0" y="0"/>
                </a:moveTo>
                <a:lnTo>
                  <a:pt x="0" y="563525"/>
                </a:lnTo>
                <a:lnTo>
                  <a:pt x="116958" y="563525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477381" y="1626810"/>
            <a:ext cx="10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Start LS1 </a:t>
            </a:r>
          </a:p>
          <a:p>
            <a:pPr algn="ctr"/>
            <a:r>
              <a:rPr lang="en-US" sz="1200" dirty="0" smtClean="0"/>
              <a:t>3 </a:t>
            </a:r>
            <a:r>
              <a:rPr lang="en-US" sz="1200" dirty="0" err="1" smtClean="0"/>
              <a:t>dec</a:t>
            </a:r>
            <a:r>
              <a:rPr lang="en-US" sz="1200" dirty="0" smtClean="0"/>
              <a:t> 2012</a:t>
            </a:r>
            <a:endParaRPr lang="en-US" sz="1200" dirty="0"/>
          </a:p>
        </p:txBody>
      </p:sp>
      <p:cxnSp>
        <p:nvCxnSpPr>
          <p:cNvPr id="98" name="Straight Connector 97"/>
          <p:cNvCxnSpPr/>
          <p:nvPr/>
        </p:nvCxnSpPr>
        <p:spPr>
          <a:xfrm>
            <a:off x="2987749" y="2126512"/>
            <a:ext cx="10633" cy="31937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2193515" y="2949599"/>
            <a:ext cx="492536" cy="5806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49" y="767634"/>
            <a:ext cx="7928528" cy="464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0" y="5445125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dirty="0"/>
              <a:t>Straight line with 2 branches – </a:t>
            </a:r>
            <a:r>
              <a:rPr lang="de-DE" sz="2400" dirty="0" smtClean="0"/>
              <a:t>Oct </a:t>
            </a:r>
            <a:r>
              <a:rPr lang="de-DE" sz="2400" dirty="0"/>
              <a:t>2013 - </a:t>
            </a:r>
            <a:r>
              <a:rPr lang="de-DE" sz="2400" dirty="0" smtClean="0"/>
              <a:t>Sept </a:t>
            </a:r>
            <a:r>
              <a:rPr lang="de-DE" sz="2400" dirty="0"/>
              <a:t>2014  </a:t>
            </a:r>
            <a:endParaRPr lang="en-US" sz="2400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591185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dirty="0"/>
              <a:t>Miniball move: Oct 2013 – April 2014 </a:t>
            </a:r>
            <a:endParaRPr lang="en-US" sz="2400" dirty="0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6793211">
            <a:off x="2695143" y="3473079"/>
            <a:ext cx="8667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94793" y="3511179"/>
            <a:ext cx="904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/>
              <a:t>Miniball</a:t>
            </a:r>
            <a:endParaRPr lang="en-US" sz="1600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183405" y="4619858"/>
            <a:ext cx="1257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Beam diagnostics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27025" y="1991061"/>
            <a:ext cx="10193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Exp.</a:t>
            </a:r>
          </a:p>
          <a:p>
            <a:r>
              <a:rPr lang="en-US" sz="1600" dirty="0" smtClean="0"/>
              <a:t>Station 1</a:t>
            </a:r>
            <a:endParaRPr lang="en-US" sz="1600" dirty="0"/>
          </a:p>
        </p:txBody>
      </p:sp>
      <p:pic>
        <p:nvPicPr>
          <p:cNvPr id="10446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1397" y="2256982"/>
            <a:ext cx="1000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078376" y="2384573"/>
            <a:ext cx="10287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114487" y="2174552"/>
            <a:ext cx="904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/>
              <a:t>Miniball</a:t>
            </a:r>
            <a:endParaRPr lang="en-US" sz="1600" dirty="0"/>
          </a:p>
        </p:txBody>
      </p:sp>
      <p:pic>
        <p:nvPicPr>
          <p:cNvPr id="104462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09483" y="3617947"/>
            <a:ext cx="18669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02394" y="2887848"/>
            <a:ext cx="18669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Stage 1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709335" y="2778240"/>
            <a:ext cx="10193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Exp.</a:t>
            </a:r>
          </a:p>
          <a:p>
            <a:r>
              <a:rPr lang="en-US" sz="1600" dirty="0" smtClean="0"/>
              <a:t>Station 2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22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844" y="773076"/>
            <a:ext cx="78771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767" y="1110216"/>
            <a:ext cx="13430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1397" y="2256982"/>
            <a:ext cx="1000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078376" y="2384573"/>
            <a:ext cx="10287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14487" y="2166601"/>
            <a:ext cx="904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/>
              <a:t>Miniball</a:t>
            </a:r>
            <a:endParaRPr lang="en-US" sz="1600" dirty="0"/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1504" y="771548"/>
            <a:ext cx="18002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7384538" y="1170466"/>
            <a:ext cx="904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TSR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 flipH="1" flipV="1">
            <a:off x="7517888" y="1008542"/>
            <a:ext cx="428625" cy="95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80656" y="5633663"/>
            <a:ext cx="54020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/>
              <a:t> </a:t>
            </a:r>
            <a:r>
              <a:rPr lang="de-DE" sz="2400" dirty="0" smtClean="0"/>
              <a:t>Stage 3: TSR </a:t>
            </a:r>
            <a:r>
              <a:rPr lang="de-DE" sz="2400" dirty="0"/>
              <a:t>and beyond..</a:t>
            </a:r>
            <a:endParaRPr lang="en-US" sz="2400" dirty="0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055688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Next stages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33983" y="5317916"/>
            <a:ext cx="8539671" cy="1231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smtClean="0"/>
              <a:t>Stage 2: The bend and 3rd Experiment station – 2016? </a:t>
            </a:r>
          </a:p>
          <a:p>
            <a:pPr>
              <a:spcBef>
                <a:spcPct val="50000"/>
              </a:spcBef>
            </a:pPr>
            <a:r>
              <a:rPr lang="de-DE" sz="2000" dirty="0" smtClean="0"/>
              <a:t>With HELIOS and Miniball occupying the two stations the bend will be in high demand  </a:t>
            </a:r>
            <a:endParaRPr lang="en-US" sz="2000" dirty="0"/>
          </a:p>
        </p:txBody>
      </p:sp>
      <p:grpSp>
        <p:nvGrpSpPr>
          <p:cNvPr id="2" name="Group 18"/>
          <p:cNvGrpSpPr/>
          <p:nvPr/>
        </p:nvGrpSpPr>
        <p:grpSpPr>
          <a:xfrm>
            <a:off x="6444689" y="2883712"/>
            <a:ext cx="2627742" cy="1921036"/>
            <a:chOff x="6444689" y="2883712"/>
            <a:chExt cx="2627742" cy="1921036"/>
          </a:xfrm>
        </p:grpSpPr>
        <p:sp>
          <p:nvSpPr>
            <p:cNvPr id="17" name="Rectangle 16"/>
            <p:cNvSpPr/>
            <p:nvPr/>
          </p:nvSpPr>
          <p:spPr>
            <a:xfrm rot="18820503">
              <a:off x="5983755" y="3344646"/>
              <a:ext cx="1921036" cy="9991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6766555" y="3768917"/>
              <a:ext cx="2305876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 Steel frame work with</a:t>
              </a:r>
            </a:p>
            <a:p>
              <a:r>
                <a:rPr lang="en-US" sz="1400" dirty="0" smtClean="0"/>
                <a:t>Magnetic shielding</a:t>
              </a:r>
            </a:p>
            <a:p>
              <a:r>
                <a:rPr lang="en-US" sz="1400" dirty="0" smtClean="0"/>
                <a:t>approx size</a:t>
              </a:r>
            </a:p>
            <a:p>
              <a:r>
                <a:rPr lang="en-US" sz="1400" dirty="0" smtClean="0"/>
                <a:t>5.5mL x 3.75 </a:t>
              </a:r>
              <a:r>
                <a:rPr lang="en-US" sz="1400" dirty="0" err="1" smtClean="0"/>
                <a:t>mW</a:t>
              </a:r>
              <a:r>
                <a:rPr lang="en-US" sz="1400" dirty="0" smtClean="0"/>
                <a:t> x 3 </a:t>
              </a:r>
              <a:r>
                <a:rPr lang="en-US" sz="1400" dirty="0" err="1" smtClean="0"/>
                <a:t>mH</a:t>
              </a:r>
              <a:endParaRPr lang="en-US" sz="1400" dirty="0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23542" y="2771554"/>
            <a:ext cx="8286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/>
              <a:t> </a:t>
            </a:r>
          </a:p>
          <a:p>
            <a:r>
              <a:rPr lang="en-US" sz="1600" dirty="0" smtClean="0"/>
              <a:t>Helios</a:t>
            </a:r>
            <a:endParaRPr lang="en-US" sz="1600" dirty="0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64623" y="3369227"/>
            <a:ext cx="101175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 12 Tons</a:t>
            </a:r>
            <a:endParaRPr lang="en-US" sz="1400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928160" y="1463790"/>
            <a:ext cx="10193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Exp.</a:t>
            </a:r>
          </a:p>
          <a:p>
            <a:r>
              <a:rPr lang="en-US" sz="1600" dirty="0" smtClean="0"/>
              <a:t>Station 3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 animBg="1"/>
      <p:bldP spid="7" grpId="0" animBg="1"/>
      <p:bldP spid="22" grpId="0" animBg="1"/>
      <p:bldP spid="2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04619" y="53975"/>
            <a:ext cx="5418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Floor spacing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8094" y="763336"/>
            <a:ext cx="11912094" cy="496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926080" y="2743200"/>
            <a:ext cx="1940118" cy="1224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536466" y="2154803"/>
            <a:ext cx="1351722" cy="596348"/>
          </a:xfrm>
          <a:custGeom>
            <a:avLst/>
            <a:gdLst>
              <a:gd name="connsiteX0" fmla="*/ 1351722 w 1351722"/>
              <a:gd name="connsiteY0" fmla="*/ 596348 h 596348"/>
              <a:gd name="connsiteX1" fmla="*/ 1351722 w 1351722"/>
              <a:gd name="connsiteY1" fmla="*/ 0 h 596348"/>
              <a:gd name="connsiteX2" fmla="*/ 0 w 1351722"/>
              <a:gd name="connsiteY2" fmla="*/ 0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1722" h="596348">
                <a:moveTo>
                  <a:pt x="1351722" y="596348"/>
                </a:moveTo>
                <a:lnTo>
                  <a:pt x="1351722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2126" y="5774370"/>
            <a:ext cx="81308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Increase experimental floor space by moving all power convertor racks onto existing platform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Stage 1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01" y="763325"/>
            <a:ext cx="8684717" cy="56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400367" y="1225825"/>
            <a:ext cx="7194993" cy="3676776"/>
            <a:chOff x="1400367" y="1225825"/>
            <a:chExt cx="7194993" cy="3676776"/>
          </a:xfrm>
        </p:grpSpPr>
        <p:grpSp>
          <p:nvGrpSpPr>
            <p:cNvPr id="10" name="Group 9"/>
            <p:cNvGrpSpPr/>
            <p:nvPr/>
          </p:nvGrpSpPr>
          <p:grpSpPr>
            <a:xfrm>
              <a:off x="1400367" y="1225825"/>
              <a:ext cx="7194993" cy="3676776"/>
              <a:chOff x="1400367" y="1225825"/>
              <a:chExt cx="7194993" cy="367677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400367" y="1225825"/>
                <a:ext cx="7194993" cy="3676776"/>
                <a:chOff x="1400367" y="1225825"/>
                <a:chExt cx="7194993" cy="3676776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7490129" y="3991555"/>
                  <a:ext cx="1105231" cy="540688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6710901" y="4564047"/>
                  <a:ext cx="1558455" cy="3385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Transport zone</a:t>
                  </a:r>
                  <a:endParaRPr lang="en-GB" sz="1600" dirty="0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2768380" y="1225825"/>
                  <a:ext cx="722243" cy="1119809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1400367" y="1443857"/>
                  <a:ext cx="1358347" cy="584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Large dipole EPC racks</a:t>
                  </a:r>
                  <a:endParaRPr lang="en-GB" sz="1600" dirty="0"/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6798365" y="3681454"/>
                <a:ext cx="286247" cy="397565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2672963" y="3057277"/>
              <a:ext cx="1867232" cy="4412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80344" y="3524725"/>
              <a:ext cx="140605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Cable trays</a:t>
              </a:r>
              <a:endParaRPr lang="en-GB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77990" y="3541682"/>
              <a:ext cx="108800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Collisions</a:t>
              </a:r>
              <a:endParaRPr lang="en-GB" sz="16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711" y="791562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4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84CEEE-74AD-4D6F-A73C-1D21CA044593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58138" y="53975"/>
            <a:ext cx="7064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Linac &amp; HEBT Infrastructure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2405"/>
            <a:ext cx="9164433" cy="484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78731" y="4556085"/>
            <a:ext cx="442887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Infrastructure:</a:t>
            </a:r>
          </a:p>
          <a:p>
            <a:pPr>
              <a:buFontTx/>
              <a:buChar char="-"/>
            </a:pPr>
            <a:r>
              <a:rPr lang="en-US" sz="2000" dirty="0" smtClean="0"/>
              <a:t> electrical (power, signals &amp; controls)</a:t>
            </a:r>
          </a:p>
          <a:p>
            <a:pPr>
              <a:buFontTx/>
              <a:buChar char="-"/>
            </a:pPr>
            <a:r>
              <a:rPr lang="en-US" sz="2000" dirty="0" smtClean="0"/>
              <a:t> cooling water </a:t>
            </a:r>
          </a:p>
          <a:p>
            <a:pPr>
              <a:buFontTx/>
              <a:buChar char="-"/>
            </a:pPr>
            <a:r>
              <a:rPr lang="en-US" sz="2000" dirty="0" smtClean="0"/>
              <a:t> compressed air</a:t>
            </a:r>
          </a:p>
          <a:p>
            <a:pPr>
              <a:buFontTx/>
              <a:buChar char="-"/>
            </a:pPr>
            <a:r>
              <a:rPr lang="en-US" sz="2000" dirty="0" smtClean="0"/>
              <a:t> N2 venting line</a:t>
            </a:r>
          </a:p>
          <a:p>
            <a:pPr>
              <a:buFontTx/>
              <a:buChar char="-"/>
            </a:pPr>
            <a:r>
              <a:rPr lang="en-US" sz="2000" dirty="0" smtClean="0"/>
              <a:t> vacuum exhaust line</a:t>
            </a:r>
            <a:endParaRPr lang="en-US" sz="2000" dirty="0"/>
          </a:p>
        </p:txBody>
      </p:sp>
      <p:grpSp>
        <p:nvGrpSpPr>
          <p:cNvPr id="2" name="Group 10"/>
          <p:cNvGrpSpPr/>
          <p:nvPr/>
        </p:nvGrpSpPr>
        <p:grpSpPr>
          <a:xfrm>
            <a:off x="103367" y="2035534"/>
            <a:ext cx="8022866" cy="3593989"/>
            <a:chOff x="103367" y="2035534"/>
            <a:chExt cx="8022866" cy="3593989"/>
          </a:xfrm>
        </p:grpSpPr>
        <p:sp>
          <p:nvSpPr>
            <p:cNvPr id="7" name="Freeform 6"/>
            <p:cNvSpPr/>
            <p:nvPr/>
          </p:nvSpPr>
          <p:spPr>
            <a:xfrm>
              <a:off x="103367" y="2926080"/>
              <a:ext cx="8022866" cy="2703443"/>
            </a:xfrm>
            <a:custGeom>
              <a:avLst/>
              <a:gdLst>
                <a:gd name="connsiteX0" fmla="*/ 0 w 8022866"/>
                <a:gd name="connsiteY0" fmla="*/ 2703443 h 2703443"/>
                <a:gd name="connsiteX1" fmla="*/ 8022866 w 8022866"/>
                <a:gd name="connsiteY1" fmla="*/ 0 h 2703443"/>
                <a:gd name="connsiteX2" fmla="*/ 8022866 w 8022866"/>
                <a:gd name="connsiteY2" fmla="*/ 0 h 270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22866" h="2703443">
                  <a:moveTo>
                    <a:pt x="0" y="2703443"/>
                  </a:moveTo>
                  <a:lnTo>
                    <a:pt x="8022866" y="0"/>
                  </a:lnTo>
                  <a:lnTo>
                    <a:pt x="8022866" y="0"/>
                  </a:lnTo>
                </a:path>
              </a:pathLst>
            </a:cu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7259541" y="2035534"/>
              <a:ext cx="842838" cy="1192696"/>
            </a:xfrm>
            <a:custGeom>
              <a:avLst/>
              <a:gdLst>
                <a:gd name="connsiteX0" fmla="*/ 0 w 842838"/>
                <a:gd name="connsiteY0" fmla="*/ 1192696 h 1192696"/>
                <a:gd name="connsiteX1" fmla="*/ 548640 w 842838"/>
                <a:gd name="connsiteY1" fmla="*/ 882595 h 1192696"/>
                <a:gd name="connsiteX2" fmla="*/ 731520 w 842838"/>
                <a:gd name="connsiteY2" fmla="*/ 604299 h 1192696"/>
                <a:gd name="connsiteX3" fmla="*/ 842838 w 842838"/>
                <a:gd name="connsiteY3" fmla="*/ 0 h 119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2838" h="1192696">
                  <a:moveTo>
                    <a:pt x="0" y="1192696"/>
                  </a:moveTo>
                  <a:lnTo>
                    <a:pt x="548640" y="882595"/>
                  </a:lnTo>
                  <a:lnTo>
                    <a:pt x="731520" y="604299"/>
                  </a:lnTo>
                  <a:lnTo>
                    <a:pt x="842838" y="0"/>
                  </a:lnTo>
                </a:path>
              </a:pathLst>
            </a:cu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820355" y="3252083"/>
              <a:ext cx="437322" cy="445274"/>
            </a:xfrm>
            <a:custGeom>
              <a:avLst/>
              <a:gdLst>
                <a:gd name="connsiteX0" fmla="*/ 0 w 437322"/>
                <a:gd name="connsiteY0" fmla="*/ 445274 h 445274"/>
                <a:gd name="connsiteX1" fmla="*/ 294198 w 437322"/>
                <a:gd name="connsiteY1" fmla="*/ 270345 h 445274"/>
                <a:gd name="connsiteX2" fmla="*/ 437322 w 437322"/>
                <a:gd name="connsiteY2" fmla="*/ 0 h 44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322" h="445274">
                  <a:moveTo>
                    <a:pt x="0" y="445274"/>
                  </a:moveTo>
                  <a:lnTo>
                    <a:pt x="294198" y="270345"/>
                  </a:lnTo>
                  <a:lnTo>
                    <a:pt x="437322" y="0"/>
                  </a:lnTo>
                </a:path>
              </a:pathLst>
            </a:cu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138407" y="2480807"/>
              <a:ext cx="230588" cy="516835"/>
            </a:xfrm>
            <a:custGeom>
              <a:avLst/>
              <a:gdLst>
                <a:gd name="connsiteX0" fmla="*/ 214685 w 230588"/>
                <a:gd name="connsiteY0" fmla="*/ 516835 h 516835"/>
                <a:gd name="connsiteX1" fmla="*/ 230588 w 230588"/>
                <a:gd name="connsiteY1" fmla="*/ 278296 h 516835"/>
                <a:gd name="connsiteX2" fmla="*/ 166977 w 230588"/>
                <a:gd name="connsiteY2" fmla="*/ 135172 h 516835"/>
                <a:gd name="connsiteX3" fmla="*/ 0 w 230588"/>
                <a:gd name="connsiteY3" fmla="*/ 0 h 51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588" h="516835">
                  <a:moveTo>
                    <a:pt x="214685" y="516835"/>
                  </a:moveTo>
                  <a:lnTo>
                    <a:pt x="230588" y="278296"/>
                  </a:lnTo>
                  <a:lnTo>
                    <a:pt x="166977" y="13517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160355" y="2060718"/>
            <a:ext cx="8022866" cy="3593989"/>
            <a:chOff x="103367" y="2035534"/>
            <a:chExt cx="8022866" cy="3593989"/>
          </a:xfrm>
        </p:grpSpPr>
        <p:sp>
          <p:nvSpPr>
            <p:cNvPr id="13" name="Freeform 12"/>
            <p:cNvSpPr/>
            <p:nvPr/>
          </p:nvSpPr>
          <p:spPr>
            <a:xfrm>
              <a:off x="103367" y="2926080"/>
              <a:ext cx="8022866" cy="2703443"/>
            </a:xfrm>
            <a:custGeom>
              <a:avLst/>
              <a:gdLst>
                <a:gd name="connsiteX0" fmla="*/ 0 w 8022866"/>
                <a:gd name="connsiteY0" fmla="*/ 2703443 h 2703443"/>
                <a:gd name="connsiteX1" fmla="*/ 8022866 w 8022866"/>
                <a:gd name="connsiteY1" fmla="*/ 0 h 2703443"/>
                <a:gd name="connsiteX2" fmla="*/ 8022866 w 8022866"/>
                <a:gd name="connsiteY2" fmla="*/ 0 h 270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22866" h="2703443">
                  <a:moveTo>
                    <a:pt x="0" y="2703443"/>
                  </a:moveTo>
                  <a:lnTo>
                    <a:pt x="8022866" y="0"/>
                  </a:lnTo>
                  <a:lnTo>
                    <a:pt x="8022866" y="0"/>
                  </a:lnTo>
                </a:path>
              </a:pathLst>
            </a:cu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259541" y="2035534"/>
              <a:ext cx="842838" cy="1192696"/>
            </a:xfrm>
            <a:custGeom>
              <a:avLst/>
              <a:gdLst>
                <a:gd name="connsiteX0" fmla="*/ 0 w 842838"/>
                <a:gd name="connsiteY0" fmla="*/ 1192696 h 1192696"/>
                <a:gd name="connsiteX1" fmla="*/ 548640 w 842838"/>
                <a:gd name="connsiteY1" fmla="*/ 882595 h 1192696"/>
                <a:gd name="connsiteX2" fmla="*/ 731520 w 842838"/>
                <a:gd name="connsiteY2" fmla="*/ 604299 h 1192696"/>
                <a:gd name="connsiteX3" fmla="*/ 842838 w 842838"/>
                <a:gd name="connsiteY3" fmla="*/ 0 h 119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2838" h="1192696">
                  <a:moveTo>
                    <a:pt x="0" y="1192696"/>
                  </a:moveTo>
                  <a:lnTo>
                    <a:pt x="548640" y="882595"/>
                  </a:lnTo>
                  <a:lnTo>
                    <a:pt x="731520" y="604299"/>
                  </a:lnTo>
                  <a:lnTo>
                    <a:pt x="842838" y="0"/>
                  </a:lnTo>
                </a:path>
              </a:pathLst>
            </a:cu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820355" y="3252083"/>
              <a:ext cx="437322" cy="445274"/>
            </a:xfrm>
            <a:custGeom>
              <a:avLst/>
              <a:gdLst>
                <a:gd name="connsiteX0" fmla="*/ 0 w 437322"/>
                <a:gd name="connsiteY0" fmla="*/ 445274 h 445274"/>
                <a:gd name="connsiteX1" fmla="*/ 294198 w 437322"/>
                <a:gd name="connsiteY1" fmla="*/ 270345 h 445274"/>
                <a:gd name="connsiteX2" fmla="*/ 437322 w 437322"/>
                <a:gd name="connsiteY2" fmla="*/ 0 h 44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322" h="445274">
                  <a:moveTo>
                    <a:pt x="0" y="445274"/>
                  </a:moveTo>
                  <a:lnTo>
                    <a:pt x="294198" y="270345"/>
                  </a:lnTo>
                  <a:lnTo>
                    <a:pt x="437322" y="0"/>
                  </a:lnTo>
                </a:path>
              </a:pathLst>
            </a:cu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138407" y="2480807"/>
              <a:ext cx="230588" cy="516835"/>
            </a:xfrm>
            <a:custGeom>
              <a:avLst/>
              <a:gdLst>
                <a:gd name="connsiteX0" fmla="*/ 214685 w 230588"/>
                <a:gd name="connsiteY0" fmla="*/ 516835 h 516835"/>
                <a:gd name="connsiteX1" fmla="*/ 230588 w 230588"/>
                <a:gd name="connsiteY1" fmla="*/ 278296 h 516835"/>
                <a:gd name="connsiteX2" fmla="*/ 166977 w 230588"/>
                <a:gd name="connsiteY2" fmla="*/ 135172 h 516835"/>
                <a:gd name="connsiteX3" fmla="*/ 0 w 230588"/>
                <a:gd name="connsiteY3" fmla="*/ 0 h 51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588" h="516835">
                  <a:moveTo>
                    <a:pt x="214685" y="516835"/>
                  </a:moveTo>
                  <a:lnTo>
                    <a:pt x="230588" y="278296"/>
                  </a:lnTo>
                  <a:lnTo>
                    <a:pt x="166977" y="13517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19"/>
          <p:cNvGrpSpPr/>
          <p:nvPr/>
        </p:nvGrpSpPr>
        <p:grpSpPr>
          <a:xfrm>
            <a:off x="79513" y="1820849"/>
            <a:ext cx="8205746" cy="3331596"/>
            <a:chOff x="79513" y="1820849"/>
            <a:chExt cx="8205746" cy="3331596"/>
          </a:xfrm>
        </p:grpSpPr>
        <p:sp>
          <p:nvSpPr>
            <p:cNvPr id="17" name="Freeform 16"/>
            <p:cNvSpPr/>
            <p:nvPr/>
          </p:nvSpPr>
          <p:spPr>
            <a:xfrm>
              <a:off x="79513" y="2504661"/>
              <a:ext cx="8205746" cy="2647784"/>
            </a:xfrm>
            <a:custGeom>
              <a:avLst/>
              <a:gdLst>
                <a:gd name="connsiteX0" fmla="*/ 0 w 8205746"/>
                <a:gd name="connsiteY0" fmla="*/ 2647784 h 2647784"/>
                <a:gd name="connsiteX1" fmla="*/ 8205746 w 8205746"/>
                <a:gd name="connsiteY1" fmla="*/ 0 h 2647784"/>
                <a:gd name="connsiteX2" fmla="*/ 8205746 w 8205746"/>
                <a:gd name="connsiteY2" fmla="*/ 0 h 264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5746" h="2647784">
                  <a:moveTo>
                    <a:pt x="0" y="2647784"/>
                  </a:moveTo>
                  <a:lnTo>
                    <a:pt x="8205746" y="0"/>
                  </a:lnTo>
                  <a:lnTo>
                    <a:pt x="8205746" y="0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565913" y="2146852"/>
              <a:ext cx="659958" cy="1240404"/>
            </a:xfrm>
            <a:custGeom>
              <a:avLst/>
              <a:gdLst>
                <a:gd name="connsiteX0" fmla="*/ 0 w 659958"/>
                <a:gd name="connsiteY0" fmla="*/ 1240404 h 1240404"/>
                <a:gd name="connsiteX1" fmla="*/ 485030 w 659958"/>
                <a:gd name="connsiteY1" fmla="*/ 985962 h 1240404"/>
                <a:gd name="connsiteX2" fmla="*/ 636104 w 659958"/>
                <a:gd name="connsiteY2" fmla="*/ 763325 h 1240404"/>
                <a:gd name="connsiteX3" fmla="*/ 659958 w 659958"/>
                <a:gd name="connsiteY3" fmla="*/ 524786 h 1240404"/>
                <a:gd name="connsiteX4" fmla="*/ 540689 w 659958"/>
                <a:gd name="connsiteY4" fmla="*/ 357809 h 1240404"/>
                <a:gd name="connsiteX5" fmla="*/ 286247 w 659958"/>
                <a:gd name="connsiteY5" fmla="*/ 190831 h 1240404"/>
                <a:gd name="connsiteX6" fmla="*/ 39757 w 659958"/>
                <a:gd name="connsiteY6" fmla="*/ 0 h 1240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958" h="1240404">
                  <a:moveTo>
                    <a:pt x="0" y="1240404"/>
                  </a:moveTo>
                  <a:lnTo>
                    <a:pt x="485030" y="985962"/>
                  </a:lnTo>
                  <a:lnTo>
                    <a:pt x="636104" y="763325"/>
                  </a:lnTo>
                  <a:lnTo>
                    <a:pt x="659958" y="524786"/>
                  </a:lnTo>
                  <a:lnTo>
                    <a:pt x="540689" y="357809"/>
                  </a:lnTo>
                  <a:lnTo>
                    <a:pt x="286247" y="190831"/>
                  </a:lnTo>
                  <a:lnTo>
                    <a:pt x="39757" y="0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647290" y="1820849"/>
              <a:ext cx="1248355" cy="1200647"/>
            </a:xfrm>
            <a:custGeom>
              <a:avLst/>
              <a:gdLst>
                <a:gd name="connsiteX0" fmla="*/ 0 w 1248355"/>
                <a:gd name="connsiteY0" fmla="*/ 1200647 h 1200647"/>
                <a:gd name="connsiteX1" fmla="*/ 596348 w 1248355"/>
                <a:gd name="connsiteY1" fmla="*/ 938254 h 1200647"/>
                <a:gd name="connsiteX2" fmla="*/ 803082 w 1248355"/>
                <a:gd name="connsiteY2" fmla="*/ 779228 h 1200647"/>
                <a:gd name="connsiteX3" fmla="*/ 993913 w 1248355"/>
                <a:gd name="connsiteY3" fmla="*/ 596348 h 1200647"/>
                <a:gd name="connsiteX4" fmla="*/ 1113183 w 1248355"/>
                <a:gd name="connsiteY4" fmla="*/ 381662 h 1200647"/>
                <a:gd name="connsiteX5" fmla="*/ 1200647 w 1248355"/>
                <a:gd name="connsiteY5" fmla="*/ 119269 h 1200647"/>
                <a:gd name="connsiteX6" fmla="*/ 1248355 w 1248355"/>
                <a:gd name="connsiteY6" fmla="*/ 0 h 120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355" h="1200647">
                  <a:moveTo>
                    <a:pt x="0" y="1200647"/>
                  </a:moveTo>
                  <a:lnTo>
                    <a:pt x="596348" y="938254"/>
                  </a:lnTo>
                  <a:lnTo>
                    <a:pt x="803082" y="779228"/>
                  </a:lnTo>
                  <a:lnTo>
                    <a:pt x="993913" y="596348"/>
                  </a:lnTo>
                  <a:lnTo>
                    <a:pt x="1113183" y="381662"/>
                  </a:lnTo>
                  <a:lnTo>
                    <a:pt x="1200647" y="119269"/>
                  </a:lnTo>
                  <a:lnTo>
                    <a:pt x="1248355" y="0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20"/>
          <p:cNvGrpSpPr/>
          <p:nvPr/>
        </p:nvGrpSpPr>
        <p:grpSpPr>
          <a:xfrm>
            <a:off x="-22519" y="1790376"/>
            <a:ext cx="8205746" cy="3331596"/>
            <a:chOff x="79513" y="1820849"/>
            <a:chExt cx="8205746" cy="3331596"/>
          </a:xfrm>
        </p:grpSpPr>
        <p:sp>
          <p:nvSpPr>
            <p:cNvPr id="22" name="Freeform 21"/>
            <p:cNvSpPr/>
            <p:nvPr/>
          </p:nvSpPr>
          <p:spPr>
            <a:xfrm>
              <a:off x="79513" y="2504661"/>
              <a:ext cx="8205746" cy="2647784"/>
            </a:xfrm>
            <a:custGeom>
              <a:avLst/>
              <a:gdLst>
                <a:gd name="connsiteX0" fmla="*/ 0 w 8205746"/>
                <a:gd name="connsiteY0" fmla="*/ 2647784 h 2647784"/>
                <a:gd name="connsiteX1" fmla="*/ 8205746 w 8205746"/>
                <a:gd name="connsiteY1" fmla="*/ 0 h 2647784"/>
                <a:gd name="connsiteX2" fmla="*/ 8205746 w 8205746"/>
                <a:gd name="connsiteY2" fmla="*/ 0 h 264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5746" h="2647784">
                  <a:moveTo>
                    <a:pt x="0" y="2647784"/>
                  </a:moveTo>
                  <a:lnTo>
                    <a:pt x="8205746" y="0"/>
                  </a:lnTo>
                  <a:lnTo>
                    <a:pt x="8205746" y="0"/>
                  </a:ln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565913" y="2146852"/>
              <a:ext cx="659958" cy="1240404"/>
            </a:xfrm>
            <a:custGeom>
              <a:avLst/>
              <a:gdLst>
                <a:gd name="connsiteX0" fmla="*/ 0 w 659958"/>
                <a:gd name="connsiteY0" fmla="*/ 1240404 h 1240404"/>
                <a:gd name="connsiteX1" fmla="*/ 485030 w 659958"/>
                <a:gd name="connsiteY1" fmla="*/ 985962 h 1240404"/>
                <a:gd name="connsiteX2" fmla="*/ 636104 w 659958"/>
                <a:gd name="connsiteY2" fmla="*/ 763325 h 1240404"/>
                <a:gd name="connsiteX3" fmla="*/ 659958 w 659958"/>
                <a:gd name="connsiteY3" fmla="*/ 524786 h 1240404"/>
                <a:gd name="connsiteX4" fmla="*/ 540689 w 659958"/>
                <a:gd name="connsiteY4" fmla="*/ 357809 h 1240404"/>
                <a:gd name="connsiteX5" fmla="*/ 286247 w 659958"/>
                <a:gd name="connsiteY5" fmla="*/ 190831 h 1240404"/>
                <a:gd name="connsiteX6" fmla="*/ 39757 w 659958"/>
                <a:gd name="connsiteY6" fmla="*/ 0 h 1240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958" h="1240404">
                  <a:moveTo>
                    <a:pt x="0" y="1240404"/>
                  </a:moveTo>
                  <a:lnTo>
                    <a:pt x="485030" y="985962"/>
                  </a:lnTo>
                  <a:lnTo>
                    <a:pt x="636104" y="763325"/>
                  </a:lnTo>
                  <a:lnTo>
                    <a:pt x="659958" y="524786"/>
                  </a:lnTo>
                  <a:lnTo>
                    <a:pt x="540689" y="357809"/>
                  </a:lnTo>
                  <a:lnTo>
                    <a:pt x="286247" y="190831"/>
                  </a:lnTo>
                  <a:lnTo>
                    <a:pt x="39757" y="0"/>
                  </a:ln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647290" y="1820849"/>
              <a:ext cx="1248355" cy="1200647"/>
            </a:xfrm>
            <a:custGeom>
              <a:avLst/>
              <a:gdLst>
                <a:gd name="connsiteX0" fmla="*/ 0 w 1248355"/>
                <a:gd name="connsiteY0" fmla="*/ 1200647 h 1200647"/>
                <a:gd name="connsiteX1" fmla="*/ 596348 w 1248355"/>
                <a:gd name="connsiteY1" fmla="*/ 938254 h 1200647"/>
                <a:gd name="connsiteX2" fmla="*/ 803082 w 1248355"/>
                <a:gd name="connsiteY2" fmla="*/ 779228 h 1200647"/>
                <a:gd name="connsiteX3" fmla="*/ 993913 w 1248355"/>
                <a:gd name="connsiteY3" fmla="*/ 596348 h 1200647"/>
                <a:gd name="connsiteX4" fmla="*/ 1113183 w 1248355"/>
                <a:gd name="connsiteY4" fmla="*/ 381662 h 1200647"/>
                <a:gd name="connsiteX5" fmla="*/ 1200647 w 1248355"/>
                <a:gd name="connsiteY5" fmla="*/ 119269 h 1200647"/>
                <a:gd name="connsiteX6" fmla="*/ 1248355 w 1248355"/>
                <a:gd name="connsiteY6" fmla="*/ 0 h 120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355" h="1200647">
                  <a:moveTo>
                    <a:pt x="0" y="1200647"/>
                  </a:moveTo>
                  <a:lnTo>
                    <a:pt x="596348" y="938254"/>
                  </a:lnTo>
                  <a:lnTo>
                    <a:pt x="803082" y="779228"/>
                  </a:lnTo>
                  <a:lnTo>
                    <a:pt x="993913" y="596348"/>
                  </a:lnTo>
                  <a:lnTo>
                    <a:pt x="1113183" y="381662"/>
                  </a:lnTo>
                  <a:lnTo>
                    <a:pt x="1200647" y="119269"/>
                  </a:lnTo>
                  <a:lnTo>
                    <a:pt x="1248355" y="0"/>
                  </a:ln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24"/>
          <p:cNvGrpSpPr/>
          <p:nvPr/>
        </p:nvGrpSpPr>
        <p:grpSpPr>
          <a:xfrm>
            <a:off x="152399" y="1856630"/>
            <a:ext cx="8205746" cy="3331596"/>
            <a:chOff x="79513" y="1820849"/>
            <a:chExt cx="8205746" cy="3331596"/>
          </a:xfrm>
        </p:grpSpPr>
        <p:sp>
          <p:nvSpPr>
            <p:cNvPr id="26" name="Freeform 25"/>
            <p:cNvSpPr/>
            <p:nvPr/>
          </p:nvSpPr>
          <p:spPr>
            <a:xfrm>
              <a:off x="79513" y="2504661"/>
              <a:ext cx="8205746" cy="2647784"/>
            </a:xfrm>
            <a:custGeom>
              <a:avLst/>
              <a:gdLst>
                <a:gd name="connsiteX0" fmla="*/ 0 w 8205746"/>
                <a:gd name="connsiteY0" fmla="*/ 2647784 h 2647784"/>
                <a:gd name="connsiteX1" fmla="*/ 8205746 w 8205746"/>
                <a:gd name="connsiteY1" fmla="*/ 0 h 2647784"/>
                <a:gd name="connsiteX2" fmla="*/ 8205746 w 8205746"/>
                <a:gd name="connsiteY2" fmla="*/ 0 h 264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5746" h="2647784">
                  <a:moveTo>
                    <a:pt x="0" y="2647784"/>
                  </a:moveTo>
                  <a:lnTo>
                    <a:pt x="8205746" y="0"/>
                  </a:lnTo>
                  <a:lnTo>
                    <a:pt x="8205746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565913" y="2146852"/>
              <a:ext cx="659958" cy="1240404"/>
            </a:xfrm>
            <a:custGeom>
              <a:avLst/>
              <a:gdLst>
                <a:gd name="connsiteX0" fmla="*/ 0 w 659958"/>
                <a:gd name="connsiteY0" fmla="*/ 1240404 h 1240404"/>
                <a:gd name="connsiteX1" fmla="*/ 485030 w 659958"/>
                <a:gd name="connsiteY1" fmla="*/ 985962 h 1240404"/>
                <a:gd name="connsiteX2" fmla="*/ 636104 w 659958"/>
                <a:gd name="connsiteY2" fmla="*/ 763325 h 1240404"/>
                <a:gd name="connsiteX3" fmla="*/ 659958 w 659958"/>
                <a:gd name="connsiteY3" fmla="*/ 524786 h 1240404"/>
                <a:gd name="connsiteX4" fmla="*/ 540689 w 659958"/>
                <a:gd name="connsiteY4" fmla="*/ 357809 h 1240404"/>
                <a:gd name="connsiteX5" fmla="*/ 286247 w 659958"/>
                <a:gd name="connsiteY5" fmla="*/ 190831 h 1240404"/>
                <a:gd name="connsiteX6" fmla="*/ 39757 w 659958"/>
                <a:gd name="connsiteY6" fmla="*/ 0 h 1240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958" h="1240404">
                  <a:moveTo>
                    <a:pt x="0" y="1240404"/>
                  </a:moveTo>
                  <a:lnTo>
                    <a:pt x="485030" y="985962"/>
                  </a:lnTo>
                  <a:lnTo>
                    <a:pt x="636104" y="763325"/>
                  </a:lnTo>
                  <a:lnTo>
                    <a:pt x="659958" y="524786"/>
                  </a:lnTo>
                  <a:lnTo>
                    <a:pt x="540689" y="357809"/>
                  </a:lnTo>
                  <a:lnTo>
                    <a:pt x="286247" y="190831"/>
                  </a:lnTo>
                  <a:lnTo>
                    <a:pt x="39757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647290" y="1820849"/>
              <a:ext cx="1248355" cy="1200647"/>
            </a:xfrm>
            <a:custGeom>
              <a:avLst/>
              <a:gdLst>
                <a:gd name="connsiteX0" fmla="*/ 0 w 1248355"/>
                <a:gd name="connsiteY0" fmla="*/ 1200647 h 1200647"/>
                <a:gd name="connsiteX1" fmla="*/ 596348 w 1248355"/>
                <a:gd name="connsiteY1" fmla="*/ 938254 h 1200647"/>
                <a:gd name="connsiteX2" fmla="*/ 803082 w 1248355"/>
                <a:gd name="connsiteY2" fmla="*/ 779228 h 1200647"/>
                <a:gd name="connsiteX3" fmla="*/ 993913 w 1248355"/>
                <a:gd name="connsiteY3" fmla="*/ 596348 h 1200647"/>
                <a:gd name="connsiteX4" fmla="*/ 1113183 w 1248355"/>
                <a:gd name="connsiteY4" fmla="*/ 381662 h 1200647"/>
                <a:gd name="connsiteX5" fmla="*/ 1200647 w 1248355"/>
                <a:gd name="connsiteY5" fmla="*/ 119269 h 1200647"/>
                <a:gd name="connsiteX6" fmla="*/ 1248355 w 1248355"/>
                <a:gd name="connsiteY6" fmla="*/ 0 h 120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355" h="1200647">
                  <a:moveTo>
                    <a:pt x="0" y="1200647"/>
                  </a:moveTo>
                  <a:lnTo>
                    <a:pt x="596348" y="938254"/>
                  </a:lnTo>
                  <a:lnTo>
                    <a:pt x="803082" y="779228"/>
                  </a:lnTo>
                  <a:lnTo>
                    <a:pt x="993913" y="596348"/>
                  </a:lnTo>
                  <a:lnTo>
                    <a:pt x="1113183" y="381662"/>
                  </a:lnTo>
                  <a:lnTo>
                    <a:pt x="1200647" y="119269"/>
                  </a:lnTo>
                  <a:lnTo>
                    <a:pt x="1248355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560"/>
            <a:ext cx="9144000" cy="5048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7934" y="1498638"/>
            <a:ext cx="24395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30 power-concert. racks</a:t>
            </a:r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968896" y="2468851"/>
            <a:ext cx="12500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5 vac. racks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7458022" y="4365104"/>
            <a:ext cx="15467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2 </a:t>
            </a:r>
            <a:r>
              <a:rPr lang="en-GB" dirty="0" err="1" smtClean="0"/>
              <a:t>b.i</a:t>
            </a:r>
            <a:r>
              <a:rPr lang="en-GB" dirty="0" smtClean="0"/>
              <a:t>. racks(+3)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7723481" y="2780020"/>
            <a:ext cx="12694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4</a:t>
            </a:r>
            <a:r>
              <a:rPr lang="en-GB" dirty="0" smtClean="0"/>
              <a:t> WIC racks</a:t>
            </a:r>
            <a:endParaRPr lang="fr-FR" dirty="0"/>
          </a:p>
        </p:txBody>
      </p:sp>
      <p:cxnSp>
        <p:nvCxnSpPr>
          <p:cNvPr id="9" name="Straight Arrow Connector 8"/>
          <p:cNvCxnSpPr>
            <a:stCxn id="5" idx="3"/>
          </p:cNvCxnSpPr>
          <p:nvPr/>
        </p:nvCxnSpPr>
        <p:spPr>
          <a:xfrm>
            <a:off x="3307513" y="1683304"/>
            <a:ext cx="728773" cy="975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</p:cNvCxnSpPr>
          <p:nvPr/>
        </p:nvCxnSpPr>
        <p:spPr>
          <a:xfrm flipV="1">
            <a:off x="3307513" y="1493428"/>
            <a:ext cx="1980466" cy="1898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</p:cNvCxnSpPr>
          <p:nvPr/>
        </p:nvCxnSpPr>
        <p:spPr>
          <a:xfrm>
            <a:off x="2218918" y="2653517"/>
            <a:ext cx="3217178" cy="6314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6509163" y="2964686"/>
            <a:ext cx="121431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4853" y="776568"/>
            <a:ext cx="22223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Electric. Dist. racks</a:t>
            </a:r>
            <a:endParaRPr lang="fr-FR" dirty="0"/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7164289" y="1145900"/>
            <a:ext cx="351720" cy="11375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1"/>
          </p:cNvCxnSpPr>
          <p:nvPr/>
        </p:nvCxnSpPr>
        <p:spPr>
          <a:xfrm flipH="1" flipV="1">
            <a:off x="6204780" y="3573016"/>
            <a:ext cx="1253242" cy="97675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658138" y="53975"/>
            <a:ext cx="7064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Cabling solution version 1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76819" y="6166639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61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h_int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4" y="775688"/>
            <a:ext cx="11069193" cy="57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/>
          <p:cNvSpPr/>
          <p:nvPr/>
        </p:nvSpPr>
        <p:spPr>
          <a:xfrm>
            <a:off x="248567" y="766154"/>
            <a:ext cx="3312368" cy="3336983"/>
          </a:xfrm>
          <a:custGeom>
            <a:avLst/>
            <a:gdLst>
              <a:gd name="connsiteX0" fmla="*/ 2093140 w 2650122"/>
              <a:gd name="connsiteY0" fmla="*/ 0 h 2864113"/>
              <a:gd name="connsiteX1" fmla="*/ 2010013 w 2650122"/>
              <a:gd name="connsiteY1" fmla="*/ 861501 h 2864113"/>
              <a:gd name="connsiteX2" fmla="*/ 2115811 w 2650122"/>
              <a:gd name="connsiteY2" fmla="*/ 1458506 h 2864113"/>
              <a:gd name="connsiteX3" fmla="*/ 2078026 w 2650122"/>
              <a:gd name="connsiteY3" fmla="*/ 2183980 h 2864113"/>
              <a:gd name="connsiteX4" fmla="*/ 1344994 w 2650122"/>
              <a:gd name="connsiteY4" fmla="*/ 2161309 h 2864113"/>
              <a:gd name="connsiteX5" fmla="*/ 460823 w 2650122"/>
              <a:gd name="connsiteY5" fmla="*/ 2214208 h 2864113"/>
              <a:gd name="connsiteX6" fmla="*/ 113199 w 2650122"/>
              <a:gd name="connsiteY6" fmla="*/ 2153752 h 2864113"/>
              <a:gd name="connsiteX7" fmla="*/ 14958 w 2650122"/>
              <a:gd name="connsiteY7" fmla="*/ 2599617 h 2864113"/>
              <a:gd name="connsiteX8" fmla="*/ 392809 w 2650122"/>
              <a:gd name="connsiteY8" fmla="*/ 2576946 h 2864113"/>
              <a:gd name="connsiteX9" fmla="*/ 1020042 w 2650122"/>
              <a:gd name="connsiteY9" fmla="*/ 2539161 h 2864113"/>
              <a:gd name="connsiteX10" fmla="*/ 1677504 w 2650122"/>
              <a:gd name="connsiteY10" fmla="*/ 2599617 h 2864113"/>
              <a:gd name="connsiteX11" fmla="*/ 2516333 w 2650122"/>
              <a:gd name="connsiteY11" fmla="*/ 2531604 h 2864113"/>
              <a:gd name="connsiteX12" fmla="*/ 2637246 w 2650122"/>
              <a:gd name="connsiteY12" fmla="*/ 2864113 h 286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50122" h="2864113">
                <a:moveTo>
                  <a:pt x="2093140" y="0"/>
                </a:moveTo>
                <a:cubicBezTo>
                  <a:pt x="2049687" y="309208"/>
                  <a:pt x="2006234" y="618417"/>
                  <a:pt x="2010013" y="861501"/>
                </a:cubicBezTo>
                <a:cubicBezTo>
                  <a:pt x="2013791" y="1104585"/>
                  <a:pt x="2104476" y="1238093"/>
                  <a:pt x="2115811" y="1458506"/>
                </a:cubicBezTo>
                <a:cubicBezTo>
                  <a:pt x="2127146" y="1678919"/>
                  <a:pt x="2206495" y="2066846"/>
                  <a:pt x="2078026" y="2183980"/>
                </a:cubicBezTo>
                <a:cubicBezTo>
                  <a:pt x="1949557" y="2301114"/>
                  <a:pt x="1614528" y="2156271"/>
                  <a:pt x="1344994" y="2161309"/>
                </a:cubicBezTo>
                <a:cubicBezTo>
                  <a:pt x="1075460" y="2166347"/>
                  <a:pt x="666122" y="2215467"/>
                  <a:pt x="460823" y="2214208"/>
                </a:cubicBezTo>
                <a:cubicBezTo>
                  <a:pt x="255524" y="2212949"/>
                  <a:pt x="187510" y="2089517"/>
                  <a:pt x="113199" y="2153752"/>
                </a:cubicBezTo>
                <a:cubicBezTo>
                  <a:pt x="38888" y="2217987"/>
                  <a:pt x="-31644" y="2529085"/>
                  <a:pt x="14958" y="2599617"/>
                </a:cubicBezTo>
                <a:cubicBezTo>
                  <a:pt x="61560" y="2670149"/>
                  <a:pt x="392809" y="2576946"/>
                  <a:pt x="392809" y="2576946"/>
                </a:cubicBezTo>
                <a:cubicBezTo>
                  <a:pt x="560323" y="2566870"/>
                  <a:pt x="805926" y="2535383"/>
                  <a:pt x="1020042" y="2539161"/>
                </a:cubicBezTo>
                <a:cubicBezTo>
                  <a:pt x="1234158" y="2542939"/>
                  <a:pt x="1428122" y="2600876"/>
                  <a:pt x="1677504" y="2599617"/>
                </a:cubicBezTo>
                <a:cubicBezTo>
                  <a:pt x="1926886" y="2598358"/>
                  <a:pt x="2356376" y="2487521"/>
                  <a:pt x="2516333" y="2531604"/>
                </a:cubicBezTo>
                <a:cubicBezTo>
                  <a:pt x="2676290" y="2575687"/>
                  <a:pt x="2656768" y="2719900"/>
                  <a:pt x="2637246" y="2864113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reeform 6"/>
          <p:cNvSpPr/>
          <p:nvPr/>
        </p:nvSpPr>
        <p:spPr>
          <a:xfrm>
            <a:off x="3491880" y="3696086"/>
            <a:ext cx="892407" cy="295054"/>
          </a:xfrm>
          <a:custGeom>
            <a:avLst/>
            <a:gdLst>
              <a:gd name="connsiteX0" fmla="*/ 0 w 892407"/>
              <a:gd name="connsiteY0" fmla="*/ 68344 h 295054"/>
              <a:gd name="connsiteX1" fmla="*/ 362737 w 892407"/>
              <a:gd name="connsiteY1" fmla="*/ 23002 h 295054"/>
              <a:gd name="connsiteX2" fmla="*/ 551663 w 892407"/>
              <a:gd name="connsiteY2" fmla="*/ 75901 h 295054"/>
              <a:gd name="connsiteX3" fmla="*/ 838830 w 892407"/>
              <a:gd name="connsiteY3" fmla="*/ 7888 h 295054"/>
              <a:gd name="connsiteX4" fmla="*/ 891729 w 892407"/>
              <a:gd name="connsiteY4" fmla="*/ 295054 h 29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07" h="295054">
                <a:moveTo>
                  <a:pt x="0" y="68344"/>
                </a:moveTo>
                <a:cubicBezTo>
                  <a:pt x="135396" y="45043"/>
                  <a:pt x="270793" y="21742"/>
                  <a:pt x="362737" y="23002"/>
                </a:cubicBezTo>
                <a:cubicBezTo>
                  <a:pt x="454681" y="24261"/>
                  <a:pt x="472314" y="78420"/>
                  <a:pt x="551663" y="75901"/>
                </a:cubicBezTo>
                <a:cubicBezTo>
                  <a:pt x="631012" y="73382"/>
                  <a:pt x="782152" y="-28638"/>
                  <a:pt x="838830" y="7888"/>
                </a:cubicBezTo>
                <a:cubicBezTo>
                  <a:pt x="895508" y="44413"/>
                  <a:pt x="893618" y="169733"/>
                  <a:pt x="891729" y="29505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reeform 7"/>
          <p:cNvSpPr/>
          <p:nvPr/>
        </p:nvSpPr>
        <p:spPr>
          <a:xfrm>
            <a:off x="4067944" y="3775524"/>
            <a:ext cx="1152128" cy="500096"/>
          </a:xfrm>
          <a:custGeom>
            <a:avLst/>
            <a:gdLst>
              <a:gd name="connsiteX0" fmla="*/ 0 w 892407"/>
              <a:gd name="connsiteY0" fmla="*/ 68344 h 295054"/>
              <a:gd name="connsiteX1" fmla="*/ 362737 w 892407"/>
              <a:gd name="connsiteY1" fmla="*/ 23002 h 295054"/>
              <a:gd name="connsiteX2" fmla="*/ 551663 w 892407"/>
              <a:gd name="connsiteY2" fmla="*/ 75901 h 295054"/>
              <a:gd name="connsiteX3" fmla="*/ 838830 w 892407"/>
              <a:gd name="connsiteY3" fmla="*/ 7888 h 295054"/>
              <a:gd name="connsiteX4" fmla="*/ 891729 w 892407"/>
              <a:gd name="connsiteY4" fmla="*/ 295054 h 29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07" h="295054">
                <a:moveTo>
                  <a:pt x="0" y="68344"/>
                </a:moveTo>
                <a:cubicBezTo>
                  <a:pt x="135396" y="45043"/>
                  <a:pt x="270793" y="21742"/>
                  <a:pt x="362737" y="23002"/>
                </a:cubicBezTo>
                <a:cubicBezTo>
                  <a:pt x="454681" y="24261"/>
                  <a:pt x="472314" y="78420"/>
                  <a:pt x="551663" y="75901"/>
                </a:cubicBezTo>
                <a:cubicBezTo>
                  <a:pt x="631012" y="73382"/>
                  <a:pt x="782152" y="-28638"/>
                  <a:pt x="838830" y="7888"/>
                </a:cubicBezTo>
                <a:cubicBezTo>
                  <a:pt x="895508" y="44413"/>
                  <a:pt x="893618" y="169733"/>
                  <a:pt x="891729" y="29505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reeform 8"/>
          <p:cNvSpPr/>
          <p:nvPr/>
        </p:nvSpPr>
        <p:spPr>
          <a:xfrm>
            <a:off x="4599764" y="3742257"/>
            <a:ext cx="1412396" cy="533363"/>
          </a:xfrm>
          <a:custGeom>
            <a:avLst/>
            <a:gdLst>
              <a:gd name="connsiteX0" fmla="*/ 0 w 892407"/>
              <a:gd name="connsiteY0" fmla="*/ 68344 h 295054"/>
              <a:gd name="connsiteX1" fmla="*/ 362737 w 892407"/>
              <a:gd name="connsiteY1" fmla="*/ 23002 h 295054"/>
              <a:gd name="connsiteX2" fmla="*/ 551663 w 892407"/>
              <a:gd name="connsiteY2" fmla="*/ 75901 h 295054"/>
              <a:gd name="connsiteX3" fmla="*/ 838830 w 892407"/>
              <a:gd name="connsiteY3" fmla="*/ 7888 h 295054"/>
              <a:gd name="connsiteX4" fmla="*/ 891729 w 892407"/>
              <a:gd name="connsiteY4" fmla="*/ 295054 h 29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07" h="295054">
                <a:moveTo>
                  <a:pt x="0" y="68344"/>
                </a:moveTo>
                <a:cubicBezTo>
                  <a:pt x="135396" y="45043"/>
                  <a:pt x="270793" y="21742"/>
                  <a:pt x="362737" y="23002"/>
                </a:cubicBezTo>
                <a:cubicBezTo>
                  <a:pt x="454681" y="24261"/>
                  <a:pt x="472314" y="78420"/>
                  <a:pt x="551663" y="75901"/>
                </a:cubicBezTo>
                <a:cubicBezTo>
                  <a:pt x="631012" y="73382"/>
                  <a:pt x="782152" y="-28638"/>
                  <a:pt x="838830" y="7888"/>
                </a:cubicBezTo>
                <a:cubicBezTo>
                  <a:pt x="895508" y="44413"/>
                  <a:pt x="893618" y="169733"/>
                  <a:pt x="891729" y="29505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reeform 9"/>
          <p:cNvSpPr/>
          <p:nvPr/>
        </p:nvSpPr>
        <p:spPr>
          <a:xfrm>
            <a:off x="5724128" y="3775524"/>
            <a:ext cx="1080120" cy="519156"/>
          </a:xfrm>
          <a:custGeom>
            <a:avLst/>
            <a:gdLst>
              <a:gd name="connsiteX0" fmla="*/ 0 w 892407"/>
              <a:gd name="connsiteY0" fmla="*/ 68344 h 295054"/>
              <a:gd name="connsiteX1" fmla="*/ 362737 w 892407"/>
              <a:gd name="connsiteY1" fmla="*/ 23002 h 295054"/>
              <a:gd name="connsiteX2" fmla="*/ 551663 w 892407"/>
              <a:gd name="connsiteY2" fmla="*/ 75901 h 295054"/>
              <a:gd name="connsiteX3" fmla="*/ 838830 w 892407"/>
              <a:gd name="connsiteY3" fmla="*/ 7888 h 295054"/>
              <a:gd name="connsiteX4" fmla="*/ 891729 w 892407"/>
              <a:gd name="connsiteY4" fmla="*/ 295054 h 29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07" h="295054">
                <a:moveTo>
                  <a:pt x="0" y="68344"/>
                </a:moveTo>
                <a:cubicBezTo>
                  <a:pt x="135396" y="45043"/>
                  <a:pt x="270793" y="21742"/>
                  <a:pt x="362737" y="23002"/>
                </a:cubicBezTo>
                <a:cubicBezTo>
                  <a:pt x="454681" y="24261"/>
                  <a:pt x="472314" y="78420"/>
                  <a:pt x="551663" y="75901"/>
                </a:cubicBezTo>
                <a:cubicBezTo>
                  <a:pt x="631012" y="73382"/>
                  <a:pt x="782152" y="-28638"/>
                  <a:pt x="838830" y="7888"/>
                </a:cubicBezTo>
                <a:cubicBezTo>
                  <a:pt x="895508" y="44413"/>
                  <a:pt x="893618" y="169733"/>
                  <a:pt x="891729" y="29505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reeform 10"/>
          <p:cNvSpPr/>
          <p:nvPr/>
        </p:nvSpPr>
        <p:spPr>
          <a:xfrm>
            <a:off x="6516216" y="3776202"/>
            <a:ext cx="1080120" cy="499419"/>
          </a:xfrm>
          <a:custGeom>
            <a:avLst/>
            <a:gdLst>
              <a:gd name="connsiteX0" fmla="*/ 0 w 892407"/>
              <a:gd name="connsiteY0" fmla="*/ 68344 h 295054"/>
              <a:gd name="connsiteX1" fmla="*/ 362737 w 892407"/>
              <a:gd name="connsiteY1" fmla="*/ 23002 h 295054"/>
              <a:gd name="connsiteX2" fmla="*/ 551663 w 892407"/>
              <a:gd name="connsiteY2" fmla="*/ 75901 h 295054"/>
              <a:gd name="connsiteX3" fmla="*/ 838830 w 892407"/>
              <a:gd name="connsiteY3" fmla="*/ 7888 h 295054"/>
              <a:gd name="connsiteX4" fmla="*/ 891729 w 892407"/>
              <a:gd name="connsiteY4" fmla="*/ 295054 h 29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07" h="295054">
                <a:moveTo>
                  <a:pt x="0" y="68344"/>
                </a:moveTo>
                <a:cubicBezTo>
                  <a:pt x="135396" y="45043"/>
                  <a:pt x="270793" y="21742"/>
                  <a:pt x="362737" y="23002"/>
                </a:cubicBezTo>
                <a:cubicBezTo>
                  <a:pt x="454681" y="24261"/>
                  <a:pt x="472314" y="78420"/>
                  <a:pt x="551663" y="75901"/>
                </a:cubicBezTo>
                <a:cubicBezTo>
                  <a:pt x="631012" y="73382"/>
                  <a:pt x="782152" y="-28638"/>
                  <a:pt x="838830" y="7888"/>
                </a:cubicBezTo>
                <a:cubicBezTo>
                  <a:pt x="895508" y="44413"/>
                  <a:pt x="893618" y="169733"/>
                  <a:pt x="891729" y="29505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reeform 11"/>
          <p:cNvSpPr/>
          <p:nvPr/>
        </p:nvSpPr>
        <p:spPr>
          <a:xfrm>
            <a:off x="538818" y="766153"/>
            <a:ext cx="3038491" cy="3116427"/>
          </a:xfrm>
          <a:custGeom>
            <a:avLst/>
            <a:gdLst>
              <a:gd name="connsiteX0" fmla="*/ 2769999 w 2769999"/>
              <a:gd name="connsiteY0" fmla="*/ 0 h 2657895"/>
              <a:gd name="connsiteX1" fmla="*/ 2701986 w 2769999"/>
              <a:gd name="connsiteY1" fmla="*/ 740589 h 2657895"/>
              <a:gd name="connsiteX2" fmla="*/ 2762442 w 2769999"/>
              <a:gd name="connsiteY2" fmla="*/ 1654989 h 2657895"/>
              <a:gd name="connsiteX3" fmla="*/ 2701986 w 2769999"/>
              <a:gd name="connsiteY3" fmla="*/ 2206651 h 2657895"/>
              <a:gd name="connsiteX4" fmla="*/ 2399705 w 2769999"/>
              <a:gd name="connsiteY4" fmla="*/ 2214208 h 2657895"/>
              <a:gd name="connsiteX5" fmla="*/ 1916055 w 2769999"/>
              <a:gd name="connsiteY5" fmla="*/ 2206651 h 2657895"/>
              <a:gd name="connsiteX6" fmla="*/ 1092339 w 2769999"/>
              <a:gd name="connsiteY6" fmla="*/ 2236879 h 2657895"/>
              <a:gd name="connsiteX7" fmla="*/ 434878 w 2769999"/>
              <a:gd name="connsiteY7" fmla="*/ 2206651 h 2657895"/>
              <a:gd name="connsiteX8" fmla="*/ 34356 w 2769999"/>
              <a:gd name="connsiteY8" fmla="*/ 2335121 h 2657895"/>
              <a:gd name="connsiteX9" fmla="*/ 87255 w 2769999"/>
              <a:gd name="connsiteY9" fmla="*/ 2637402 h 2657895"/>
              <a:gd name="connsiteX10" fmla="*/ 616247 w 2769999"/>
              <a:gd name="connsiteY10" fmla="*/ 2622288 h 2657895"/>
              <a:gd name="connsiteX11" fmla="*/ 1447520 w 2769999"/>
              <a:gd name="connsiteY11" fmla="*/ 2554275 h 2657895"/>
              <a:gd name="connsiteX12" fmla="*/ 2467718 w 2769999"/>
              <a:gd name="connsiteY12" fmla="*/ 2607174 h 265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69999" h="2657895">
                <a:moveTo>
                  <a:pt x="2769999" y="0"/>
                </a:moveTo>
                <a:cubicBezTo>
                  <a:pt x="2736622" y="232379"/>
                  <a:pt x="2703245" y="464758"/>
                  <a:pt x="2701986" y="740589"/>
                </a:cubicBezTo>
                <a:cubicBezTo>
                  <a:pt x="2700727" y="1016420"/>
                  <a:pt x="2762442" y="1410645"/>
                  <a:pt x="2762442" y="1654989"/>
                </a:cubicBezTo>
                <a:cubicBezTo>
                  <a:pt x="2762442" y="1899333"/>
                  <a:pt x="2762442" y="2113448"/>
                  <a:pt x="2701986" y="2206651"/>
                </a:cubicBezTo>
                <a:cubicBezTo>
                  <a:pt x="2641530" y="2299854"/>
                  <a:pt x="2530693" y="2214208"/>
                  <a:pt x="2399705" y="2214208"/>
                </a:cubicBezTo>
                <a:cubicBezTo>
                  <a:pt x="2268717" y="2214208"/>
                  <a:pt x="2133949" y="2202873"/>
                  <a:pt x="1916055" y="2206651"/>
                </a:cubicBezTo>
                <a:cubicBezTo>
                  <a:pt x="1698161" y="2210430"/>
                  <a:pt x="1339202" y="2236879"/>
                  <a:pt x="1092339" y="2236879"/>
                </a:cubicBezTo>
                <a:cubicBezTo>
                  <a:pt x="845476" y="2236879"/>
                  <a:pt x="611208" y="2190277"/>
                  <a:pt x="434878" y="2206651"/>
                </a:cubicBezTo>
                <a:cubicBezTo>
                  <a:pt x="258548" y="2223025"/>
                  <a:pt x="92293" y="2263329"/>
                  <a:pt x="34356" y="2335121"/>
                </a:cubicBezTo>
                <a:cubicBezTo>
                  <a:pt x="-23581" y="2406913"/>
                  <a:pt x="-9727" y="2589541"/>
                  <a:pt x="87255" y="2637402"/>
                </a:cubicBezTo>
                <a:cubicBezTo>
                  <a:pt x="184237" y="2685263"/>
                  <a:pt x="389536" y="2636143"/>
                  <a:pt x="616247" y="2622288"/>
                </a:cubicBezTo>
                <a:cubicBezTo>
                  <a:pt x="842958" y="2608434"/>
                  <a:pt x="1138942" y="2556794"/>
                  <a:pt x="1447520" y="2554275"/>
                </a:cubicBezTo>
                <a:cubicBezTo>
                  <a:pt x="1756098" y="2551756"/>
                  <a:pt x="2111908" y="2579465"/>
                  <a:pt x="2467718" y="260717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reeform 14"/>
          <p:cNvSpPr/>
          <p:nvPr/>
        </p:nvSpPr>
        <p:spPr>
          <a:xfrm>
            <a:off x="7092280" y="3776881"/>
            <a:ext cx="2808312" cy="785202"/>
          </a:xfrm>
          <a:custGeom>
            <a:avLst/>
            <a:gdLst>
              <a:gd name="connsiteX0" fmla="*/ 0 w 2153752"/>
              <a:gd name="connsiteY0" fmla="*/ 49362 h 652511"/>
              <a:gd name="connsiteX1" fmla="*/ 385408 w 2153752"/>
              <a:gd name="connsiteY1" fmla="*/ 4020 h 652511"/>
              <a:gd name="connsiteX2" fmla="*/ 536549 w 2153752"/>
              <a:gd name="connsiteY2" fmla="*/ 140046 h 652511"/>
              <a:gd name="connsiteX3" fmla="*/ 453421 w 2153752"/>
              <a:gd name="connsiteY3" fmla="*/ 616139 h 652511"/>
              <a:gd name="connsiteX4" fmla="*/ 785931 w 2153752"/>
              <a:gd name="connsiteY4" fmla="*/ 616139 h 652511"/>
              <a:gd name="connsiteX5" fmla="*/ 1337593 w 2153752"/>
              <a:gd name="connsiteY5" fmla="*/ 646367 h 652511"/>
              <a:gd name="connsiteX6" fmla="*/ 1896813 w 2153752"/>
              <a:gd name="connsiteY6" fmla="*/ 631253 h 652511"/>
              <a:gd name="connsiteX7" fmla="*/ 2153752 w 2153752"/>
              <a:gd name="connsiteY7" fmla="*/ 442327 h 65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752" h="652511">
                <a:moveTo>
                  <a:pt x="0" y="49362"/>
                </a:moveTo>
                <a:cubicBezTo>
                  <a:pt x="147991" y="19134"/>
                  <a:pt x="295983" y="-11094"/>
                  <a:pt x="385408" y="4020"/>
                </a:cubicBezTo>
                <a:cubicBezTo>
                  <a:pt x="474833" y="19134"/>
                  <a:pt x="525214" y="38026"/>
                  <a:pt x="536549" y="140046"/>
                </a:cubicBezTo>
                <a:cubicBezTo>
                  <a:pt x="547885" y="242066"/>
                  <a:pt x="411857" y="536790"/>
                  <a:pt x="453421" y="616139"/>
                </a:cubicBezTo>
                <a:cubicBezTo>
                  <a:pt x="494985" y="695488"/>
                  <a:pt x="638569" y="611101"/>
                  <a:pt x="785931" y="616139"/>
                </a:cubicBezTo>
                <a:cubicBezTo>
                  <a:pt x="933293" y="621177"/>
                  <a:pt x="1152446" y="643848"/>
                  <a:pt x="1337593" y="646367"/>
                </a:cubicBezTo>
                <a:cubicBezTo>
                  <a:pt x="1522740" y="648886"/>
                  <a:pt x="1760787" y="665260"/>
                  <a:pt x="1896813" y="631253"/>
                </a:cubicBezTo>
                <a:cubicBezTo>
                  <a:pt x="2032839" y="597246"/>
                  <a:pt x="2153752" y="442327"/>
                  <a:pt x="2153752" y="442327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6516216" y="2422710"/>
            <a:ext cx="28106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7x cables trays (200x100)</a:t>
            </a:r>
            <a:endParaRPr lang="fr-FR" dirty="0"/>
          </a:p>
        </p:txBody>
      </p:sp>
      <p:cxnSp>
        <p:nvCxnSpPr>
          <p:cNvPr id="14" name="Straight Arrow Connector 13"/>
          <p:cNvCxnSpPr>
            <a:stCxn id="3" idx="2"/>
          </p:cNvCxnSpPr>
          <p:nvPr/>
        </p:nvCxnSpPr>
        <p:spPr>
          <a:xfrm flipH="1">
            <a:off x="7524330" y="2792042"/>
            <a:ext cx="397218" cy="12430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876256" y="2792042"/>
            <a:ext cx="909571" cy="12430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084168" y="2792042"/>
            <a:ext cx="1701659" cy="11990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220072" y="2792042"/>
            <a:ext cx="2565755" cy="11990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" idx="2"/>
          </p:cNvCxnSpPr>
          <p:nvPr/>
        </p:nvCxnSpPr>
        <p:spPr>
          <a:xfrm flipH="1">
            <a:off x="4427986" y="2792042"/>
            <a:ext cx="3493562" cy="11990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" idx="2"/>
          </p:cNvCxnSpPr>
          <p:nvPr/>
        </p:nvCxnSpPr>
        <p:spPr>
          <a:xfrm flipH="1">
            <a:off x="3577310" y="2792042"/>
            <a:ext cx="4344238" cy="11990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699792" y="2792042"/>
            <a:ext cx="5086035" cy="12168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658138" y="53975"/>
            <a:ext cx="7064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Cabling solution version 1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90699" y="775688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16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h_int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344"/>
            <a:ext cx="9144000" cy="49472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/>
          <p:cNvSpPr/>
          <p:nvPr/>
        </p:nvSpPr>
        <p:spPr>
          <a:xfrm>
            <a:off x="5090969" y="2079498"/>
            <a:ext cx="3161302" cy="2195972"/>
          </a:xfrm>
          <a:custGeom>
            <a:avLst/>
            <a:gdLst>
              <a:gd name="connsiteX0" fmla="*/ 3161302 w 3161302"/>
              <a:gd name="connsiteY0" fmla="*/ 211965 h 2290147"/>
              <a:gd name="connsiteX1" fmla="*/ 2398043 w 3161302"/>
              <a:gd name="connsiteY1" fmla="*/ 369 h 2290147"/>
              <a:gd name="connsiteX2" fmla="*/ 1748138 w 3161302"/>
              <a:gd name="connsiteY2" fmla="*/ 257308 h 2290147"/>
              <a:gd name="connsiteX3" fmla="*/ 1445857 w 3161302"/>
              <a:gd name="connsiteY3" fmla="*/ 174180 h 2290147"/>
              <a:gd name="connsiteX4" fmla="*/ 773282 w 3161302"/>
              <a:gd name="connsiteY4" fmla="*/ 257308 h 2290147"/>
              <a:gd name="connsiteX5" fmla="*/ 130935 w 3161302"/>
              <a:gd name="connsiteY5" fmla="*/ 181737 h 2290147"/>
              <a:gd name="connsiteX6" fmla="*/ 2466 w 3161302"/>
              <a:gd name="connsiteY6" fmla="*/ 620045 h 2290147"/>
              <a:gd name="connsiteX7" fmla="*/ 183834 w 3161302"/>
              <a:gd name="connsiteY7" fmla="*/ 1353076 h 2290147"/>
              <a:gd name="connsiteX8" fmla="*/ 93150 w 3161302"/>
              <a:gd name="connsiteY8" fmla="*/ 2093665 h 2290147"/>
              <a:gd name="connsiteX9" fmla="*/ 115821 w 3161302"/>
              <a:gd name="connsiteY9" fmla="*/ 2290147 h 229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1302" h="2290147">
                <a:moveTo>
                  <a:pt x="3161302" y="211965"/>
                </a:moveTo>
                <a:cubicBezTo>
                  <a:pt x="2897436" y="102388"/>
                  <a:pt x="2633570" y="-7188"/>
                  <a:pt x="2398043" y="369"/>
                </a:cubicBezTo>
                <a:cubicBezTo>
                  <a:pt x="2162516" y="7926"/>
                  <a:pt x="1906836" y="228340"/>
                  <a:pt x="1748138" y="257308"/>
                </a:cubicBezTo>
                <a:cubicBezTo>
                  <a:pt x="1589440" y="286276"/>
                  <a:pt x="1608333" y="174180"/>
                  <a:pt x="1445857" y="174180"/>
                </a:cubicBezTo>
                <a:cubicBezTo>
                  <a:pt x="1283381" y="174180"/>
                  <a:pt x="992436" y="256049"/>
                  <a:pt x="773282" y="257308"/>
                </a:cubicBezTo>
                <a:cubicBezTo>
                  <a:pt x="554128" y="258567"/>
                  <a:pt x="259404" y="121281"/>
                  <a:pt x="130935" y="181737"/>
                </a:cubicBezTo>
                <a:cubicBezTo>
                  <a:pt x="2466" y="242193"/>
                  <a:pt x="-6351" y="424822"/>
                  <a:pt x="2466" y="620045"/>
                </a:cubicBezTo>
                <a:cubicBezTo>
                  <a:pt x="11282" y="815268"/>
                  <a:pt x="168720" y="1107473"/>
                  <a:pt x="183834" y="1353076"/>
                </a:cubicBezTo>
                <a:cubicBezTo>
                  <a:pt x="198948" y="1598679"/>
                  <a:pt x="104485" y="1937487"/>
                  <a:pt x="93150" y="2093665"/>
                </a:cubicBezTo>
                <a:cubicBezTo>
                  <a:pt x="81815" y="2249843"/>
                  <a:pt x="98818" y="2269995"/>
                  <a:pt x="115821" y="2290147"/>
                </a:cubicBezTo>
              </a:path>
            </a:pathLst>
          </a:cu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val 3"/>
          <p:cNvSpPr/>
          <p:nvPr/>
        </p:nvSpPr>
        <p:spPr>
          <a:xfrm>
            <a:off x="8252271" y="2211115"/>
            <a:ext cx="216024" cy="1257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940151" y="792021"/>
            <a:ext cx="30607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2x 4 cables trays (500x100)</a:t>
            </a:r>
            <a:endParaRPr lang="fr-FR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6876258" y="1161353"/>
            <a:ext cx="594256" cy="147151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</p:cNvCxnSpPr>
          <p:nvPr/>
        </p:nvCxnSpPr>
        <p:spPr>
          <a:xfrm>
            <a:off x="7470514" y="1161353"/>
            <a:ext cx="781757" cy="15435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51748" y="809273"/>
            <a:ext cx="28687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7x cables trays (200x100)</a:t>
            </a:r>
            <a:endParaRPr lang="fr-FR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21360" y="1178605"/>
            <a:ext cx="1830760" cy="12168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675741" y="2200823"/>
            <a:ext cx="216024" cy="1257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val 15"/>
          <p:cNvSpPr/>
          <p:nvPr/>
        </p:nvSpPr>
        <p:spPr>
          <a:xfrm>
            <a:off x="8308031" y="2501711"/>
            <a:ext cx="216024" cy="1257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/>
          <p:cNvSpPr/>
          <p:nvPr/>
        </p:nvSpPr>
        <p:spPr>
          <a:xfrm>
            <a:off x="8308031" y="2783315"/>
            <a:ext cx="216024" cy="1257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/>
          <p:cNvSpPr/>
          <p:nvPr/>
        </p:nvSpPr>
        <p:spPr>
          <a:xfrm>
            <a:off x="8268032" y="3063914"/>
            <a:ext cx="216024" cy="1257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/>
          <p:cNvSpPr/>
          <p:nvPr/>
        </p:nvSpPr>
        <p:spPr>
          <a:xfrm>
            <a:off x="6597753" y="2513263"/>
            <a:ext cx="216024" cy="1257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/>
          <p:cNvSpPr/>
          <p:nvPr/>
        </p:nvSpPr>
        <p:spPr>
          <a:xfrm>
            <a:off x="6647039" y="2783315"/>
            <a:ext cx="216024" cy="1257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/>
          <p:cNvSpPr/>
          <p:nvPr/>
        </p:nvSpPr>
        <p:spPr>
          <a:xfrm>
            <a:off x="6606595" y="3063914"/>
            <a:ext cx="216024" cy="12576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658138" y="53975"/>
            <a:ext cx="7064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Cabling solution version 1</a:t>
            </a:r>
            <a:endParaRPr lang="en-US" sz="3600" b="1" dirty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r="24797"/>
          <a:stretch/>
        </p:blipFill>
        <p:spPr>
          <a:xfrm>
            <a:off x="35796" y="823823"/>
            <a:ext cx="4069311" cy="3888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1880" y="1430953"/>
            <a:ext cx="240446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/>
              <a:t>Cables trays under  racks</a:t>
            </a:r>
            <a:endParaRPr lang="fr-FR" sz="1400" dirty="0"/>
          </a:p>
        </p:txBody>
      </p:sp>
      <p:cxnSp>
        <p:nvCxnSpPr>
          <p:cNvPr id="5" name="Straight Arrow Connector 4"/>
          <p:cNvCxnSpPr>
            <a:stCxn id="2" idx="1"/>
          </p:cNvCxnSpPr>
          <p:nvPr/>
        </p:nvCxnSpPr>
        <p:spPr>
          <a:xfrm flipH="1" flipV="1">
            <a:off x="2267744" y="1358947"/>
            <a:ext cx="1224136" cy="22589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FP_PP_125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3" t="28437" r="14561" b="22721"/>
          <a:stretch/>
        </p:blipFill>
        <p:spPr>
          <a:xfrm>
            <a:off x="3710962" y="3900913"/>
            <a:ext cx="54000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289819" y="3272094"/>
            <a:ext cx="163057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False floor in tunnel</a:t>
            </a:r>
            <a:endParaRPr lang="fr-FR" sz="1400" dirty="0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2353715" y="3425983"/>
            <a:ext cx="936104" cy="28309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92080" y="2532269"/>
            <a:ext cx="120853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Concrete duct</a:t>
            </a:r>
            <a:endParaRPr lang="fr-FR" sz="1400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2070451" y="2686158"/>
            <a:ext cx="3221629" cy="58593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2"/>
          </p:cNvCxnSpPr>
          <p:nvPr/>
        </p:nvCxnSpPr>
        <p:spPr>
          <a:xfrm>
            <a:off x="5896348" y="2840046"/>
            <a:ext cx="774796" cy="335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658138" y="53975"/>
            <a:ext cx="7064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Cabling solution version 2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1880" y="3900913"/>
            <a:ext cx="219082" cy="909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044"/>
            <a:ext cx="9144000" cy="515997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007611" y="1618961"/>
            <a:ext cx="3438446" cy="4073237"/>
          </a:xfrm>
          <a:custGeom>
            <a:avLst/>
            <a:gdLst>
              <a:gd name="connsiteX0" fmla="*/ 3340204 w 3438446"/>
              <a:gd name="connsiteY0" fmla="*/ 0 h 4073237"/>
              <a:gd name="connsiteX1" fmla="*/ 3294862 w 3438446"/>
              <a:gd name="connsiteY1" fmla="*/ 37785 h 4073237"/>
              <a:gd name="connsiteX2" fmla="*/ 3249520 w 3438446"/>
              <a:gd name="connsiteY2" fmla="*/ 113356 h 4073237"/>
              <a:gd name="connsiteX3" fmla="*/ 3226849 w 3438446"/>
              <a:gd name="connsiteY3" fmla="*/ 136027 h 4073237"/>
              <a:gd name="connsiteX4" fmla="*/ 3204178 w 3438446"/>
              <a:gd name="connsiteY4" fmla="*/ 173812 h 4073237"/>
              <a:gd name="connsiteX5" fmla="*/ 3173950 w 3438446"/>
              <a:gd name="connsiteY5" fmla="*/ 219154 h 4073237"/>
              <a:gd name="connsiteX6" fmla="*/ 3143722 w 3438446"/>
              <a:gd name="connsiteY6" fmla="*/ 294724 h 4073237"/>
              <a:gd name="connsiteX7" fmla="*/ 3158836 w 3438446"/>
              <a:gd name="connsiteY7" fmla="*/ 906843 h 4073237"/>
              <a:gd name="connsiteX8" fmla="*/ 3173950 w 3438446"/>
              <a:gd name="connsiteY8" fmla="*/ 974857 h 4073237"/>
              <a:gd name="connsiteX9" fmla="*/ 3189064 w 3438446"/>
              <a:gd name="connsiteY9" fmla="*/ 1050427 h 4073237"/>
              <a:gd name="connsiteX10" fmla="*/ 3196621 w 3438446"/>
              <a:gd name="connsiteY10" fmla="*/ 1231795 h 4073237"/>
              <a:gd name="connsiteX11" fmla="*/ 3204178 w 3438446"/>
              <a:gd name="connsiteY11" fmla="*/ 1269581 h 4073237"/>
              <a:gd name="connsiteX12" fmla="*/ 3211735 w 3438446"/>
              <a:gd name="connsiteY12" fmla="*/ 1322480 h 4073237"/>
              <a:gd name="connsiteX13" fmla="*/ 3219292 w 3438446"/>
              <a:gd name="connsiteY13" fmla="*/ 1352708 h 4073237"/>
              <a:gd name="connsiteX14" fmla="*/ 3234406 w 3438446"/>
              <a:gd name="connsiteY14" fmla="*/ 1435835 h 4073237"/>
              <a:gd name="connsiteX15" fmla="*/ 3249520 w 3438446"/>
              <a:gd name="connsiteY15" fmla="*/ 1496291 h 4073237"/>
              <a:gd name="connsiteX16" fmla="*/ 3257077 w 3438446"/>
              <a:gd name="connsiteY16" fmla="*/ 1571862 h 4073237"/>
              <a:gd name="connsiteX17" fmla="*/ 3264634 w 3438446"/>
              <a:gd name="connsiteY17" fmla="*/ 1602090 h 4073237"/>
              <a:gd name="connsiteX18" fmla="*/ 3272191 w 3438446"/>
              <a:gd name="connsiteY18" fmla="*/ 1639875 h 4073237"/>
              <a:gd name="connsiteX19" fmla="*/ 3279748 w 3438446"/>
              <a:gd name="connsiteY19" fmla="*/ 1692774 h 4073237"/>
              <a:gd name="connsiteX20" fmla="*/ 3294862 w 3438446"/>
              <a:gd name="connsiteY20" fmla="*/ 1768344 h 4073237"/>
              <a:gd name="connsiteX21" fmla="*/ 3309976 w 3438446"/>
              <a:gd name="connsiteY21" fmla="*/ 1859028 h 4073237"/>
              <a:gd name="connsiteX22" fmla="*/ 3317533 w 3438446"/>
              <a:gd name="connsiteY22" fmla="*/ 1934599 h 4073237"/>
              <a:gd name="connsiteX23" fmla="*/ 3332647 w 3438446"/>
              <a:gd name="connsiteY23" fmla="*/ 2010169 h 4073237"/>
              <a:gd name="connsiteX24" fmla="*/ 3340204 w 3438446"/>
              <a:gd name="connsiteY24" fmla="*/ 2063068 h 4073237"/>
              <a:gd name="connsiteX25" fmla="*/ 3355319 w 3438446"/>
              <a:gd name="connsiteY25" fmla="*/ 2138638 h 4073237"/>
              <a:gd name="connsiteX26" fmla="*/ 3362876 w 3438446"/>
              <a:gd name="connsiteY26" fmla="*/ 2199095 h 4073237"/>
              <a:gd name="connsiteX27" fmla="*/ 3370433 w 3438446"/>
              <a:gd name="connsiteY27" fmla="*/ 2229323 h 4073237"/>
              <a:gd name="connsiteX28" fmla="*/ 3377990 w 3438446"/>
              <a:gd name="connsiteY28" fmla="*/ 2267108 h 4073237"/>
              <a:gd name="connsiteX29" fmla="*/ 3385547 w 3438446"/>
              <a:gd name="connsiteY29" fmla="*/ 2327564 h 4073237"/>
              <a:gd name="connsiteX30" fmla="*/ 3400661 w 3438446"/>
              <a:gd name="connsiteY30" fmla="*/ 2395577 h 4073237"/>
              <a:gd name="connsiteX31" fmla="*/ 3415775 w 3438446"/>
              <a:gd name="connsiteY31" fmla="*/ 2501376 h 4073237"/>
              <a:gd name="connsiteX32" fmla="*/ 3423332 w 3438446"/>
              <a:gd name="connsiteY32" fmla="*/ 2569389 h 4073237"/>
              <a:gd name="connsiteX33" fmla="*/ 3438446 w 3438446"/>
              <a:gd name="connsiteY33" fmla="*/ 2735643 h 4073237"/>
              <a:gd name="connsiteX34" fmla="*/ 3430889 w 3438446"/>
              <a:gd name="connsiteY34" fmla="*/ 3143723 h 4073237"/>
              <a:gd name="connsiteX35" fmla="*/ 3415775 w 3438446"/>
              <a:gd name="connsiteY35" fmla="*/ 3219293 h 4073237"/>
              <a:gd name="connsiteX36" fmla="*/ 3400661 w 3438446"/>
              <a:gd name="connsiteY36" fmla="*/ 3309977 h 4073237"/>
              <a:gd name="connsiteX37" fmla="*/ 3393104 w 3438446"/>
              <a:gd name="connsiteY37" fmla="*/ 3332648 h 4073237"/>
              <a:gd name="connsiteX38" fmla="*/ 3385547 w 3438446"/>
              <a:gd name="connsiteY38" fmla="*/ 3400662 h 4073237"/>
              <a:gd name="connsiteX39" fmla="*/ 3377990 w 3438446"/>
              <a:gd name="connsiteY39" fmla="*/ 3430890 h 4073237"/>
              <a:gd name="connsiteX40" fmla="*/ 3370433 w 3438446"/>
              <a:gd name="connsiteY40" fmla="*/ 3468675 h 4073237"/>
              <a:gd name="connsiteX41" fmla="*/ 3362876 w 3438446"/>
              <a:gd name="connsiteY41" fmla="*/ 3529131 h 4073237"/>
              <a:gd name="connsiteX42" fmla="*/ 3355319 w 3438446"/>
              <a:gd name="connsiteY42" fmla="*/ 3566916 h 4073237"/>
              <a:gd name="connsiteX43" fmla="*/ 3347762 w 3438446"/>
              <a:gd name="connsiteY43" fmla="*/ 3612258 h 4073237"/>
              <a:gd name="connsiteX44" fmla="*/ 3332647 w 3438446"/>
              <a:gd name="connsiteY44" fmla="*/ 3657600 h 4073237"/>
              <a:gd name="connsiteX45" fmla="*/ 3309976 w 3438446"/>
              <a:gd name="connsiteY45" fmla="*/ 3710500 h 4073237"/>
              <a:gd name="connsiteX46" fmla="*/ 3302419 w 3438446"/>
              <a:gd name="connsiteY46" fmla="*/ 3733171 h 4073237"/>
              <a:gd name="connsiteX47" fmla="*/ 3279748 w 3438446"/>
              <a:gd name="connsiteY47" fmla="*/ 3748285 h 4073237"/>
              <a:gd name="connsiteX48" fmla="*/ 3264634 w 3438446"/>
              <a:gd name="connsiteY48" fmla="*/ 3770956 h 4073237"/>
              <a:gd name="connsiteX49" fmla="*/ 3257077 w 3438446"/>
              <a:gd name="connsiteY49" fmla="*/ 3793627 h 4073237"/>
              <a:gd name="connsiteX50" fmla="*/ 3234406 w 3438446"/>
              <a:gd name="connsiteY50" fmla="*/ 3816298 h 4073237"/>
              <a:gd name="connsiteX51" fmla="*/ 3166393 w 3438446"/>
              <a:gd name="connsiteY51" fmla="*/ 3891868 h 4073237"/>
              <a:gd name="connsiteX52" fmla="*/ 3075709 w 3438446"/>
              <a:gd name="connsiteY52" fmla="*/ 3937210 h 4073237"/>
              <a:gd name="connsiteX53" fmla="*/ 2969910 w 3438446"/>
              <a:gd name="connsiteY53" fmla="*/ 3982552 h 4073237"/>
              <a:gd name="connsiteX54" fmla="*/ 2924568 w 3438446"/>
              <a:gd name="connsiteY54" fmla="*/ 3997666 h 4073237"/>
              <a:gd name="connsiteX55" fmla="*/ 2901897 w 3438446"/>
              <a:gd name="connsiteY55" fmla="*/ 4005223 h 4073237"/>
              <a:gd name="connsiteX56" fmla="*/ 2886783 w 3438446"/>
              <a:gd name="connsiteY56" fmla="*/ 4020338 h 4073237"/>
              <a:gd name="connsiteX57" fmla="*/ 2818770 w 3438446"/>
              <a:gd name="connsiteY57" fmla="*/ 4035452 h 4073237"/>
              <a:gd name="connsiteX58" fmla="*/ 2712971 w 3438446"/>
              <a:gd name="connsiteY58" fmla="*/ 4050566 h 4073237"/>
              <a:gd name="connsiteX59" fmla="*/ 2660072 w 3438446"/>
              <a:gd name="connsiteY59" fmla="*/ 4065680 h 4073237"/>
              <a:gd name="connsiteX60" fmla="*/ 2637401 w 3438446"/>
              <a:gd name="connsiteY60" fmla="*/ 4073237 h 4073237"/>
              <a:gd name="connsiteX61" fmla="*/ 2501375 w 3438446"/>
              <a:gd name="connsiteY61" fmla="*/ 4065680 h 4073237"/>
              <a:gd name="connsiteX62" fmla="*/ 2471147 w 3438446"/>
              <a:gd name="connsiteY62" fmla="*/ 4058123 h 4073237"/>
              <a:gd name="connsiteX63" fmla="*/ 2433362 w 3438446"/>
              <a:gd name="connsiteY63" fmla="*/ 4050566 h 4073237"/>
              <a:gd name="connsiteX64" fmla="*/ 2403133 w 3438446"/>
              <a:gd name="connsiteY64" fmla="*/ 4043009 h 4073237"/>
              <a:gd name="connsiteX65" fmla="*/ 2365348 w 3438446"/>
              <a:gd name="connsiteY65" fmla="*/ 4035452 h 4073237"/>
              <a:gd name="connsiteX66" fmla="*/ 2017725 w 3438446"/>
              <a:gd name="connsiteY66" fmla="*/ 4027895 h 4073237"/>
              <a:gd name="connsiteX67" fmla="*/ 1450948 w 3438446"/>
              <a:gd name="connsiteY67" fmla="*/ 4035452 h 4073237"/>
              <a:gd name="connsiteX68" fmla="*/ 1413163 w 3438446"/>
              <a:gd name="connsiteY68" fmla="*/ 4043009 h 4073237"/>
              <a:gd name="connsiteX69" fmla="*/ 1322479 w 3438446"/>
              <a:gd name="connsiteY69" fmla="*/ 4058123 h 4073237"/>
              <a:gd name="connsiteX70" fmla="*/ 665018 w 3438446"/>
              <a:gd name="connsiteY70" fmla="*/ 4050566 h 4073237"/>
              <a:gd name="connsiteX71" fmla="*/ 536548 w 3438446"/>
              <a:gd name="connsiteY71" fmla="*/ 4027895 h 4073237"/>
              <a:gd name="connsiteX72" fmla="*/ 90684 w 3438446"/>
              <a:gd name="connsiteY72" fmla="*/ 4012781 h 4073237"/>
              <a:gd name="connsiteX73" fmla="*/ 0 w 3438446"/>
              <a:gd name="connsiteY73" fmla="*/ 3990109 h 407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38446" h="4073237">
                <a:moveTo>
                  <a:pt x="3340204" y="0"/>
                </a:moveTo>
                <a:cubicBezTo>
                  <a:pt x="3325090" y="12595"/>
                  <a:pt x="3308096" y="23227"/>
                  <a:pt x="3294862" y="37785"/>
                </a:cubicBezTo>
                <a:cubicBezTo>
                  <a:pt x="3232082" y="106844"/>
                  <a:pt x="3289070" y="57986"/>
                  <a:pt x="3249520" y="113356"/>
                </a:cubicBezTo>
                <a:cubicBezTo>
                  <a:pt x="3243308" y="122053"/>
                  <a:pt x="3233261" y="127477"/>
                  <a:pt x="3226849" y="136027"/>
                </a:cubicBezTo>
                <a:cubicBezTo>
                  <a:pt x="3218036" y="147778"/>
                  <a:pt x="3212064" y="161420"/>
                  <a:pt x="3204178" y="173812"/>
                </a:cubicBezTo>
                <a:cubicBezTo>
                  <a:pt x="3194426" y="189137"/>
                  <a:pt x="3183296" y="203578"/>
                  <a:pt x="3173950" y="219154"/>
                </a:cubicBezTo>
                <a:cubicBezTo>
                  <a:pt x="3157271" y="246953"/>
                  <a:pt x="3154536" y="262283"/>
                  <a:pt x="3143722" y="294724"/>
                </a:cubicBezTo>
                <a:cubicBezTo>
                  <a:pt x="3165094" y="615312"/>
                  <a:pt x="3138608" y="188759"/>
                  <a:pt x="3158836" y="906843"/>
                </a:cubicBezTo>
                <a:cubicBezTo>
                  <a:pt x="3159269" y="922203"/>
                  <a:pt x="3170686" y="958537"/>
                  <a:pt x="3173950" y="974857"/>
                </a:cubicBezTo>
                <a:cubicBezTo>
                  <a:pt x="3192478" y="1067497"/>
                  <a:pt x="3171512" y="980218"/>
                  <a:pt x="3189064" y="1050427"/>
                </a:cubicBezTo>
                <a:cubicBezTo>
                  <a:pt x="3191583" y="1110883"/>
                  <a:pt x="3192458" y="1171430"/>
                  <a:pt x="3196621" y="1231795"/>
                </a:cubicBezTo>
                <a:cubicBezTo>
                  <a:pt x="3197505" y="1244609"/>
                  <a:pt x="3202066" y="1256911"/>
                  <a:pt x="3204178" y="1269581"/>
                </a:cubicBezTo>
                <a:cubicBezTo>
                  <a:pt x="3207106" y="1287151"/>
                  <a:pt x="3208549" y="1304955"/>
                  <a:pt x="3211735" y="1322480"/>
                </a:cubicBezTo>
                <a:cubicBezTo>
                  <a:pt x="3213593" y="1332699"/>
                  <a:pt x="3217585" y="1342463"/>
                  <a:pt x="3219292" y="1352708"/>
                </a:cubicBezTo>
                <a:cubicBezTo>
                  <a:pt x="3245344" y="1509021"/>
                  <a:pt x="3213560" y="1359399"/>
                  <a:pt x="3234406" y="1435835"/>
                </a:cubicBezTo>
                <a:cubicBezTo>
                  <a:pt x="3239872" y="1455875"/>
                  <a:pt x="3249520" y="1496291"/>
                  <a:pt x="3249520" y="1496291"/>
                </a:cubicBezTo>
                <a:cubicBezTo>
                  <a:pt x="3252039" y="1521481"/>
                  <a:pt x="3253497" y="1546800"/>
                  <a:pt x="3257077" y="1571862"/>
                </a:cubicBezTo>
                <a:cubicBezTo>
                  <a:pt x="3258546" y="1582144"/>
                  <a:pt x="3262381" y="1591951"/>
                  <a:pt x="3264634" y="1602090"/>
                </a:cubicBezTo>
                <a:cubicBezTo>
                  <a:pt x="3267420" y="1614629"/>
                  <a:pt x="3270079" y="1627205"/>
                  <a:pt x="3272191" y="1639875"/>
                </a:cubicBezTo>
                <a:cubicBezTo>
                  <a:pt x="3275119" y="1657445"/>
                  <a:pt x="3276653" y="1675233"/>
                  <a:pt x="3279748" y="1692774"/>
                </a:cubicBezTo>
                <a:cubicBezTo>
                  <a:pt x="3284212" y="1718072"/>
                  <a:pt x="3291676" y="1742854"/>
                  <a:pt x="3294862" y="1768344"/>
                </a:cubicBezTo>
                <a:cubicBezTo>
                  <a:pt x="3303707" y="1839106"/>
                  <a:pt x="3297493" y="1809098"/>
                  <a:pt x="3309976" y="1859028"/>
                </a:cubicBezTo>
                <a:cubicBezTo>
                  <a:pt x="3312495" y="1884218"/>
                  <a:pt x="3314393" y="1909479"/>
                  <a:pt x="3317533" y="1934599"/>
                </a:cubicBezTo>
                <a:cubicBezTo>
                  <a:pt x="3329364" y="2029251"/>
                  <a:pt x="3319634" y="1938597"/>
                  <a:pt x="3332647" y="2010169"/>
                </a:cubicBezTo>
                <a:cubicBezTo>
                  <a:pt x="3335833" y="2027694"/>
                  <a:pt x="3337108" y="2045527"/>
                  <a:pt x="3340204" y="2063068"/>
                </a:cubicBezTo>
                <a:cubicBezTo>
                  <a:pt x="3344669" y="2088366"/>
                  <a:pt x="3352133" y="2113147"/>
                  <a:pt x="3355319" y="2138638"/>
                </a:cubicBezTo>
                <a:cubicBezTo>
                  <a:pt x="3357838" y="2158790"/>
                  <a:pt x="3359537" y="2179062"/>
                  <a:pt x="3362876" y="2199095"/>
                </a:cubicBezTo>
                <a:cubicBezTo>
                  <a:pt x="3364583" y="2209340"/>
                  <a:pt x="3368180" y="2219184"/>
                  <a:pt x="3370433" y="2229323"/>
                </a:cubicBezTo>
                <a:cubicBezTo>
                  <a:pt x="3373219" y="2241862"/>
                  <a:pt x="3376037" y="2254413"/>
                  <a:pt x="3377990" y="2267108"/>
                </a:cubicBezTo>
                <a:cubicBezTo>
                  <a:pt x="3381078" y="2287181"/>
                  <a:pt x="3382208" y="2307531"/>
                  <a:pt x="3385547" y="2327564"/>
                </a:cubicBezTo>
                <a:cubicBezTo>
                  <a:pt x="3397519" y="2399398"/>
                  <a:pt x="3389459" y="2311564"/>
                  <a:pt x="3400661" y="2395577"/>
                </a:cubicBezTo>
                <a:cubicBezTo>
                  <a:pt x="3415388" y="2506028"/>
                  <a:pt x="3399561" y="2436517"/>
                  <a:pt x="3415775" y="2501376"/>
                </a:cubicBezTo>
                <a:cubicBezTo>
                  <a:pt x="3418294" y="2524047"/>
                  <a:pt x="3421647" y="2546641"/>
                  <a:pt x="3423332" y="2569389"/>
                </a:cubicBezTo>
                <a:cubicBezTo>
                  <a:pt x="3435318" y="2731195"/>
                  <a:pt x="3418994" y="2657835"/>
                  <a:pt x="3438446" y="2735643"/>
                </a:cubicBezTo>
                <a:cubicBezTo>
                  <a:pt x="3435927" y="2871670"/>
                  <a:pt x="3437259" y="3007822"/>
                  <a:pt x="3430889" y="3143723"/>
                </a:cubicBezTo>
                <a:cubicBezTo>
                  <a:pt x="3429686" y="3169384"/>
                  <a:pt x="3419408" y="3193862"/>
                  <a:pt x="3415775" y="3219293"/>
                </a:cubicBezTo>
                <a:cubicBezTo>
                  <a:pt x="3411509" y="3249152"/>
                  <a:pt x="3408028" y="3280510"/>
                  <a:pt x="3400661" y="3309977"/>
                </a:cubicBezTo>
                <a:cubicBezTo>
                  <a:pt x="3398729" y="3317705"/>
                  <a:pt x="3395623" y="3325091"/>
                  <a:pt x="3393104" y="3332648"/>
                </a:cubicBezTo>
                <a:cubicBezTo>
                  <a:pt x="3390585" y="3355319"/>
                  <a:pt x="3389016" y="3378116"/>
                  <a:pt x="3385547" y="3400662"/>
                </a:cubicBezTo>
                <a:cubicBezTo>
                  <a:pt x="3383968" y="3410927"/>
                  <a:pt x="3380243" y="3420751"/>
                  <a:pt x="3377990" y="3430890"/>
                </a:cubicBezTo>
                <a:cubicBezTo>
                  <a:pt x="3375204" y="3443429"/>
                  <a:pt x="3372386" y="3455980"/>
                  <a:pt x="3370433" y="3468675"/>
                </a:cubicBezTo>
                <a:cubicBezTo>
                  <a:pt x="3367345" y="3488748"/>
                  <a:pt x="3365964" y="3509058"/>
                  <a:pt x="3362876" y="3529131"/>
                </a:cubicBezTo>
                <a:cubicBezTo>
                  <a:pt x="3360923" y="3541826"/>
                  <a:pt x="3357617" y="3554279"/>
                  <a:pt x="3355319" y="3566916"/>
                </a:cubicBezTo>
                <a:cubicBezTo>
                  <a:pt x="3352578" y="3581991"/>
                  <a:pt x="3351478" y="3597393"/>
                  <a:pt x="3347762" y="3612258"/>
                </a:cubicBezTo>
                <a:cubicBezTo>
                  <a:pt x="3343898" y="3627714"/>
                  <a:pt x="3336511" y="3642144"/>
                  <a:pt x="3332647" y="3657600"/>
                </a:cubicBezTo>
                <a:cubicBezTo>
                  <a:pt x="3316920" y="3720510"/>
                  <a:pt x="3336070" y="3658312"/>
                  <a:pt x="3309976" y="3710500"/>
                </a:cubicBezTo>
                <a:cubicBezTo>
                  <a:pt x="3306414" y="3717625"/>
                  <a:pt x="3307395" y="3726951"/>
                  <a:pt x="3302419" y="3733171"/>
                </a:cubicBezTo>
                <a:cubicBezTo>
                  <a:pt x="3296745" y="3740263"/>
                  <a:pt x="3287305" y="3743247"/>
                  <a:pt x="3279748" y="3748285"/>
                </a:cubicBezTo>
                <a:cubicBezTo>
                  <a:pt x="3274710" y="3755842"/>
                  <a:pt x="3268696" y="3762832"/>
                  <a:pt x="3264634" y="3770956"/>
                </a:cubicBezTo>
                <a:cubicBezTo>
                  <a:pt x="3261072" y="3778081"/>
                  <a:pt x="3261496" y="3786999"/>
                  <a:pt x="3257077" y="3793627"/>
                </a:cubicBezTo>
                <a:cubicBezTo>
                  <a:pt x="3251149" y="3802519"/>
                  <a:pt x="3241248" y="3808088"/>
                  <a:pt x="3234406" y="3816298"/>
                </a:cubicBezTo>
                <a:cubicBezTo>
                  <a:pt x="3202681" y="3854368"/>
                  <a:pt x="3233344" y="3847234"/>
                  <a:pt x="3166393" y="3891868"/>
                </a:cubicBezTo>
                <a:cubicBezTo>
                  <a:pt x="3036456" y="3978493"/>
                  <a:pt x="3200852" y="3874640"/>
                  <a:pt x="3075709" y="3937210"/>
                </a:cubicBezTo>
                <a:cubicBezTo>
                  <a:pt x="3001002" y="3974563"/>
                  <a:pt x="3036627" y="3960313"/>
                  <a:pt x="2969910" y="3982552"/>
                </a:cubicBezTo>
                <a:lnTo>
                  <a:pt x="2924568" y="3997666"/>
                </a:lnTo>
                <a:lnTo>
                  <a:pt x="2901897" y="4005223"/>
                </a:lnTo>
                <a:cubicBezTo>
                  <a:pt x="2896859" y="4010261"/>
                  <a:pt x="2893156" y="4017151"/>
                  <a:pt x="2886783" y="4020338"/>
                </a:cubicBezTo>
                <a:cubicBezTo>
                  <a:pt x="2879852" y="4023803"/>
                  <a:pt x="2822517" y="4034771"/>
                  <a:pt x="2818770" y="4035452"/>
                </a:cubicBezTo>
                <a:cubicBezTo>
                  <a:pt x="2770828" y="4044169"/>
                  <a:pt x="2765526" y="4043997"/>
                  <a:pt x="2712971" y="4050566"/>
                </a:cubicBezTo>
                <a:cubicBezTo>
                  <a:pt x="2658614" y="4068685"/>
                  <a:pt x="2726495" y="4046702"/>
                  <a:pt x="2660072" y="4065680"/>
                </a:cubicBezTo>
                <a:cubicBezTo>
                  <a:pt x="2652413" y="4067868"/>
                  <a:pt x="2644958" y="4070718"/>
                  <a:pt x="2637401" y="4073237"/>
                </a:cubicBezTo>
                <a:cubicBezTo>
                  <a:pt x="2592059" y="4070718"/>
                  <a:pt x="2546600" y="4069791"/>
                  <a:pt x="2501375" y="4065680"/>
                </a:cubicBezTo>
                <a:cubicBezTo>
                  <a:pt x="2491032" y="4064740"/>
                  <a:pt x="2481286" y="4060376"/>
                  <a:pt x="2471147" y="4058123"/>
                </a:cubicBezTo>
                <a:cubicBezTo>
                  <a:pt x="2458608" y="4055337"/>
                  <a:pt x="2445901" y="4053352"/>
                  <a:pt x="2433362" y="4050566"/>
                </a:cubicBezTo>
                <a:cubicBezTo>
                  <a:pt x="2423223" y="4048313"/>
                  <a:pt x="2413272" y="4045262"/>
                  <a:pt x="2403133" y="4043009"/>
                </a:cubicBezTo>
                <a:cubicBezTo>
                  <a:pt x="2390594" y="4040223"/>
                  <a:pt x="2378183" y="4035955"/>
                  <a:pt x="2365348" y="4035452"/>
                </a:cubicBezTo>
                <a:cubicBezTo>
                  <a:pt x="2249535" y="4030910"/>
                  <a:pt x="2133599" y="4030414"/>
                  <a:pt x="2017725" y="4027895"/>
                </a:cubicBezTo>
                <a:lnTo>
                  <a:pt x="1450948" y="4035452"/>
                </a:lnTo>
                <a:cubicBezTo>
                  <a:pt x="1438108" y="4035773"/>
                  <a:pt x="1425858" y="4041056"/>
                  <a:pt x="1413163" y="4043009"/>
                </a:cubicBezTo>
                <a:cubicBezTo>
                  <a:pt x="1321173" y="4057161"/>
                  <a:pt x="1383266" y="4042926"/>
                  <a:pt x="1322479" y="4058123"/>
                </a:cubicBezTo>
                <a:lnTo>
                  <a:pt x="665018" y="4050566"/>
                </a:lnTo>
                <a:cubicBezTo>
                  <a:pt x="492291" y="4046891"/>
                  <a:pt x="765728" y="4035664"/>
                  <a:pt x="536548" y="4027895"/>
                </a:cubicBezTo>
                <a:lnTo>
                  <a:pt x="90684" y="4012781"/>
                </a:lnTo>
                <a:cubicBezTo>
                  <a:pt x="1947" y="4004713"/>
                  <a:pt x="20000" y="4030109"/>
                  <a:pt x="0" y="3990109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4755099" y="5554180"/>
            <a:ext cx="288032" cy="13801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reeform 8"/>
          <p:cNvSpPr/>
          <p:nvPr/>
        </p:nvSpPr>
        <p:spPr>
          <a:xfrm>
            <a:off x="3518877" y="3877604"/>
            <a:ext cx="1178896" cy="1791923"/>
          </a:xfrm>
          <a:custGeom>
            <a:avLst/>
            <a:gdLst>
              <a:gd name="connsiteX0" fmla="*/ 1178896 w 1178896"/>
              <a:gd name="connsiteY0" fmla="*/ 1784366 h 1791923"/>
              <a:gd name="connsiteX1" fmla="*/ 1027755 w 1178896"/>
              <a:gd name="connsiteY1" fmla="*/ 1791923 h 1791923"/>
              <a:gd name="connsiteX2" fmla="*/ 755702 w 1178896"/>
              <a:gd name="connsiteY2" fmla="*/ 1784366 h 1791923"/>
              <a:gd name="connsiteX3" fmla="*/ 438307 w 1178896"/>
              <a:gd name="connsiteY3" fmla="*/ 1776809 h 1791923"/>
              <a:gd name="connsiteX4" fmla="*/ 392965 w 1178896"/>
              <a:gd name="connsiteY4" fmla="*/ 1769252 h 1791923"/>
              <a:gd name="connsiteX5" fmla="*/ 340066 w 1178896"/>
              <a:gd name="connsiteY5" fmla="*/ 1754138 h 1791923"/>
              <a:gd name="connsiteX6" fmla="*/ 309838 w 1178896"/>
              <a:gd name="connsiteY6" fmla="*/ 1708795 h 1791923"/>
              <a:gd name="connsiteX7" fmla="*/ 294724 w 1178896"/>
              <a:gd name="connsiteY7" fmla="*/ 1686124 h 1791923"/>
              <a:gd name="connsiteX8" fmla="*/ 272053 w 1178896"/>
              <a:gd name="connsiteY8" fmla="*/ 1663453 h 1791923"/>
              <a:gd name="connsiteX9" fmla="*/ 256938 w 1178896"/>
              <a:gd name="connsiteY9" fmla="*/ 1610554 h 1791923"/>
              <a:gd name="connsiteX10" fmla="*/ 241824 w 1178896"/>
              <a:gd name="connsiteY10" fmla="*/ 1580326 h 1791923"/>
              <a:gd name="connsiteX11" fmla="*/ 226710 w 1178896"/>
              <a:gd name="connsiteY11" fmla="*/ 1512313 h 1791923"/>
              <a:gd name="connsiteX12" fmla="*/ 219153 w 1178896"/>
              <a:gd name="connsiteY12" fmla="*/ 1436742 h 1791923"/>
              <a:gd name="connsiteX13" fmla="*/ 211596 w 1178896"/>
              <a:gd name="connsiteY13" fmla="*/ 1414071 h 1791923"/>
              <a:gd name="connsiteX14" fmla="*/ 204039 w 1178896"/>
              <a:gd name="connsiteY14" fmla="*/ 1300716 h 1791923"/>
              <a:gd name="connsiteX15" fmla="*/ 219153 w 1178896"/>
              <a:gd name="connsiteY15" fmla="*/ 1028663 h 1791923"/>
              <a:gd name="connsiteX16" fmla="*/ 226710 w 1178896"/>
              <a:gd name="connsiteY16" fmla="*/ 990878 h 1791923"/>
              <a:gd name="connsiteX17" fmla="*/ 234267 w 1178896"/>
              <a:gd name="connsiteY17" fmla="*/ 930422 h 1791923"/>
              <a:gd name="connsiteX18" fmla="*/ 241824 w 1178896"/>
              <a:gd name="connsiteY18" fmla="*/ 885080 h 1791923"/>
              <a:gd name="connsiteX19" fmla="*/ 249381 w 1178896"/>
              <a:gd name="connsiteY19" fmla="*/ 817066 h 1791923"/>
              <a:gd name="connsiteX20" fmla="*/ 256938 w 1178896"/>
              <a:gd name="connsiteY20" fmla="*/ 786838 h 1791923"/>
              <a:gd name="connsiteX21" fmla="*/ 264496 w 1178896"/>
              <a:gd name="connsiteY21" fmla="*/ 749053 h 1791923"/>
              <a:gd name="connsiteX22" fmla="*/ 272053 w 1178896"/>
              <a:gd name="connsiteY22" fmla="*/ 681040 h 1791923"/>
              <a:gd name="connsiteX23" fmla="*/ 287167 w 1178896"/>
              <a:gd name="connsiteY23" fmla="*/ 620584 h 1791923"/>
              <a:gd name="connsiteX24" fmla="*/ 294724 w 1178896"/>
              <a:gd name="connsiteY24" fmla="*/ 545014 h 1791923"/>
              <a:gd name="connsiteX25" fmla="*/ 302281 w 1178896"/>
              <a:gd name="connsiteY25" fmla="*/ 522342 h 1791923"/>
              <a:gd name="connsiteX26" fmla="*/ 287167 w 1178896"/>
              <a:gd name="connsiteY26" fmla="*/ 257847 h 1791923"/>
              <a:gd name="connsiteX27" fmla="*/ 279610 w 1178896"/>
              <a:gd name="connsiteY27" fmla="*/ 197390 h 1791923"/>
              <a:gd name="connsiteX28" fmla="*/ 256938 w 1178896"/>
              <a:gd name="connsiteY28" fmla="*/ 121820 h 1791923"/>
              <a:gd name="connsiteX29" fmla="*/ 249381 w 1178896"/>
              <a:gd name="connsiteY29" fmla="*/ 99149 h 1791923"/>
              <a:gd name="connsiteX30" fmla="*/ 241824 w 1178896"/>
              <a:gd name="connsiteY30" fmla="*/ 76478 h 1791923"/>
              <a:gd name="connsiteX31" fmla="*/ 173811 w 1178896"/>
              <a:gd name="connsiteY31" fmla="*/ 31136 h 1791923"/>
              <a:gd name="connsiteX32" fmla="*/ 151140 w 1178896"/>
              <a:gd name="connsiteY32" fmla="*/ 16022 h 1791923"/>
              <a:gd name="connsiteX33" fmla="*/ 120912 w 1178896"/>
              <a:gd name="connsiteY33" fmla="*/ 8465 h 1791923"/>
              <a:gd name="connsiteX34" fmla="*/ 98241 w 1178896"/>
              <a:gd name="connsiteY34" fmla="*/ 908 h 1791923"/>
              <a:gd name="connsiteX35" fmla="*/ 0 w 1178896"/>
              <a:gd name="connsiteY35" fmla="*/ 908 h 179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78896" h="1791923">
                <a:moveTo>
                  <a:pt x="1178896" y="1784366"/>
                </a:moveTo>
                <a:cubicBezTo>
                  <a:pt x="1128516" y="1786885"/>
                  <a:pt x="1078198" y="1791923"/>
                  <a:pt x="1027755" y="1791923"/>
                </a:cubicBezTo>
                <a:cubicBezTo>
                  <a:pt x="937036" y="1791923"/>
                  <a:pt x="846392" y="1786691"/>
                  <a:pt x="755702" y="1784366"/>
                </a:cubicBezTo>
                <a:lnTo>
                  <a:pt x="438307" y="1776809"/>
                </a:lnTo>
                <a:cubicBezTo>
                  <a:pt x="423193" y="1774290"/>
                  <a:pt x="407990" y="1772257"/>
                  <a:pt x="392965" y="1769252"/>
                </a:cubicBezTo>
                <a:cubicBezTo>
                  <a:pt x="369243" y="1764508"/>
                  <a:pt x="361674" y="1761341"/>
                  <a:pt x="340066" y="1754138"/>
                </a:cubicBezTo>
                <a:lnTo>
                  <a:pt x="309838" y="1708795"/>
                </a:lnTo>
                <a:cubicBezTo>
                  <a:pt x="304800" y="1701238"/>
                  <a:pt x="301146" y="1692546"/>
                  <a:pt x="294724" y="1686124"/>
                </a:cubicBezTo>
                <a:lnTo>
                  <a:pt x="272053" y="1663453"/>
                </a:lnTo>
                <a:cubicBezTo>
                  <a:pt x="268216" y="1648105"/>
                  <a:pt x="263446" y="1625738"/>
                  <a:pt x="256938" y="1610554"/>
                </a:cubicBezTo>
                <a:cubicBezTo>
                  <a:pt x="252500" y="1600200"/>
                  <a:pt x="245780" y="1590874"/>
                  <a:pt x="241824" y="1580326"/>
                </a:cubicBezTo>
                <a:cubicBezTo>
                  <a:pt x="237250" y="1568129"/>
                  <a:pt x="228762" y="1522573"/>
                  <a:pt x="226710" y="1512313"/>
                </a:cubicBezTo>
                <a:cubicBezTo>
                  <a:pt x="224191" y="1487123"/>
                  <a:pt x="223002" y="1461764"/>
                  <a:pt x="219153" y="1436742"/>
                </a:cubicBezTo>
                <a:cubicBezTo>
                  <a:pt x="217942" y="1428869"/>
                  <a:pt x="212476" y="1421988"/>
                  <a:pt x="211596" y="1414071"/>
                </a:cubicBezTo>
                <a:cubicBezTo>
                  <a:pt x="207414" y="1376434"/>
                  <a:pt x="206558" y="1338501"/>
                  <a:pt x="204039" y="1300716"/>
                </a:cubicBezTo>
                <a:cubicBezTo>
                  <a:pt x="206354" y="1252099"/>
                  <a:pt x="213110" y="1089097"/>
                  <a:pt x="219153" y="1028663"/>
                </a:cubicBezTo>
                <a:cubicBezTo>
                  <a:pt x="220431" y="1015882"/>
                  <a:pt x="224757" y="1003573"/>
                  <a:pt x="226710" y="990878"/>
                </a:cubicBezTo>
                <a:cubicBezTo>
                  <a:pt x="229798" y="970805"/>
                  <a:pt x="231395" y="950527"/>
                  <a:pt x="234267" y="930422"/>
                </a:cubicBezTo>
                <a:cubicBezTo>
                  <a:pt x="236434" y="915254"/>
                  <a:pt x="239799" y="900268"/>
                  <a:pt x="241824" y="885080"/>
                </a:cubicBezTo>
                <a:cubicBezTo>
                  <a:pt x="244839" y="862469"/>
                  <a:pt x="245912" y="839612"/>
                  <a:pt x="249381" y="817066"/>
                </a:cubicBezTo>
                <a:cubicBezTo>
                  <a:pt x="250960" y="806801"/>
                  <a:pt x="254685" y="796977"/>
                  <a:pt x="256938" y="786838"/>
                </a:cubicBezTo>
                <a:cubicBezTo>
                  <a:pt x="259725" y="774299"/>
                  <a:pt x="262679" y="761768"/>
                  <a:pt x="264496" y="749053"/>
                </a:cubicBezTo>
                <a:cubicBezTo>
                  <a:pt x="267722" y="726472"/>
                  <a:pt x="268827" y="703621"/>
                  <a:pt x="272053" y="681040"/>
                </a:cubicBezTo>
                <a:cubicBezTo>
                  <a:pt x="276613" y="649123"/>
                  <a:pt x="278376" y="646957"/>
                  <a:pt x="287167" y="620584"/>
                </a:cubicBezTo>
                <a:cubicBezTo>
                  <a:pt x="289686" y="595394"/>
                  <a:pt x="290875" y="570035"/>
                  <a:pt x="294724" y="545014"/>
                </a:cubicBezTo>
                <a:cubicBezTo>
                  <a:pt x="295935" y="537141"/>
                  <a:pt x="302281" y="530308"/>
                  <a:pt x="302281" y="522342"/>
                </a:cubicBezTo>
                <a:cubicBezTo>
                  <a:pt x="302281" y="309262"/>
                  <a:pt x="312624" y="359675"/>
                  <a:pt x="287167" y="257847"/>
                </a:cubicBezTo>
                <a:cubicBezTo>
                  <a:pt x="284648" y="237695"/>
                  <a:pt x="282949" y="217423"/>
                  <a:pt x="279610" y="197390"/>
                </a:cubicBezTo>
                <a:cubicBezTo>
                  <a:pt x="275802" y="174545"/>
                  <a:pt x="263659" y="141982"/>
                  <a:pt x="256938" y="121820"/>
                </a:cubicBezTo>
                <a:lnTo>
                  <a:pt x="249381" y="99149"/>
                </a:lnTo>
                <a:cubicBezTo>
                  <a:pt x="246862" y="91592"/>
                  <a:pt x="248452" y="80897"/>
                  <a:pt x="241824" y="76478"/>
                </a:cubicBezTo>
                <a:lnTo>
                  <a:pt x="173811" y="31136"/>
                </a:lnTo>
                <a:cubicBezTo>
                  <a:pt x="166254" y="26098"/>
                  <a:pt x="159951" y="18225"/>
                  <a:pt x="151140" y="16022"/>
                </a:cubicBezTo>
                <a:cubicBezTo>
                  <a:pt x="141064" y="13503"/>
                  <a:pt x="130898" y="11318"/>
                  <a:pt x="120912" y="8465"/>
                </a:cubicBezTo>
                <a:cubicBezTo>
                  <a:pt x="113253" y="6277"/>
                  <a:pt x="106191" y="1405"/>
                  <a:pt x="98241" y="908"/>
                </a:cubicBezTo>
                <a:cubicBezTo>
                  <a:pt x="65558" y="-1135"/>
                  <a:pt x="32747" y="908"/>
                  <a:pt x="0" y="908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19195" y="4906108"/>
            <a:ext cx="0" cy="86409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75179" y="5153490"/>
            <a:ext cx="90441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750mm</a:t>
            </a:r>
            <a:endParaRPr lang="fr-FR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658138" y="53975"/>
            <a:ext cx="7064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Cabling solution version 2</a:t>
            </a:r>
            <a:endParaRPr lang="en-US" sz="3600" b="1" dirty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F5D53E0-0318-44E1-BFAB-C207542E1EB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616075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Until LS1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97" y="6134987"/>
            <a:ext cx="613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GS/SE	: DANIEL PARCHET, ELISEO PEREZ-DUENAS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573082" y="695474"/>
            <a:ext cx="42742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 dirty="0">
                <a:solidFill>
                  <a:srgbClr val="0D3A7E"/>
                </a:solidFill>
              </a:rPr>
              <a:t>Civil Engineering</a:t>
            </a:r>
            <a:endParaRPr lang="en-US" sz="2800" b="1" dirty="0">
              <a:solidFill>
                <a:srgbClr val="0D3A7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39" y="1218693"/>
            <a:ext cx="8639174" cy="491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473359" y="974430"/>
            <a:ext cx="1020726" cy="180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28542" y="921266"/>
            <a:ext cx="478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481775" y="1043542"/>
            <a:ext cx="21267" cy="50914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P_PP_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234" y="985962"/>
            <a:ext cx="9778233" cy="551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58138" y="53975"/>
            <a:ext cx="7064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Cabling solution version 2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52499" y="5879691"/>
            <a:ext cx="81915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dirty="0" smtClean="0"/>
              <a:t>Radiation issues?: Ana-Paula Bernardes EN/STI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841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343" y="1895224"/>
            <a:ext cx="8730533" cy="4247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1-Version rack DIPOLE “PC”(width 600 MM ) </a:t>
            </a:r>
            <a:r>
              <a:rPr lang="en-GB" dirty="0">
                <a:solidFill>
                  <a:schemeClr val="tx1"/>
                </a:solidFill>
              </a:rPr>
              <a:t>– preferred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500A : 3x600 ; 250A : 2x600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Space: 7x1.8m + 2x1.2m = 15m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2-Version </a:t>
            </a:r>
            <a:r>
              <a:rPr lang="en-GB" dirty="0">
                <a:solidFill>
                  <a:schemeClr val="tx1"/>
                </a:solidFill>
              </a:rPr>
              <a:t>rack DIPOLE “PC</a:t>
            </a:r>
            <a:r>
              <a:rPr lang="en-GB" dirty="0" smtClean="0">
                <a:solidFill>
                  <a:schemeClr val="tx1"/>
                </a:solidFill>
              </a:rPr>
              <a:t>”(width 800 </a:t>
            </a:r>
            <a:r>
              <a:rPr lang="en-GB" dirty="0">
                <a:solidFill>
                  <a:schemeClr val="tx1"/>
                </a:solidFill>
              </a:rPr>
              <a:t>MM </a:t>
            </a:r>
            <a:r>
              <a:rPr lang="en-GB" dirty="0" smtClean="0">
                <a:solidFill>
                  <a:schemeClr val="tx1"/>
                </a:solidFill>
              </a:rPr>
              <a:t>)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500A : 2x800 ; 250A : 1X800</a:t>
            </a:r>
          </a:p>
          <a:p>
            <a:r>
              <a:rPr lang="en-US" dirty="0">
                <a:solidFill>
                  <a:schemeClr val="tx1"/>
                </a:solidFill>
              </a:rPr>
              <a:t>Space: </a:t>
            </a:r>
            <a:r>
              <a:rPr lang="en-US" dirty="0" smtClean="0">
                <a:solidFill>
                  <a:schemeClr val="tx1"/>
                </a:solidFill>
              </a:rPr>
              <a:t>7x1.6m </a:t>
            </a:r>
            <a:r>
              <a:rPr lang="en-US" dirty="0">
                <a:solidFill>
                  <a:schemeClr val="tx1"/>
                </a:solidFill>
              </a:rPr>
              <a:t>+ </a:t>
            </a:r>
            <a:r>
              <a:rPr lang="en-US" dirty="0" smtClean="0">
                <a:solidFill>
                  <a:schemeClr val="tx1"/>
                </a:solidFill>
              </a:rPr>
              <a:t>2x0.8m </a:t>
            </a:r>
            <a:r>
              <a:rPr lang="en-US" dirty="0">
                <a:solidFill>
                  <a:schemeClr val="tx1"/>
                </a:solidFill>
              </a:rPr>
              <a:t>= </a:t>
            </a:r>
            <a:r>
              <a:rPr lang="en-US" dirty="0" smtClean="0">
                <a:solidFill>
                  <a:schemeClr val="tx1"/>
                </a:solidFill>
              </a:rPr>
              <a:t>12.8m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Before: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30x0.6m=18m – all on platform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Now: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20x0.6m=12m (</a:t>
            </a:r>
            <a:r>
              <a:rPr lang="en-US" dirty="0" err="1" smtClean="0">
                <a:solidFill>
                  <a:schemeClr val="tx1"/>
                </a:solidFill>
              </a:rPr>
              <a:t>steerers</a:t>
            </a:r>
            <a:r>
              <a:rPr lang="en-US" dirty="0" smtClean="0">
                <a:solidFill>
                  <a:schemeClr val="tx1"/>
                </a:solidFill>
              </a:rPr>
              <a:t> &amp; quads)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+ 15m  (version 1 – preferred) or  12.8m (version 2)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27F3-B5B0-4DC2-A117-5D43A5CBE21D}" type="slidenum">
              <a:rPr lang="fr-FR" smtClean="0"/>
              <a:t>51</a:t>
            </a:fld>
            <a:endParaRPr 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Dipole EPC racks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167" y="1145903"/>
            <a:ext cx="9000876" cy="749321"/>
          </a:xfrm>
        </p:spPr>
        <p:txBody>
          <a:bodyPr/>
          <a:lstStyle/>
          <a:p>
            <a:r>
              <a:rPr lang="fr-FR" sz="3600" dirty="0" err="1" smtClean="0"/>
              <a:t>Dipoles</a:t>
            </a:r>
            <a:r>
              <a:rPr lang="fr-FR" sz="3600" dirty="0" smtClean="0"/>
              <a:t> </a:t>
            </a:r>
            <a:r>
              <a:rPr lang="fr-FR" sz="3600" dirty="0" err="1" smtClean="0"/>
              <a:t>need</a:t>
            </a:r>
            <a:r>
              <a:rPr lang="fr-FR" sz="3600" dirty="0" smtClean="0"/>
              <a:t> </a:t>
            </a:r>
            <a:r>
              <a:rPr lang="fr-FR" sz="3600" dirty="0" err="1" smtClean="0"/>
              <a:t>larger</a:t>
            </a:r>
            <a:r>
              <a:rPr lang="fr-FR" sz="3600" dirty="0" smtClean="0"/>
              <a:t> power </a:t>
            </a:r>
            <a:r>
              <a:rPr lang="fr-FR" sz="3600" dirty="0" err="1" smtClean="0"/>
              <a:t>converter</a:t>
            </a:r>
            <a:r>
              <a:rPr lang="fr-FR" sz="3600" dirty="0" smtClean="0"/>
              <a:t> racks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9197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_racks_n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921053"/>
            <a:ext cx="31105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Situation before larger racks</a:t>
            </a:r>
            <a:endParaRPr lang="fr-FR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Dipole EPC racks</a:t>
            </a:r>
            <a:endParaRPr lang="en-US" sz="3600" b="1" dirty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4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_racks_n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72199" y="1196752"/>
            <a:ext cx="271614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7x3 RACKS  “PC” 500A</a:t>
            </a:r>
          </a:p>
          <a:p>
            <a:r>
              <a:rPr lang="en-GB" dirty="0" smtClean="0"/>
              <a:t>2x2 RACKS  “PC” 250A</a:t>
            </a:r>
            <a:endParaRPr lang="fr-FR" dirty="0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 flipH="1">
            <a:off x="5652120" y="1843083"/>
            <a:ext cx="2078150" cy="18019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48262" y="764704"/>
            <a:ext cx="11779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DIPOLES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276470" y="1169313"/>
            <a:ext cx="19492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20 RACKS “PC”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276470" y="791251"/>
            <a:ext cx="21009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QUAD/STEERER</a:t>
            </a:r>
            <a:endParaRPr lang="fr-FR" dirty="0"/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2225736" y="1353979"/>
            <a:ext cx="1161520" cy="6974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Dipole EPC racks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2942" y="3460358"/>
            <a:ext cx="25637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Racks version 1 = 15m </a:t>
            </a:r>
            <a:endParaRPr lang="fr-FR" dirty="0"/>
          </a:p>
        </p:txBody>
      </p:sp>
      <p:sp>
        <p:nvSpPr>
          <p:cNvPr id="18" name="TextBox 17"/>
          <p:cNvSpPr txBox="1"/>
          <p:nvPr/>
        </p:nvSpPr>
        <p:spPr>
          <a:xfrm>
            <a:off x="6090699" y="6163829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0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_racks_n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Dipole EPC racks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7509" y="1989366"/>
            <a:ext cx="25637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Racks version 1 = 15m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53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_racks_n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669" y="0"/>
            <a:ext cx="30168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fr-FR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Dipole EPC racks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1624" y="2609569"/>
            <a:ext cx="25637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Racks version 1 = 15m 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95690" y="2003729"/>
            <a:ext cx="3967701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Restrictions on the platform: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CV -&gt; needs new duct to bring in air:   to air 102kW total (70kW from dipoles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EPC -&gt; maintenance and intervention difficult. Heavy equipment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Needs displacement of the staircase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Spacing is a serious issue for version 1 (preferred)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Re-calculate weight for platform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4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_racks_n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669" y="0"/>
            <a:ext cx="30168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fr-FR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Dipole EPC racks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2942" y="3460358"/>
            <a:ext cx="25637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Racks version 1 = 15m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13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69" y="0"/>
            <a:ext cx="30168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13"/>
            <a:ext cx="9144000" cy="5159973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Dipole EPC racks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2942" y="3460358"/>
            <a:ext cx="27307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Racks version 2 = 12.8m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95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587"/>
            <a:ext cx="9144000" cy="5159973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Dipole EPC racks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9718" y="3007134"/>
            <a:ext cx="27307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Racks version 2 = 12.8m 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262392" y="2711395"/>
            <a:ext cx="3967701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Restrictions on the platform: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CV -&gt; needs new duct to bring in air:   to air 102kW total (70kW from dipoles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EPC -&gt; maintenance and intervention difficult. Heavy equipment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Needs displacement of the staircase</a:t>
            </a:r>
          </a:p>
          <a:p>
            <a:pPr marL="285750" indent="-285750">
              <a:buFontTx/>
              <a:buChar char="-"/>
            </a:pPr>
            <a:r>
              <a:rPr lang="en-US" dirty="0"/>
              <a:t>Re-calculate weight for </a:t>
            </a:r>
            <a:r>
              <a:rPr lang="en-US" dirty="0" smtClean="0"/>
              <a:t>platform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0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9F57BB8-BBA9-4132-A9EC-998B9D7EEC52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2311400" y="53975"/>
            <a:ext cx="487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Acknowledgement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6" name="Rectangle 69"/>
          <p:cNvSpPr txBox="1">
            <a:spLocks noChangeArrowheads="1"/>
          </p:cNvSpPr>
          <p:nvPr/>
        </p:nvSpPr>
        <p:spPr bwMode="auto">
          <a:xfrm>
            <a:off x="828675" y="943421"/>
            <a:ext cx="8239125" cy="530497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GS/SE	: DANIEL PARCHET, ELISEO PEREZ-DUENAS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EN/MEF	: STEPHANE MARIDOR, </a:t>
            </a:r>
            <a:r>
              <a:rPr lang="fr-FR" kern="0" dirty="0" smtClean="0"/>
              <a:t>ELEFTHERIOS ZOGRAFOS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BE/ABP	: FREDERIK WENANDER               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BE/OP	: DIDIER VOULOT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PH/SME	: YORICK BLUMENFELD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EN/HDO	: YACINE KADI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BE/RF	: MATTEO PASINI, MATTHEW FRASER, DANIEL VALUCH, 		   WALTER VENTURINI, LUCA ARNAUDON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EN/CV	: PAUL PEPINSTER, BENOIT LACARELLE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EN/EL	: RENE NECCA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TE/CRG	: NICOLAS DELRUELLE, JOS METSELAAR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EN/STI	: RICHARD CATHERALL, ANA-PAULA BERNARDES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GS/DI	: CYRILLE BEDEL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TE/MSC	: JEAN-PHILIPE</a:t>
            </a:r>
            <a:r>
              <a:rPr kumimoji="0" lang="fr-FR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TOCK,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YANN LECLERCQ, </a:t>
            </a:r>
            <a:r>
              <a:rPr lang="fr-FR" kern="0" dirty="0" smtClean="0">
                <a:latin typeface="+mn-lt"/>
              </a:rPr>
              <a:t/>
            </a:r>
            <a:br>
              <a:rPr lang="fr-FR" kern="0" dirty="0" smtClean="0">
                <a:latin typeface="+mn-lt"/>
              </a:rPr>
            </a:br>
            <a:r>
              <a:rPr lang="fr-FR" kern="0" dirty="0" smtClean="0">
                <a:latin typeface="+mn-lt"/>
              </a:rPr>
              <a:t>		  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LLOYD</a:t>
            </a:r>
            <a:r>
              <a:rPr kumimoji="0" lang="fr-FR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WILLIAMS</a:t>
            </a:r>
            <a:r>
              <a:rPr lang="fr-FR" kern="0" noProof="0" dirty="0" smtClean="0">
                <a:latin typeface="+mn-lt"/>
              </a:rPr>
              <a:t>, 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ARNAUD BOUZOUD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kern="0" dirty="0" smtClean="0">
                <a:latin typeface="+mn-lt"/>
              </a:rPr>
              <a:t>TE/ABT	: BRENNAN GODDARD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D3A7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D3A7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D3A7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D3A7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D3A7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6388"/>
            <a:ext cx="893445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F5D53E0-0318-44E1-BFAB-C207542E1EB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554451" y="2558692"/>
            <a:ext cx="946298" cy="180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6851" y="2760933"/>
            <a:ext cx="1550574" cy="354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01680" y="2736139"/>
            <a:ext cx="474921" cy="184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14082" y="2927533"/>
            <a:ext cx="474921" cy="184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5779" y="5614011"/>
            <a:ext cx="1066793" cy="1949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39191" y="5614027"/>
            <a:ext cx="535394" cy="198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73359" y="1307805"/>
            <a:ext cx="1020726" cy="180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28542" y="1254641"/>
            <a:ext cx="4784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462725" y="1376917"/>
            <a:ext cx="21267" cy="42902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17143" y="1837661"/>
            <a:ext cx="17723" cy="376924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774949" y="2389415"/>
            <a:ext cx="6057107" cy="1055289"/>
            <a:chOff x="2774949" y="2389415"/>
            <a:chExt cx="6057107" cy="1055289"/>
          </a:xfrm>
        </p:grpSpPr>
        <p:sp>
          <p:nvSpPr>
            <p:cNvPr id="18" name="TextBox 82"/>
            <p:cNvSpPr txBox="1">
              <a:spLocks noChangeArrowheads="1"/>
            </p:cNvSpPr>
            <p:nvPr/>
          </p:nvSpPr>
          <p:spPr bwMode="auto">
            <a:xfrm>
              <a:off x="2774949" y="2613707"/>
              <a:ext cx="3368675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Buildings ready October: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End Sept: roof &amp; isolation installed 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End Oct: metal structures in place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82"/>
            <p:cNvSpPr txBox="1">
              <a:spLocks noChangeArrowheads="1"/>
            </p:cNvSpPr>
            <p:nvPr/>
          </p:nvSpPr>
          <p:spPr bwMode="auto">
            <a:xfrm>
              <a:off x="7101680" y="2389415"/>
              <a:ext cx="1730376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Delay 1 ½ month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616075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Until LS1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97" y="6134987"/>
            <a:ext cx="613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GS/SE	: DANIEL PARCHET, ELISEO PEREZ-DUENAS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573082" y="695474"/>
            <a:ext cx="42742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 dirty="0">
                <a:solidFill>
                  <a:srgbClr val="0D3A7E"/>
                </a:solidFill>
              </a:rPr>
              <a:t>Civil Engineering</a:t>
            </a:r>
            <a:endParaRPr lang="en-US" sz="2800" b="1" dirty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5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08/05/2012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1BA39-F636-4DFE-B878-05FB76132C54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68525" y="2530475"/>
            <a:ext cx="487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Thank you for your attention</a:t>
            </a:r>
            <a:endParaRPr lang="en-US" sz="3600" b="1" dirty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782" y="1143000"/>
            <a:ext cx="9045218" cy="5212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8424" y="149260"/>
            <a:ext cx="6635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HIE-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Isolde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RF system configuration </a:t>
            </a: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per cavity</a:t>
            </a:r>
            <a:endParaRPr lang="en-US" sz="2400" b="1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7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C37AA2-93C0-4B31-8B51-7B4DA6A9CE4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616075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Civil Engineering</a:t>
            </a:r>
            <a:endParaRPr lang="en-US" sz="3600" b="1">
              <a:solidFill>
                <a:srgbClr val="0D3A7E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819150"/>
            <a:ext cx="4467225" cy="3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4" y="2609850"/>
            <a:ext cx="5181601" cy="345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28625" y="6064250"/>
            <a:ext cx="8372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27 June: outer walls 1st floor B199, first wall B198</a:t>
            </a:r>
          </a:p>
        </p:txBody>
      </p:sp>
    </p:spTree>
    <p:extLst>
      <p:ext uri="{BB962C8B-B14F-4D97-AF65-F5344CB8AC3E}">
        <p14:creationId xmlns:p14="http://schemas.microsoft.com/office/powerpoint/2010/main" val="752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C37AA2-93C0-4B31-8B51-7B4DA6A9CE4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616075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Civil Engineering</a:t>
            </a:r>
            <a:endParaRPr lang="en-US" sz="3600" b="1">
              <a:solidFill>
                <a:srgbClr val="0D3A7E"/>
              </a:solidFill>
            </a:endParaRPr>
          </a:p>
        </p:txBody>
      </p:sp>
      <p:pic>
        <p:nvPicPr>
          <p:cNvPr id="17412" name="Picture 2" descr="C:\presentations\pics for IAP presentation\STEP_INFRA_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1185863"/>
            <a:ext cx="7899400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428750" y="749381"/>
            <a:ext cx="6638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 dirty="0" smtClean="0"/>
              <a:t>Compressor and Cold </a:t>
            </a:r>
            <a:r>
              <a:rPr lang="de-DE" sz="2800" b="1" dirty="0"/>
              <a:t>Box </a:t>
            </a:r>
            <a:r>
              <a:rPr lang="de-DE" sz="2800" b="1" dirty="0" smtClean="0"/>
              <a:t>Building</a:t>
            </a:r>
            <a:endParaRPr lang="en-US" sz="2800" b="1" dirty="0"/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771525" y="5969000"/>
            <a:ext cx="7600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Civil Engineering finished summer 2012</a:t>
            </a:r>
          </a:p>
        </p:txBody>
      </p:sp>
      <p:sp>
        <p:nvSpPr>
          <p:cNvPr id="5" name="TextBox 4"/>
          <p:cNvSpPr txBox="1"/>
          <p:nvPr/>
        </p:nvSpPr>
        <p:spPr>
          <a:xfrm rot="856521">
            <a:off x="5592570" y="5738167"/>
            <a:ext cx="254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Autumn 2012 !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8E61DC-8C99-40E6-89FE-E9B90ECFC3B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978025" y="53975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Main Services</a:t>
            </a:r>
            <a:endParaRPr lang="en-US" sz="3600" b="1">
              <a:solidFill>
                <a:srgbClr val="0D3A7E"/>
              </a:solidFill>
            </a:endParaRPr>
          </a:p>
        </p:txBody>
      </p:sp>
      <p:pic>
        <p:nvPicPr>
          <p:cNvPr id="18436" name="Picture 2" descr="C:\presentations\pics for IAP presentation\STEP_INFRA_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1185863"/>
            <a:ext cx="7899400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266700" y="758825"/>
            <a:ext cx="8467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/>
              <a:t>Electrical systems, Cooling &amp; Ventilation</a:t>
            </a:r>
            <a:endParaRPr lang="en-US" sz="2800" b="1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71525" y="5864225"/>
            <a:ext cx="7600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Start installation Main Services Oct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10635</TotalTime>
  <Words>1441</Words>
  <Application>Microsoft Office PowerPoint</Application>
  <PresentationFormat>On-screen Show (4:3)</PresentationFormat>
  <Paragraphs>503</Paragraphs>
  <Slides>61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Dipoles need larger power converter 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</dc:creator>
  <cp:lastModifiedBy>Jenny Weterings</cp:lastModifiedBy>
  <cp:revision>627</cp:revision>
  <dcterms:created xsi:type="dcterms:W3CDTF">2008-02-17T05:14:18Z</dcterms:created>
  <dcterms:modified xsi:type="dcterms:W3CDTF">2013-04-04T11:31:53Z</dcterms:modified>
</cp:coreProperties>
</file>